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257" r:id="rId3"/>
    <p:sldId id="267" r:id="rId4"/>
    <p:sldId id="269" r:id="rId5"/>
    <p:sldId id="270" r:id="rId6"/>
    <p:sldId id="271" r:id="rId7"/>
    <p:sldId id="272" r:id="rId8"/>
    <p:sldId id="273" r:id="rId9"/>
    <p:sldId id="274" r:id="rId10"/>
    <p:sldId id="275" r:id="rId11"/>
    <p:sldId id="276" r:id="rId12"/>
    <p:sldId id="277" r:id="rId13"/>
    <p:sldId id="268" r:id="rId14"/>
    <p:sldId id="266" r:id="rId15"/>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showPr>
  <p:clrMru>
    <a:srgbClr val="FF3300"/>
    <a:srgbClr val="FF0066"/>
    <a:srgbClr val="009900"/>
    <a:srgbClr val="709256"/>
    <a:srgbClr val="AD9968"/>
    <a:srgbClr val="3B84AF"/>
    <a:srgbClr val="000000"/>
  </p:clrMru>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بلا نمط، شبكة جدول">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varScale="1">
        <p:scale>
          <a:sx n="70" d="100"/>
          <a:sy n="70" d="100"/>
        </p:scale>
        <p:origin x="-348" y="-10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4/2/2011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31242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2800" b="1" dirty="0" smtClean="0">
                <a:solidFill>
                  <a:srgbClr val="7F7F7F"/>
                </a:solidFill>
                <a:latin typeface="Calibri" pitchFamily="34" charset="0"/>
                <a:cs typeface="Times New Roman" pitchFamily="18" charset="0"/>
              </a:rPr>
              <a:t>نحو 2</a:t>
            </a:r>
            <a:endParaRPr lang="en-US" sz="2800" b="1" dirty="0">
              <a:solidFill>
                <a:srgbClr val="7F7F7F"/>
              </a:solidFill>
              <a:latin typeface="Calibri" pitchFamily="34" charset="0"/>
            </a:endParaRPr>
          </a:p>
          <a:p>
            <a:pPr algn="ctr"/>
            <a:r>
              <a:rPr lang="ar-SA" sz="2600" b="1" dirty="0" smtClean="0">
                <a:solidFill>
                  <a:srgbClr val="7F7F7F"/>
                </a:solidFill>
                <a:latin typeface="Calibri" pitchFamily="34" charset="0"/>
                <a:cs typeface="Times New Roman" pitchFamily="18" charset="0"/>
              </a:rPr>
              <a:t>د</a:t>
            </a:r>
            <a:r>
              <a:rPr lang="en-US" sz="2600" b="1" dirty="0" smtClean="0">
                <a:solidFill>
                  <a:srgbClr val="7F7F7F"/>
                </a:solidFill>
                <a:latin typeface="Calibri" pitchFamily="34" charset="0"/>
                <a:cs typeface="Times New Roman" pitchFamily="18" charset="0"/>
              </a:rPr>
              <a:t>.</a:t>
            </a:r>
            <a:r>
              <a:rPr lang="ar-SA" sz="2600" b="1" dirty="0" smtClean="0">
                <a:solidFill>
                  <a:srgbClr val="7F7F7F"/>
                </a:solidFill>
                <a:latin typeface="Calibri" pitchFamily="34" charset="0"/>
                <a:cs typeface="Times New Roman" pitchFamily="18" charset="0"/>
              </a:rPr>
              <a:t>جزاء المصاروة</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التاسعة</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eaLnBrk="1" hangingPunct="1"/>
            <a:r>
              <a:rPr lang="ar-SA" b="1" dirty="0" smtClean="0">
                <a:solidFill>
                  <a:schemeClr val="tx1"/>
                </a:solidFill>
                <a:cs typeface="Arial" pitchFamily="34" charset="0"/>
              </a:rPr>
              <a:t>أفعال المقاربة</a:t>
            </a:r>
          </a:p>
          <a:p>
            <a:pPr eaLnBrk="1" hangingPunct="1"/>
            <a:r>
              <a:rPr lang="ar-SA" b="1" dirty="0" smtClean="0">
                <a:solidFill>
                  <a:schemeClr val="tx1"/>
                </a:solidFill>
                <a:cs typeface="Arial" pitchFamily="34" charset="0"/>
              </a:rPr>
              <a:t>(2)</a:t>
            </a:r>
            <a:endParaRPr lang="en-US" b="1" dirty="0" smtClean="0">
              <a:solidFill>
                <a:schemeClr val="tx1"/>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تصرّف هذه الأفعال وجمودها</a:t>
            </a:r>
            <a:endParaRPr lang="ar-SA" dirty="0"/>
          </a:p>
        </p:txBody>
      </p:sp>
      <p:sp>
        <p:nvSpPr>
          <p:cNvPr id="3" name="عنصر نائب للمحتوى 2"/>
          <p:cNvSpPr>
            <a:spLocks noGrp="1"/>
          </p:cNvSpPr>
          <p:nvPr>
            <p:ph idx="1"/>
          </p:nvPr>
        </p:nvSpPr>
        <p:spPr/>
        <p:txBody>
          <a:bodyPr/>
          <a:lstStyle/>
          <a:p>
            <a:pPr algn="just" rtl="1"/>
            <a:r>
              <a:rPr lang="ar-SA" dirty="0" smtClean="0"/>
              <a:t>هذه الأفعالُ كلُّها جامدة تلازم صيغة الماضي، إلا (عسى </a:t>
            </a:r>
            <a:r>
              <a:rPr lang="ar-SA" dirty="0" smtClean="0"/>
              <a:t>وأوشك)، </a:t>
            </a:r>
            <a:r>
              <a:rPr lang="ar-SA" dirty="0" smtClean="0"/>
              <a:t>من أفعال المقاربة، فقد وردَ منهما المضارع. ومن ذلك قولهُ تعالى [يكادُ زَيتُها يُضيءُ ولو لم تمسَسْه نارٌ]، والحديثُ "يُوشِكُ أن يَنزِلَ فيكم عيسى بنُ مريمَ حَكَماً عدلاً}.</a:t>
            </a:r>
          </a:p>
          <a:p>
            <a:pPr algn="just" rtl="1"/>
            <a:r>
              <a:rPr lang="ar-SA" dirty="0" smtClean="0"/>
              <a:t>يكاد فعل مضارع ناقص مرفوع وعلامة رفعه الضمة. زيت: اسمها مرفوع وعلامة رفعه الضمة، وهو مضاف والهاء في محل جر مضاف إليه. يضيء: فعل مضارع مرفوع وعلامة رفعه الضمة، وفاعله ضمير مستتر تقديره هو والجملة الفعلية في محل نصب خبر يكاد.</a:t>
            </a:r>
            <a:endParaRPr lang="ar-SA"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تمام هذه الأفعال ونقصها</a:t>
            </a:r>
            <a:endParaRPr lang="ar-SA" dirty="0"/>
          </a:p>
        </p:txBody>
      </p:sp>
      <p:sp>
        <p:nvSpPr>
          <p:cNvPr id="3" name="عنصر نائب للمحتوى 2"/>
          <p:cNvSpPr>
            <a:spLocks noGrp="1"/>
          </p:cNvSpPr>
          <p:nvPr>
            <p:ph idx="1"/>
          </p:nvPr>
        </p:nvSpPr>
        <p:spPr/>
        <p:txBody>
          <a:bodyPr/>
          <a:lstStyle/>
          <a:p>
            <a:r>
              <a:rPr lang="ar-SA" dirty="0" smtClean="0"/>
              <a:t>معنى نقصها أي إنها تأخذ اسماً وخبراً كما مر، ومعنى تمامها أنها ترفع فاعلاً وتخرج من دائرة الأفعال الناقصة. وهذه الأفعال لها معان كما مر بك، منها ما يدل على قرب وقوع الخبر(أفعال المقاربة) ومنها ما يدل على الشروع في الخبر(أفعال الشروع) ومنها ما يدل على رجاء وقوع الخبر(أفعال الشروع) فإذا تغير معنى الفعل عن ذلك أصبح تاماً. فمثلاً أفعال الشروع تكون ناقصة إذا كانت بمعنى بدأ، فإذا أدت معنى آخر أصبحت تامة ولم تعد من أفعال الشروع. تأمل الجدول اللاحق لتفهم ذلك:</a:t>
            </a:r>
          </a:p>
          <a:p>
            <a:endParaRPr lang="ar-SA"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تمام هذه الأفعال ونقصها</a:t>
            </a:r>
            <a:endParaRPr lang="ar-SA" dirty="0"/>
          </a:p>
        </p:txBody>
      </p:sp>
      <p:graphicFrame>
        <p:nvGraphicFramePr>
          <p:cNvPr id="4" name="عنصر نائب للمحتوى 3"/>
          <p:cNvGraphicFramePr>
            <a:graphicFrameLocks noGrp="1"/>
          </p:cNvGraphicFramePr>
          <p:nvPr>
            <p:ph idx="1"/>
          </p:nvPr>
        </p:nvGraphicFramePr>
        <p:xfrm>
          <a:off x="495300" y="1600200"/>
          <a:ext cx="8915400" cy="2763520"/>
        </p:xfrm>
        <a:graphic>
          <a:graphicData uri="http://schemas.openxmlformats.org/drawingml/2006/table">
            <a:tbl>
              <a:tblPr rtl="1" firstRow="1" bandRow="1">
                <a:tableStyleId>{5C22544A-7EE6-4342-B048-85BDC9FD1C3A}</a:tableStyleId>
              </a:tblPr>
              <a:tblGrid>
                <a:gridCol w="2219546"/>
                <a:gridCol w="752254"/>
                <a:gridCol w="755798"/>
                <a:gridCol w="2216002"/>
                <a:gridCol w="1485900"/>
                <a:gridCol w="1485900"/>
              </a:tblGrid>
              <a:tr h="370840">
                <a:tc>
                  <a:txBody>
                    <a:bodyPr/>
                    <a:lstStyle/>
                    <a:p>
                      <a:pPr algn="ctr" rtl="1"/>
                      <a:r>
                        <a:rPr lang="ar-SA" dirty="0" smtClean="0"/>
                        <a:t>الجملة(1)</a:t>
                      </a:r>
                      <a:endParaRPr lang="ar-SA" dirty="0"/>
                    </a:p>
                  </a:txBody>
                  <a:tcPr/>
                </a:tc>
                <a:tc>
                  <a:txBody>
                    <a:bodyPr/>
                    <a:lstStyle/>
                    <a:p>
                      <a:pPr algn="ctr" rtl="1"/>
                      <a:r>
                        <a:rPr lang="ar-SA" dirty="0" smtClean="0"/>
                        <a:t>معنى الفعل</a:t>
                      </a:r>
                      <a:endParaRPr lang="ar-SA" dirty="0"/>
                    </a:p>
                  </a:txBody>
                  <a:tcPr/>
                </a:tc>
                <a:tc>
                  <a:txBody>
                    <a:bodyPr/>
                    <a:lstStyle/>
                    <a:p>
                      <a:pPr algn="ctr" rtl="1"/>
                      <a:r>
                        <a:rPr lang="ar-SA" dirty="0" smtClean="0"/>
                        <a:t>الحكم</a:t>
                      </a:r>
                      <a:endParaRPr lang="ar-SA" dirty="0"/>
                    </a:p>
                  </a:txBody>
                  <a:tcPr/>
                </a:tc>
                <a:tc>
                  <a:txBody>
                    <a:bodyPr/>
                    <a:lstStyle/>
                    <a:p>
                      <a:pPr algn="ctr" rtl="1"/>
                      <a:r>
                        <a:rPr lang="ar-SA" dirty="0" smtClean="0"/>
                        <a:t>الجملة(2)</a:t>
                      </a:r>
                      <a:endParaRPr lang="ar-SA" dirty="0"/>
                    </a:p>
                  </a:txBody>
                  <a:tcPr/>
                </a:tc>
                <a:tc>
                  <a:txBody>
                    <a:bodyPr/>
                    <a:lstStyle/>
                    <a:p>
                      <a:pPr algn="ctr" rtl="1"/>
                      <a:r>
                        <a:rPr lang="ar-SA" dirty="0" smtClean="0"/>
                        <a:t>معنى الفعل</a:t>
                      </a:r>
                      <a:endParaRPr lang="ar-SA" dirty="0"/>
                    </a:p>
                  </a:txBody>
                  <a:tcPr/>
                </a:tc>
                <a:tc>
                  <a:txBody>
                    <a:bodyPr/>
                    <a:lstStyle/>
                    <a:p>
                      <a:pPr algn="ctr" rtl="1"/>
                      <a:r>
                        <a:rPr lang="ar-SA" dirty="0" smtClean="0"/>
                        <a:t>الحكم</a:t>
                      </a:r>
                      <a:endParaRPr lang="ar-SA" dirty="0"/>
                    </a:p>
                  </a:txBody>
                  <a:tcPr/>
                </a:tc>
              </a:tr>
              <a:tr h="370840">
                <a:tc>
                  <a:txBody>
                    <a:bodyPr/>
                    <a:lstStyle/>
                    <a:p>
                      <a:pPr algn="ctr" rtl="1"/>
                      <a:r>
                        <a:rPr lang="ar-SA" u="sng" dirty="0" smtClean="0"/>
                        <a:t>شرع</a:t>
                      </a:r>
                      <a:r>
                        <a:rPr lang="ar-SA" dirty="0" smtClean="0"/>
                        <a:t> الطفل يبكي</a:t>
                      </a:r>
                      <a:endParaRPr lang="ar-SA" dirty="0"/>
                    </a:p>
                  </a:txBody>
                  <a:tcPr/>
                </a:tc>
                <a:tc>
                  <a:txBody>
                    <a:bodyPr/>
                    <a:lstStyle/>
                    <a:p>
                      <a:pPr algn="ctr" rtl="1"/>
                      <a:r>
                        <a:rPr lang="ar-SA" dirty="0" smtClean="0"/>
                        <a:t>بدأ</a:t>
                      </a:r>
                      <a:endParaRPr lang="ar-SA" dirty="0"/>
                    </a:p>
                  </a:txBody>
                  <a:tcPr/>
                </a:tc>
                <a:tc>
                  <a:txBody>
                    <a:bodyPr/>
                    <a:lstStyle/>
                    <a:p>
                      <a:pPr algn="ctr" rtl="1"/>
                      <a:r>
                        <a:rPr lang="ar-SA" dirty="0" smtClean="0"/>
                        <a:t>ناقص</a:t>
                      </a:r>
                      <a:endParaRPr lang="ar-SA" dirty="0"/>
                    </a:p>
                  </a:txBody>
                  <a:tcPr/>
                </a:tc>
                <a:tc>
                  <a:txBody>
                    <a:bodyPr/>
                    <a:lstStyle/>
                    <a:p>
                      <a:pPr algn="ctr" rtl="1"/>
                      <a:r>
                        <a:rPr lang="ar-SA" u="sng" dirty="0" smtClean="0"/>
                        <a:t>شرع</a:t>
                      </a:r>
                      <a:r>
                        <a:rPr lang="ar-SA" dirty="0" smtClean="0"/>
                        <a:t> اللهُ الدعاء</a:t>
                      </a:r>
                      <a:endParaRPr lang="ar-SA" dirty="0"/>
                    </a:p>
                  </a:txBody>
                  <a:tcPr/>
                </a:tc>
                <a:tc>
                  <a:txBody>
                    <a:bodyPr/>
                    <a:lstStyle/>
                    <a:p>
                      <a:pPr algn="ctr" rtl="1"/>
                      <a:r>
                        <a:rPr lang="ar-SA" dirty="0" smtClean="0"/>
                        <a:t>جعله مشروعاً</a:t>
                      </a:r>
                      <a:endParaRPr lang="ar-SA" dirty="0"/>
                    </a:p>
                  </a:txBody>
                  <a:tcPr/>
                </a:tc>
                <a:tc>
                  <a:txBody>
                    <a:bodyPr/>
                    <a:lstStyle/>
                    <a:p>
                      <a:pPr algn="ctr" rtl="1"/>
                      <a:r>
                        <a:rPr lang="ar-SA" dirty="0" smtClean="0"/>
                        <a:t>تام</a:t>
                      </a:r>
                      <a:endParaRPr lang="ar-SA" dirty="0"/>
                    </a:p>
                  </a:txBody>
                  <a:tcPr/>
                </a:tc>
              </a:tr>
              <a:tr h="370840">
                <a:tc>
                  <a:txBody>
                    <a:bodyPr/>
                    <a:lstStyle/>
                    <a:p>
                      <a:pPr algn="ctr" rtl="1"/>
                      <a:r>
                        <a:rPr lang="ar-SA" u="sng" dirty="0" smtClean="0"/>
                        <a:t>أنشأ</a:t>
                      </a:r>
                      <a:r>
                        <a:rPr lang="ar-SA" dirty="0" smtClean="0"/>
                        <a:t> الطالبُ يدرسُ</a:t>
                      </a:r>
                      <a:endParaRPr lang="ar-SA" dirty="0"/>
                    </a:p>
                  </a:txBody>
                  <a:tcPr/>
                </a:tc>
                <a:tc>
                  <a:txBody>
                    <a:bodyPr/>
                    <a:lstStyle/>
                    <a:p>
                      <a:pPr algn="ctr" rtl="1"/>
                      <a:r>
                        <a:rPr lang="ar-SA" dirty="0" smtClean="0"/>
                        <a:t>بدأ</a:t>
                      </a:r>
                      <a:endParaRPr lang="ar-SA" dirty="0"/>
                    </a:p>
                  </a:txBody>
                  <a:tcPr/>
                </a:tc>
                <a:tc>
                  <a:txBody>
                    <a:bodyPr/>
                    <a:lstStyle/>
                    <a:p>
                      <a:pPr algn="ctr" rtl="1"/>
                      <a:r>
                        <a:rPr lang="ar-SA" dirty="0" smtClean="0"/>
                        <a:t>ناقص</a:t>
                      </a:r>
                      <a:endParaRPr lang="ar-SA" dirty="0"/>
                    </a:p>
                  </a:txBody>
                  <a:tcPr/>
                </a:tc>
                <a:tc>
                  <a:txBody>
                    <a:bodyPr/>
                    <a:lstStyle/>
                    <a:p>
                      <a:pPr algn="ctr" rtl="1"/>
                      <a:r>
                        <a:rPr lang="ar-SA" u="sng" dirty="0" smtClean="0"/>
                        <a:t>أنشأ</a:t>
                      </a:r>
                      <a:r>
                        <a:rPr lang="ar-SA" dirty="0" smtClean="0"/>
                        <a:t> المقاول بيتاً</a:t>
                      </a:r>
                      <a:endParaRPr lang="ar-SA" dirty="0"/>
                    </a:p>
                  </a:txBody>
                  <a:tcPr/>
                </a:tc>
                <a:tc>
                  <a:txBody>
                    <a:bodyPr/>
                    <a:lstStyle/>
                    <a:p>
                      <a:pPr algn="ctr" rtl="1"/>
                      <a:r>
                        <a:rPr lang="ar-SA" dirty="0" smtClean="0"/>
                        <a:t>بنى</a:t>
                      </a:r>
                      <a:endParaRPr lang="ar-SA" dirty="0"/>
                    </a:p>
                  </a:txBody>
                  <a:tcPr/>
                </a:tc>
                <a:tc>
                  <a:txBody>
                    <a:bodyPr/>
                    <a:lstStyle/>
                    <a:p>
                      <a:pPr algn="ctr" rtl="1"/>
                      <a:r>
                        <a:rPr lang="ar-SA" dirty="0" smtClean="0"/>
                        <a:t>تام</a:t>
                      </a:r>
                      <a:endParaRPr lang="ar-SA" dirty="0"/>
                    </a:p>
                  </a:txBody>
                  <a:tcPr/>
                </a:tc>
              </a:tr>
              <a:tr h="370840">
                <a:tc>
                  <a:txBody>
                    <a:bodyPr/>
                    <a:lstStyle/>
                    <a:p>
                      <a:pPr algn="ctr" rtl="1"/>
                      <a:r>
                        <a:rPr lang="ar-SA" sz="1800" u="sng" kern="1200" dirty="0" smtClean="0">
                          <a:solidFill>
                            <a:schemeClr val="dk1"/>
                          </a:solidFill>
                          <a:latin typeface="+mn-lt"/>
                          <a:ea typeface="+mn-ea"/>
                          <a:cs typeface="+mn-cs"/>
                        </a:rPr>
                        <a:t>أخذ</a:t>
                      </a:r>
                      <a:r>
                        <a:rPr lang="ar-SA" dirty="0" smtClean="0"/>
                        <a:t> المطر ينزل</a:t>
                      </a:r>
                      <a:endParaRPr lang="ar-SA" dirty="0"/>
                    </a:p>
                  </a:txBody>
                  <a:tcPr/>
                </a:tc>
                <a:tc>
                  <a:txBody>
                    <a:bodyPr/>
                    <a:lstStyle/>
                    <a:p>
                      <a:pPr algn="ctr" rtl="1"/>
                      <a:r>
                        <a:rPr lang="ar-SA" dirty="0" smtClean="0"/>
                        <a:t>بدأ</a:t>
                      </a:r>
                      <a:endParaRPr lang="ar-SA" dirty="0"/>
                    </a:p>
                  </a:txBody>
                  <a:tcPr/>
                </a:tc>
                <a:tc>
                  <a:txBody>
                    <a:bodyPr/>
                    <a:lstStyle/>
                    <a:p>
                      <a:pPr algn="ctr" rtl="1"/>
                      <a:r>
                        <a:rPr lang="ar-SA" dirty="0" smtClean="0"/>
                        <a:t>ناقص</a:t>
                      </a:r>
                      <a:endParaRPr lang="ar-SA" dirty="0"/>
                    </a:p>
                  </a:txBody>
                  <a:tcPr/>
                </a:tc>
                <a:tc>
                  <a:txBody>
                    <a:bodyPr/>
                    <a:lstStyle/>
                    <a:p>
                      <a:pPr algn="ctr" rtl="1"/>
                      <a:r>
                        <a:rPr lang="ar-SA" sz="1800" u="sng" kern="1200" dirty="0" smtClean="0">
                          <a:solidFill>
                            <a:schemeClr val="dk1"/>
                          </a:solidFill>
                          <a:latin typeface="+mn-lt"/>
                          <a:ea typeface="+mn-ea"/>
                          <a:cs typeface="+mn-cs"/>
                        </a:rPr>
                        <a:t>أخذ</a:t>
                      </a:r>
                      <a:r>
                        <a:rPr lang="ar-SA" dirty="0" smtClean="0"/>
                        <a:t> الطفل القلم</a:t>
                      </a:r>
                      <a:endParaRPr lang="ar-SA" dirty="0"/>
                    </a:p>
                  </a:txBody>
                  <a:tcPr/>
                </a:tc>
                <a:tc>
                  <a:txBody>
                    <a:bodyPr/>
                    <a:lstStyle/>
                    <a:p>
                      <a:pPr algn="ctr" rtl="1"/>
                      <a:r>
                        <a:rPr lang="ar-SA" dirty="0" smtClean="0"/>
                        <a:t>تناول</a:t>
                      </a:r>
                      <a:endParaRPr lang="ar-SA" dirty="0"/>
                    </a:p>
                  </a:txBody>
                  <a:tcPr/>
                </a:tc>
                <a:tc>
                  <a:txBody>
                    <a:bodyPr/>
                    <a:lstStyle/>
                    <a:p>
                      <a:pPr algn="ctr" rtl="1"/>
                      <a:r>
                        <a:rPr lang="ar-SA" dirty="0" smtClean="0"/>
                        <a:t>تام</a:t>
                      </a:r>
                      <a:endParaRPr lang="ar-SA" dirty="0"/>
                    </a:p>
                  </a:txBody>
                  <a:tcPr/>
                </a:tc>
              </a:tr>
              <a:tr h="370840">
                <a:tc>
                  <a:txBody>
                    <a:bodyPr/>
                    <a:lstStyle/>
                    <a:p>
                      <a:pPr algn="ctr" rtl="1"/>
                      <a:r>
                        <a:rPr lang="ar-SA" sz="1800" u="sng" kern="1200" dirty="0" smtClean="0">
                          <a:solidFill>
                            <a:schemeClr val="dk1"/>
                          </a:solidFill>
                          <a:latin typeface="+mn-lt"/>
                          <a:ea typeface="+mn-ea"/>
                          <a:cs typeface="+mn-cs"/>
                        </a:rPr>
                        <a:t>هبّ</a:t>
                      </a:r>
                      <a:r>
                        <a:rPr lang="ar-SA" dirty="0" smtClean="0"/>
                        <a:t> الجنود يدافعون عن الوطن</a:t>
                      </a:r>
                      <a:endParaRPr lang="ar-SA" dirty="0"/>
                    </a:p>
                  </a:txBody>
                  <a:tcPr/>
                </a:tc>
                <a:tc>
                  <a:txBody>
                    <a:bodyPr/>
                    <a:lstStyle/>
                    <a:p>
                      <a:pPr algn="ctr" rtl="1"/>
                      <a:r>
                        <a:rPr lang="ar-SA" dirty="0" smtClean="0"/>
                        <a:t>بدأ</a:t>
                      </a:r>
                      <a:endParaRPr lang="ar-SA" dirty="0"/>
                    </a:p>
                  </a:txBody>
                  <a:tcPr/>
                </a:tc>
                <a:tc>
                  <a:txBody>
                    <a:bodyPr/>
                    <a:lstStyle/>
                    <a:p>
                      <a:pPr algn="ctr" rtl="1"/>
                      <a:r>
                        <a:rPr lang="ar-SA" dirty="0" smtClean="0"/>
                        <a:t>ناقص</a:t>
                      </a:r>
                      <a:endParaRPr lang="ar-SA" dirty="0"/>
                    </a:p>
                  </a:txBody>
                  <a:tcPr/>
                </a:tc>
                <a:tc>
                  <a:txBody>
                    <a:bodyPr/>
                    <a:lstStyle/>
                    <a:p>
                      <a:pPr algn="ctr" rtl="1"/>
                      <a:r>
                        <a:rPr lang="ar-SA" sz="1800" u="sng" kern="1200" dirty="0" smtClean="0">
                          <a:solidFill>
                            <a:schemeClr val="dk1"/>
                          </a:solidFill>
                          <a:latin typeface="+mn-lt"/>
                          <a:ea typeface="+mn-ea"/>
                          <a:cs typeface="+mn-cs"/>
                        </a:rPr>
                        <a:t>هبت</a:t>
                      </a:r>
                      <a:r>
                        <a:rPr lang="ar-SA" dirty="0" smtClean="0"/>
                        <a:t> الريح جنوباً</a:t>
                      </a:r>
                      <a:endParaRPr lang="ar-SA" dirty="0"/>
                    </a:p>
                  </a:txBody>
                  <a:tcPr/>
                </a:tc>
                <a:tc>
                  <a:txBody>
                    <a:bodyPr/>
                    <a:lstStyle/>
                    <a:p>
                      <a:pPr algn="ctr" rtl="1"/>
                      <a:r>
                        <a:rPr lang="ar-SA" dirty="0" smtClean="0"/>
                        <a:t>تحركت</a:t>
                      </a:r>
                      <a:endParaRPr lang="ar-SA" dirty="0"/>
                    </a:p>
                  </a:txBody>
                  <a:tcPr/>
                </a:tc>
                <a:tc>
                  <a:txBody>
                    <a:bodyPr/>
                    <a:lstStyle/>
                    <a:p>
                      <a:pPr algn="ctr" rtl="1"/>
                      <a:r>
                        <a:rPr lang="ar-SA" dirty="0" smtClean="0"/>
                        <a:t>تام</a:t>
                      </a:r>
                      <a:endParaRPr lang="ar-SA" dirty="0"/>
                    </a:p>
                  </a:txBody>
                  <a:tcPr/>
                </a:tc>
              </a:tr>
              <a:tr h="370840">
                <a:tc>
                  <a:txBody>
                    <a:bodyPr/>
                    <a:lstStyle/>
                    <a:p>
                      <a:pPr algn="ctr" rtl="1"/>
                      <a:r>
                        <a:rPr lang="ar-SA" sz="1800" u="sng" kern="1200" dirty="0" smtClean="0">
                          <a:solidFill>
                            <a:schemeClr val="dk1"/>
                          </a:solidFill>
                          <a:latin typeface="+mn-lt"/>
                          <a:ea typeface="+mn-ea"/>
                          <a:cs typeface="+mn-cs"/>
                        </a:rPr>
                        <a:t>جعل</a:t>
                      </a:r>
                      <a:r>
                        <a:rPr lang="ar-SA" dirty="0" smtClean="0"/>
                        <a:t> الولد يقرأ</a:t>
                      </a:r>
                      <a:endParaRPr lang="ar-SA" dirty="0"/>
                    </a:p>
                  </a:txBody>
                  <a:tcPr/>
                </a:tc>
                <a:tc>
                  <a:txBody>
                    <a:bodyPr/>
                    <a:lstStyle/>
                    <a:p>
                      <a:pPr algn="ctr" rtl="1"/>
                      <a:r>
                        <a:rPr lang="ar-SA" dirty="0" smtClean="0"/>
                        <a:t>بدأ</a:t>
                      </a:r>
                      <a:endParaRPr lang="ar-SA" dirty="0"/>
                    </a:p>
                  </a:txBody>
                  <a:tcPr/>
                </a:tc>
                <a:tc>
                  <a:txBody>
                    <a:bodyPr/>
                    <a:lstStyle/>
                    <a:p>
                      <a:pPr algn="ctr" rtl="1"/>
                      <a:r>
                        <a:rPr lang="ar-SA" dirty="0" smtClean="0"/>
                        <a:t>ناقص</a:t>
                      </a:r>
                      <a:endParaRPr lang="ar-SA" dirty="0"/>
                    </a:p>
                  </a:txBody>
                  <a:tcPr/>
                </a:tc>
                <a:tc>
                  <a:txBody>
                    <a:bodyPr/>
                    <a:lstStyle/>
                    <a:p>
                      <a:pPr algn="ctr" rtl="1"/>
                      <a:r>
                        <a:rPr lang="ar-SA" sz="1800" u="sng" kern="1200" dirty="0" smtClean="0">
                          <a:solidFill>
                            <a:schemeClr val="dk1"/>
                          </a:solidFill>
                          <a:latin typeface="+mn-lt"/>
                          <a:ea typeface="+mn-ea"/>
                          <a:cs typeface="+mn-cs"/>
                        </a:rPr>
                        <a:t>جعل</a:t>
                      </a:r>
                      <a:r>
                        <a:rPr lang="ar-SA" dirty="0" smtClean="0"/>
                        <a:t> العامل الطين حجراً</a:t>
                      </a:r>
                      <a:endParaRPr lang="ar-SA" dirty="0"/>
                    </a:p>
                  </a:txBody>
                  <a:tcPr/>
                </a:tc>
                <a:tc>
                  <a:txBody>
                    <a:bodyPr/>
                    <a:lstStyle/>
                    <a:p>
                      <a:pPr algn="ctr" rtl="1"/>
                      <a:r>
                        <a:rPr lang="ar-SA" dirty="0" smtClean="0"/>
                        <a:t>حوّل</a:t>
                      </a:r>
                      <a:endParaRPr lang="ar-SA" dirty="0"/>
                    </a:p>
                  </a:txBody>
                  <a:tcPr/>
                </a:tc>
                <a:tc>
                  <a:txBody>
                    <a:bodyPr/>
                    <a:lstStyle/>
                    <a:p>
                      <a:pPr algn="ctr" rtl="1"/>
                      <a:r>
                        <a:rPr lang="ar-SA" dirty="0" smtClean="0"/>
                        <a:t>تام</a:t>
                      </a:r>
                      <a:endParaRPr lang="ar-SA" dirty="0"/>
                    </a:p>
                  </a:txBody>
                  <a:tcPr/>
                </a:tc>
              </a:tr>
            </a:tbl>
          </a:graphicData>
        </a:graphic>
      </p:graphicFrame>
      <p:sp>
        <p:nvSpPr>
          <p:cNvPr id="5" name="مربع نص 4"/>
          <p:cNvSpPr txBox="1"/>
          <p:nvPr/>
        </p:nvSpPr>
        <p:spPr>
          <a:xfrm>
            <a:off x="381000" y="4495800"/>
            <a:ext cx="9067800" cy="369332"/>
          </a:xfrm>
          <a:prstGeom prst="rect">
            <a:avLst/>
          </a:prstGeom>
          <a:noFill/>
        </p:spPr>
        <p:txBody>
          <a:bodyPr wrap="square" rtlCol="1">
            <a:spAutoFit/>
          </a:bodyPr>
          <a:lstStyle/>
          <a:p>
            <a:r>
              <a:rPr lang="ar-SA" dirty="0" smtClean="0"/>
              <a:t>عزيزي الطال: ابحث اسم الفعل الناقص وخبره في الجمل في العمود الأول، وفاعل الفعل التام في الجمل في العمود الرابع</a:t>
            </a:r>
            <a:endParaRPr lang="ar-SA"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تمام هذه الأفعال ونقصها</a:t>
            </a:r>
            <a:endParaRPr lang="ar-SA" dirty="0"/>
          </a:p>
        </p:txBody>
      </p:sp>
      <p:sp>
        <p:nvSpPr>
          <p:cNvPr id="3" name="عنصر نائب للمحتوى 2"/>
          <p:cNvSpPr>
            <a:spLocks noGrp="1"/>
          </p:cNvSpPr>
          <p:nvPr>
            <p:ph idx="1"/>
          </p:nvPr>
        </p:nvSpPr>
        <p:spPr/>
        <p:txBody>
          <a:bodyPr/>
          <a:lstStyle/>
          <a:p>
            <a:r>
              <a:rPr lang="ar-SA" dirty="0" smtClean="0"/>
              <a:t>كذلك الحال مع الفعل كاد من أفعال المقاربة فإنه يكون ناقصاً </a:t>
            </a:r>
            <a:r>
              <a:rPr lang="ar-SA" dirty="0" smtClean="0"/>
              <a:t>إذا كان </a:t>
            </a:r>
            <a:r>
              <a:rPr lang="ar-SA" dirty="0" smtClean="0"/>
              <a:t>بمعنى(قرب) ويكون تاماً إذا كان من الكيد أو المكيدة، قارن بين الجملتين المتقابلتين:</a:t>
            </a:r>
          </a:p>
          <a:p>
            <a:r>
              <a:rPr lang="ar-SA" dirty="0" smtClean="0"/>
              <a:t>كدتُ أصل الطريق.                    كدتُ لعدوي حتى نلت منه.</a:t>
            </a:r>
            <a:endParaRPr lang="en-US" dirty="0" smtClean="0"/>
          </a:p>
          <a:p>
            <a:r>
              <a:rPr lang="ar-SA" dirty="0" smtClean="0"/>
              <a:t>ففي الأولى جاء الفعل كاد ناقصاً اسمه ضمير التاء لأنه بمعنى قرب، أما في الثانية فجاء تاماً لأنه بمعنى احتلتُ، وفاعله التاء.</a:t>
            </a:r>
          </a:p>
          <a:p>
            <a:r>
              <a:rPr lang="ar-SA" dirty="0" smtClean="0"/>
              <a:t>أما الأفعال عسى </a:t>
            </a:r>
            <a:r>
              <a:rPr lang="ar-SA" dirty="0" err="1" smtClean="0"/>
              <a:t>واخلولق</a:t>
            </a:r>
            <a:r>
              <a:rPr lang="ar-SA" dirty="0" smtClean="0"/>
              <a:t> </a:t>
            </a:r>
            <a:r>
              <a:rPr lang="ar-SA" dirty="0" smtClean="0"/>
              <a:t>وأوشك فهي </a:t>
            </a:r>
            <a:r>
              <a:rPr lang="ar-SA" dirty="0" smtClean="0"/>
              <a:t>تختص بأنها تأتي تامة وناقصة وهي على معناها </a:t>
            </a:r>
            <a:r>
              <a:rPr lang="ar-SA" dirty="0" smtClean="0"/>
              <a:t>ونوضح ذلك </a:t>
            </a:r>
            <a:r>
              <a:rPr lang="ar-SA" dirty="0" smtClean="0"/>
              <a:t>تالياً.</a:t>
            </a:r>
            <a:endParaRPr lang="ar-SA"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عسى وأوشك </a:t>
            </a:r>
            <a:r>
              <a:rPr lang="ar-SA" dirty="0" err="1" smtClean="0"/>
              <a:t>واخلولق</a:t>
            </a:r>
            <a:endParaRPr lang="ar-SA" dirty="0"/>
          </a:p>
        </p:txBody>
      </p:sp>
      <p:sp>
        <p:nvSpPr>
          <p:cNvPr id="3" name="عنصر نائب للمحتوى 2"/>
          <p:cNvSpPr>
            <a:spLocks noGrp="1"/>
          </p:cNvSpPr>
          <p:nvPr>
            <p:ph idx="1"/>
          </p:nvPr>
        </p:nvSpPr>
        <p:spPr/>
        <p:txBody>
          <a:bodyPr/>
          <a:lstStyle/>
          <a:p>
            <a:r>
              <a:rPr lang="ar-SA" sz="2800" dirty="0" smtClean="0"/>
              <a:t>الأصل في هذه الأفعال عندما تكون ناقصة أن يكون ترتيب الجملة كما يلي: الفعل الناقص+اسمه+الفعل(الخبر) مثل:</a:t>
            </a:r>
          </a:p>
          <a:p>
            <a:r>
              <a:rPr lang="ar-SA" sz="2800" dirty="0" smtClean="0"/>
              <a:t>الفعل الناقص      اسمه      خبره</a:t>
            </a:r>
          </a:p>
          <a:p>
            <a:r>
              <a:rPr lang="ar-SA" sz="2800" dirty="0" smtClean="0"/>
              <a:t>عسى                زيدٌ     أن ينجح</a:t>
            </a:r>
          </a:p>
          <a:p>
            <a:r>
              <a:rPr lang="ar-SA" sz="2800" dirty="0" smtClean="0"/>
              <a:t>فإذا جاء الخبر قبل الاسم وجب اعتبارها تامة(الفعل الناقص+الفعل(الخبر)+الاسم) ويكون المصدر المؤول(أن والفعل) في محل رفع فاعل لها كما يلي:</a:t>
            </a:r>
          </a:p>
          <a:p>
            <a:r>
              <a:rPr lang="ar-SA" sz="2800" dirty="0" smtClean="0"/>
              <a:t>عسى أن ينجح زيد. فعسى فعل ماض مبني على الفتح، وأن حرف مصدري ونصب وينجح فعل مضارع منصوب وزيد فاعل للفعل ينجح مرفوع والمصدر المؤول في محل رفع فاعل عسى.</a:t>
            </a:r>
            <a:endParaRPr lang="ar-SA" sz="28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عسى وأوشك </a:t>
            </a:r>
            <a:r>
              <a:rPr lang="ar-SA" dirty="0" err="1" smtClean="0"/>
              <a:t>واخلولق</a:t>
            </a:r>
            <a:endParaRPr lang="ar-SA" dirty="0"/>
          </a:p>
        </p:txBody>
      </p:sp>
      <p:sp>
        <p:nvSpPr>
          <p:cNvPr id="3" name="عنصر نائب للمحتوى 2"/>
          <p:cNvSpPr>
            <a:spLocks noGrp="1"/>
          </p:cNvSpPr>
          <p:nvPr>
            <p:ph idx="1"/>
          </p:nvPr>
        </p:nvSpPr>
        <p:spPr/>
        <p:txBody>
          <a:bodyPr/>
          <a:lstStyle/>
          <a:p>
            <a:r>
              <a:rPr lang="ar-SA" dirty="0" smtClean="0"/>
              <a:t>أما إذا جاء الاسم أولاً ثم الفعل الناقص ثم المصدر المؤول فيجوز لك اعتبارها تامة ويجوز اعتبارها ناقصة، نحو:</a:t>
            </a:r>
          </a:p>
          <a:p>
            <a:r>
              <a:rPr lang="ar-SA" dirty="0" smtClean="0"/>
              <a:t>زيدٌ عسى أن ينجح. فزيد مبتدأ مرفوع، وعسى فعل ماضٍ ناقص مبني على الفتح. واسمها ضمير مستتر تقديره هو يعود على زيد. والمصدر المؤول (أن والفعل في محل رفع خبرها، والجملة الاسمية(جملة عسى) في محل رفع خبر المبتدأ زيد. </a:t>
            </a:r>
            <a:r>
              <a:rPr lang="ar-SA" b="1" dirty="0" smtClean="0">
                <a:solidFill>
                  <a:srgbClr val="FF0000"/>
                </a:solidFill>
              </a:rPr>
              <a:t>أو</a:t>
            </a:r>
          </a:p>
          <a:p>
            <a:r>
              <a:rPr lang="ar-SA" dirty="0" smtClean="0"/>
              <a:t>زيد: مبتدأ مرفوع. عسى: فعل ماض تام مبني على الفتح والمصدر المؤول(أن والفعل) في محل رفع فاعل لعسى. والجملة الفعلية(جملة عسى) في محل رفع خبر المبتدأ(زيد) </a:t>
            </a:r>
            <a:endParaRPr lang="ar-SA"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عسى وأوشك </a:t>
            </a:r>
            <a:r>
              <a:rPr lang="ar-SA" dirty="0" err="1" smtClean="0"/>
              <a:t>واخلولق</a:t>
            </a:r>
            <a:endParaRPr lang="ar-SA" dirty="0"/>
          </a:p>
        </p:txBody>
      </p:sp>
      <p:sp>
        <p:nvSpPr>
          <p:cNvPr id="3" name="عنصر نائب للمحتوى 2"/>
          <p:cNvSpPr>
            <a:spLocks noGrp="1"/>
          </p:cNvSpPr>
          <p:nvPr>
            <p:ph idx="1"/>
          </p:nvPr>
        </p:nvSpPr>
        <p:spPr>
          <a:xfrm>
            <a:off x="495300" y="1447800"/>
            <a:ext cx="8915400" cy="4525963"/>
          </a:xfrm>
        </p:spPr>
        <p:txBody>
          <a:bodyPr/>
          <a:lstStyle/>
          <a:p>
            <a:r>
              <a:rPr lang="ar-SA" dirty="0" smtClean="0"/>
              <a:t>وما قيل في (عسى) يقال في </a:t>
            </a:r>
            <a:r>
              <a:rPr lang="ar-SA" dirty="0" smtClean="0"/>
              <a:t>أوشك واخلولق،ويمكن </a:t>
            </a:r>
            <a:r>
              <a:rPr lang="ar-SA" dirty="0" smtClean="0"/>
              <a:t>توضيح ذلك كما يلي:</a:t>
            </a:r>
          </a:p>
          <a:p>
            <a:r>
              <a:rPr lang="ar-SA" dirty="0" smtClean="0"/>
              <a:t>أوشك المطر </a:t>
            </a:r>
            <a:r>
              <a:rPr lang="ar-SA" dirty="0" smtClean="0"/>
              <a:t>أن ينزل.                    ناقصة وجوباً.</a:t>
            </a:r>
          </a:p>
          <a:p>
            <a:r>
              <a:rPr lang="ar-SA" dirty="0" smtClean="0"/>
              <a:t>أوشك أن </a:t>
            </a:r>
            <a:r>
              <a:rPr lang="ar-SA" dirty="0" smtClean="0"/>
              <a:t>ينزل المطر.                   تامة وجوباً.</a:t>
            </a:r>
          </a:p>
          <a:p>
            <a:r>
              <a:rPr lang="ar-SA" dirty="0" smtClean="0"/>
              <a:t>المطر </a:t>
            </a:r>
            <a:r>
              <a:rPr lang="ar-SA" dirty="0" smtClean="0"/>
              <a:t>أوشك أن </a:t>
            </a:r>
            <a:r>
              <a:rPr lang="ar-SA" dirty="0" smtClean="0"/>
              <a:t>ينزل.                   يجوز الوجهان.</a:t>
            </a:r>
          </a:p>
          <a:p>
            <a:r>
              <a:rPr lang="ar-SA" dirty="0" smtClean="0"/>
              <a:t>ولنتعرف إلى فائدة هذه الأوجه دقق فيما يلي:</a:t>
            </a:r>
          </a:p>
          <a:p>
            <a:r>
              <a:rPr lang="ar-SA" dirty="0" smtClean="0"/>
              <a:t>الطالب نجح. فالفاعل ضمير مستتر، لذا نقول: الطالبان نجحا والطلاب نجحوا. أما إذا كان الفاعل ليس ضميراً فنقول: نجح الطالبُ ونجح الطالبان ونجح الطلاب.</a:t>
            </a:r>
          </a:p>
          <a:p>
            <a:endParaRPr lang="ar-SA" dirty="0"/>
          </a:p>
        </p:txBody>
      </p:sp>
      <p:cxnSp>
        <p:nvCxnSpPr>
          <p:cNvPr id="5" name="رابط كسهم مستقيم 4"/>
          <p:cNvCxnSpPr/>
          <p:nvPr/>
        </p:nvCxnSpPr>
        <p:spPr>
          <a:xfrm rot="10800000">
            <a:off x="4343400" y="3048000"/>
            <a:ext cx="20574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 name="رابط كسهم مستقيم 5"/>
          <p:cNvCxnSpPr/>
          <p:nvPr/>
        </p:nvCxnSpPr>
        <p:spPr>
          <a:xfrm rot="10800000">
            <a:off x="4419600" y="3656011"/>
            <a:ext cx="20574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 name="رابط كسهم مستقيم 6"/>
          <p:cNvCxnSpPr/>
          <p:nvPr/>
        </p:nvCxnSpPr>
        <p:spPr>
          <a:xfrm rot="10800000">
            <a:off x="4343401" y="4265611"/>
            <a:ext cx="20574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عسى وأوشك </a:t>
            </a:r>
            <a:r>
              <a:rPr lang="ar-SA" dirty="0" err="1" smtClean="0"/>
              <a:t>واخلولق</a:t>
            </a:r>
            <a:endParaRPr lang="ar-SA" dirty="0"/>
          </a:p>
        </p:txBody>
      </p:sp>
      <p:sp>
        <p:nvSpPr>
          <p:cNvPr id="3" name="عنصر نائب للمحتوى 2"/>
          <p:cNvSpPr>
            <a:spLocks noGrp="1"/>
          </p:cNvSpPr>
          <p:nvPr>
            <p:ph idx="1"/>
          </p:nvPr>
        </p:nvSpPr>
        <p:spPr/>
        <p:txBody>
          <a:bodyPr/>
          <a:lstStyle/>
          <a:p>
            <a:r>
              <a:rPr lang="ar-SA" dirty="0" smtClean="0"/>
              <a:t>والآن ثنّ واجمع الطالب في جملة: الطالب عسى أن ينجح.</a:t>
            </a:r>
          </a:p>
          <a:p>
            <a:r>
              <a:rPr lang="ar-SA" dirty="0" smtClean="0"/>
              <a:t>إذا اعتبرنا عسى ناقصة ففيها ضمير مستتر(اسمها) لذا يجب أن نقول: الطالبان </a:t>
            </a:r>
            <a:r>
              <a:rPr lang="ar-SA" dirty="0" err="1" smtClean="0"/>
              <a:t>عسيا</a:t>
            </a:r>
            <a:r>
              <a:rPr lang="ar-SA" dirty="0" smtClean="0"/>
              <a:t> أن ينجحا، والطلاب عسوا أن ينجحوا، وتكون ألف الاثنين وواو الجماعة في عسى هما اسمها. أما إذا اعتبرناها تامة فليس فيها ضمي مستتر، لذا نقول: الطالبان عسى أن ينجحا، والطلاب عسى أن ينجحوا، وكذلك في حالة التأنيث ومثنى المؤنث وجمعه ولمزيد من التوضيح دقق النظر في الجدول التالي: </a:t>
            </a:r>
            <a:endParaRPr lang="ar-SA"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عسى وأوشك </a:t>
            </a:r>
            <a:r>
              <a:rPr lang="ar-SA" dirty="0" err="1" smtClean="0"/>
              <a:t>واخلولق</a:t>
            </a:r>
            <a:endParaRPr lang="ar-SA" dirty="0"/>
          </a:p>
        </p:txBody>
      </p:sp>
      <p:graphicFrame>
        <p:nvGraphicFramePr>
          <p:cNvPr id="4" name="عنصر نائب للمحتوى 3"/>
          <p:cNvGraphicFramePr>
            <a:graphicFrameLocks noGrp="1"/>
          </p:cNvGraphicFramePr>
          <p:nvPr>
            <p:ph idx="1"/>
          </p:nvPr>
        </p:nvGraphicFramePr>
        <p:xfrm>
          <a:off x="1752600" y="1600200"/>
          <a:ext cx="6858000" cy="3627120"/>
        </p:xfrm>
        <a:graphic>
          <a:graphicData uri="http://schemas.openxmlformats.org/drawingml/2006/table">
            <a:tbl>
              <a:tblPr rtl="1" firstRow="1" bandRow="1">
                <a:tableStyleId>{5C22544A-7EE6-4342-B048-85BDC9FD1C3A}</a:tableStyleId>
              </a:tblPr>
              <a:tblGrid>
                <a:gridCol w="3429000"/>
                <a:gridCol w="3429000"/>
              </a:tblGrid>
              <a:tr h="370840">
                <a:tc>
                  <a:txBody>
                    <a:bodyPr/>
                    <a:lstStyle/>
                    <a:p>
                      <a:pPr algn="ctr" rtl="1"/>
                      <a:r>
                        <a:rPr lang="ar-SA" sz="2800" dirty="0" smtClean="0"/>
                        <a:t>عسى</a:t>
                      </a:r>
                      <a:r>
                        <a:rPr lang="ar-SA" sz="2800" baseline="0" dirty="0" smtClean="0"/>
                        <a:t> الناقصة</a:t>
                      </a:r>
                      <a:endParaRPr lang="ar-SA" sz="2800" dirty="0"/>
                    </a:p>
                  </a:txBody>
                  <a:tcPr/>
                </a:tc>
                <a:tc>
                  <a:txBody>
                    <a:bodyPr/>
                    <a:lstStyle/>
                    <a:p>
                      <a:pPr algn="ctr" rtl="1"/>
                      <a:r>
                        <a:rPr lang="ar-SA" sz="2800" dirty="0" smtClean="0"/>
                        <a:t>عسى التامة</a:t>
                      </a:r>
                      <a:endParaRPr lang="ar-SA" sz="2800" dirty="0"/>
                    </a:p>
                  </a:txBody>
                  <a:tcPr/>
                </a:tc>
              </a:tr>
              <a:tr h="370840">
                <a:tc>
                  <a:txBody>
                    <a:bodyPr/>
                    <a:lstStyle/>
                    <a:p>
                      <a:pPr algn="ctr" rtl="1"/>
                      <a:r>
                        <a:rPr lang="ar-SA" sz="2800" dirty="0" smtClean="0"/>
                        <a:t>الطالب عسى أن ينجح</a:t>
                      </a:r>
                      <a:endParaRPr lang="ar-SA" sz="2800"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2800" dirty="0" smtClean="0"/>
                        <a:t>الطالب عسى أن ينجح</a:t>
                      </a:r>
                    </a:p>
                  </a:txBody>
                  <a:tcPr/>
                </a:tc>
              </a:tr>
              <a:tr h="370840">
                <a:tc>
                  <a:txBody>
                    <a:bodyPr/>
                    <a:lstStyle/>
                    <a:p>
                      <a:pPr algn="ctr" rtl="1"/>
                      <a:r>
                        <a:rPr lang="ar-SA" sz="2800" dirty="0" smtClean="0"/>
                        <a:t>الطالبان </a:t>
                      </a:r>
                      <a:r>
                        <a:rPr lang="ar-SA" sz="2800" dirty="0" err="1" smtClean="0"/>
                        <a:t>عسيا</a:t>
                      </a:r>
                      <a:r>
                        <a:rPr lang="ar-SA" sz="2800" dirty="0" smtClean="0"/>
                        <a:t> </a:t>
                      </a:r>
                      <a:r>
                        <a:rPr lang="ar-SA" sz="2800" dirty="0" smtClean="0"/>
                        <a:t>أن ينجحا</a:t>
                      </a:r>
                      <a:endParaRPr lang="ar-SA" sz="2800"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2800" dirty="0" smtClean="0"/>
                        <a:t>الطالبان عسى</a:t>
                      </a:r>
                      <a:r>
                        <a:rPr lang="ar-SA" sz="2800" baseline="0" dirty="0" smtClean="0"/>
                        <a:t> </a:t>
                      </a:r>
                      <a:r>
                        <a:rPr lang="ar-SA" sz="2800" dirty="0" smtClean="0"/>
                        <a:t>أن ينجحا</a:t>
                      </a:r>
                    </a:p>
                  </a:txBody>
                  <a:tcPr/>
                </a:tc>
              </a:tr>
              <a:tr h="370840">
                <a:tc>
                  <a:txBody>
                    <a:bodyPr/>
                    <a:lstStyle/>
                    <a:p>
                      <a:pPr algn="ctr" rtl="1"/>
                      <a:r>
                        <a:rPr lang="ar-SA" sz="2800" dirty="0" smtClean="0"/>
                        <a:t>الطلابُ </a:t>
                      </a:r>
                      <a:r>
                        <a:rPr lang="ar-SA" sz="2800" dirty="0" smtClean="0"/>
                        <a:t>عسوا </a:t>
                      </a:r>
                      <a:r>
                        <a:rPr lang="ar-SA" sz="2800" dirty="0" smtClean="0"/>
                        <a:t>أن ينجحوا</a:t>
                      </a:r>
                      <a:endParaRPr lang="ar-SA" sz="2800"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2800" dirty="0" smtClean="0"/>
                        <a:t>الطلابُ عسى أن ينجحوا</a:t>
                      </a:r>
                    </a:p>
                  </a:txBody>
                  <a:tcPr/>
                </a:tc>
              </a:tr>
              <a:tr h="370840">
                <a:tc>
                  <a:txBody>
                    <a:bodyPr/>
                    <a:lstStyle/>
                    <a:p>
                      <a:pPr algn="ctr" rtl="1"/>
                      <a:r>
                        <a:rPr lang="ar-SA" sz="2800" dirty="0" smtClean="0"/>
                        <a:t>الطالبة </a:t>
                      </a:r>
                      <a:r>
                        <a:rPr lang="ar-SA" sz="2800" dirty="0" smtClean="0"/>
                        <a:t>عست </a:t>
                      </a:r>
                      <a:r>
                        <a:rPr lang="ar-SA" sz="2800" dirty="0" smtClean="0"/>
                        <a:t>أن تنجح</a:t>
                      </a:r>
                      <a:endParaRPr lang="ar-SA" sz="2800"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2800" dirty="0" smtClean="0"/>
                        <a:t>الطالبة عسى أن تنجح</a:t>
                      </a:r>
                    </a:p>
                  </a:txBody>
                  <a:tcPr/>
                </a:tc>
              </a:tr>
              <a:tr h="370840">
                <a:tc>
                  <a:txBody>
                    <a:bodyPr/>
                    <a:lstStyle/>
                    <a:p>
                      <a:pPr algn="ctr" rtl="1"/>
                      <a:r>
                        <a:rPr lang="ar-SA" sz="2800" dirty="0" smtClean="0"/>
                        <a:t>الطالبتان </a:t>
                      </a:r>
                      <a:r>
                        <a:rPr lang="ar-SA" sz="2800" dirty="0" smtClean="0"/>
                        <a:t>عستا </a:t>
                      </a:r>
                      <a:r>
                        <a:rPr lang="ar-SA" sz="2800" dirty="0" smtClean="0"/>
                        <a:t>أن تنجحا</a:t>
                      </a:r>
                      <a:endParaRPr lang="ar-SA" sz="2800"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2800" dirty="0" smtClean="0"/>
                        <a:t>الطالبتان عسى أن تنجحا</a:t>
                      </a:r>
                    </a:p>
                  </a:txBody>
                  <a:tcPr/>
                </a:tc>
              </a:tr>
              <a:tr h="370840">
                <a:tc>
                  <a:txBody>
                    <a:bodyPr/>
                    <a:lstStyle/>
                    <a:p>
                      <a:pPr algn="ctr" rtl="1"/>
                      <a:r>
                        <a:rPr lang="ar-SA" sz="2800" dirty="0" smtClean="0"/>
                        <a:t>الطالبات </a:t>
                      </a:r>
                      <a:r>
                        <a:rPr lang="ar-SA" sz="2800" dirty="0" err="1" smtClean="0"/>
                        <a:t>عسينَ</a:t>
                      </a:r>
                      <a:r>
                        <a:rPr lang="ar-SA" sz="2800" dirty="0" smtClean="0"/>
                        <a:t> </a:t>
                      </a:r>
                      <a:r>
                        <a:rPr lang="ar-SA" sz="2800" dirty="0" smtClean="0"/>
                        <a:t>أن ينجحنَ</a:t>
                      </a:r>
                      <a:endParaRPr lang="ar-SA" sz="2800"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2800" dirty="0" smtClean="0"/>
                        <a:t>الطالبات عسى أن ينجحنَ</a:t>
                      </a:r>
                    </a:p>
                  </a:txBody>
                  <a:tcPr/>
                </a:tc>
              </a:tr>
            </a:tbl>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عسى وأوشك </a:t>
            </a:r>
            <a:r>
              <a:rPr lang="ar-SA" dirty="0" err="1" smtClean="0"/>
              <a:t>واخلولق</a:t>
            </a:r>
            <a:endParaRPr lang="ar-SA" dirty="0"/>
          </a:p>
        </p:txBody>
      </p:sp>
      <p:sp>
        <p:nvSpPr>
          <p:cNvPr id="3" name="عنصر نائب للمحتوى 2"/>
          <p:cNvSpPr>
            <a:spLocks noGrp="1"/>
          </p:cNvSpPr>
          <p:nvPr>
            <p:ph idx="1"/>
          </p:nvPr>
        </p:nvSpPr>
        <p:spPr/>
        <p:txBody>
          <a:bodyPr/>
          <a:lstStyle/>
          <a:p>
            <a:r>
              <a:rPr lang="ar-SA" dirty="0" smtClean="0"/>
              <a:t>ومن ورود عسى تامة قوله تعالى:[عسى </a:t>
            </a:r>
            <a:r>
              <a:rPr lang="ar-SA" smtClean="0"/>
              <a:t>أن </a:t>
            </a:r>
            <a:r>
              <a:rPr lang="ar-SA" smtClean="0"/>
              <a:t>تكرهوا شيئاً </a:t>
            </a:r>
            <a:r>
              <a:rPr lang="ar-SA" dirty="0" smtClean="0"/>
              <a:t>وهو خيرٌ لكم. وعسى أن تُحبُّوا شيئاً، وهو شرٌّ لكم] وقولهُ: [عسى أن يَهديَني ربي]، وقولهُ: [عسى أن يَبعثَكَ ربُّك مقاماً محموداً].</a:t>
            </a:r>
          </a:p>
          <a:p>
            <a:r>
              <a:rPr lang="ar-SA" dirty="0" smtClean="0"/>
              <a:t>أما إذا كان يجوز فيها الوجهان فالأفصح اعتبارها تامة وعلى ذلك جاء القرآن الكريم، قال تعالى: [لا يَسْخَرْ قومٌ من قومٍ عسى أن يكونوا خيراً منهم، ولا نساءٌ من نساءٍ، عسى أن يَكُنّ خيراً منهنَّ]فهي تامة هنا، ولو كانت ناقصةً لقال (عَسَوْا وعَسَيْن)، بضمير جماعة الذكور العائد الى (قوم) وضميرِ جَماعةِ الإناث العائد الى (نساء).</a:t>
            </a:r>
            <a:endParaRPr lang="ar-SA"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خصوصية عسى</a:t>
            </a:r>
            <a:endParaRPr lang="ar-SA" dirty="0"/>
          </a:p>
        </p:txBody>
      </p:sp>
      <p:sp>
        <p:nvSpPr>
          <p:cNvPr id="3" name="عنصر نائب للمحتوى 2"/>
          <p:cNvSpPr>
            <a:spLocks noGrp="1"/>
          </p:cNvSpPr>
          <p:nvPr>
            <p:ph idx="1"/>
          </p:nvPr>
        </p:nvSpPr>
        <p:spPr/>
        <p:txBody>
          <a:bodyPr/>
          <a:lstStyle/>
          <a:p>
            <a:pPr algn="just" rtl="1"/>
            <a:r>
              <a:rPr lang="ar-SA" sz="3000" dirty="0" smtClean="0"/>
              <a:t>تختص عس بما يلي:</a:t>
            </a:r>
          </a:p>
          <a:p>
            <a:pPr algn="just" rtl="1"/>
            <a:r>
              <a:rPr lang="ar-SA" sz="3000" dirty="0" smtClean="0"/>
              <a:t>(1) جوازُ كسر سينها وفتحها، إذا أُسندت إلى تاءِ الضميرِ، أو نون النسوةِ، أو (نا)، والفتحُ أولى لأنه الاصل. وقد قرأ عاصمٌ {فهلْ عَسِيتُمْ إن تَولَّيتم}، بكسر السين، وقرأ الباقونَ (عَسَيتم)، بفتحها.</a:t>
            </a:r>
          </a:p>
          <a:p>
            <a:pPr algn="just" rtl="1"/>
            <a:r>
              <a:rPr lang="ar-SA" sz="3000" dirty="0" smtClean="0"/>
              <a:t>(2) أنها قد تكونُ حرفاً، بمعنى (لعلَّ)، فتَعملُ عملها، فتنصبُ الاسمَ وترفعُ الخبرَ، وذلك إذا اتصلت بضمير نصب(وهو قليل)، كقول </a:t>
            </a:r>
            <a:r>
              <a:rPr lang="ar-SA" sz="2800" dirty="0" smtClean="0"/>
              <a:t>الشاعر:فَقُلْتُ عساها نارُ كأْسٍ، وعَلَّها  *   تَشَكَّى، فآتي نَحْوَها فَأَعُودها</a:t>
            </a:r>
          </a:p>
          <a:p>
            <a:pPr algn="just" rtl="1"/>
            <a:r>
              <a:rPr lang="ar-SA" sz="3000" dirty="0" smtClean="0"/>
              <a:t>وضمائر النصب التي يمكن أن تتصل </a:t>
            </a:r>
            <a:r>
              <a:rPr lang="ar-SA" sz="3000" dirty="0" err="1" smtClean="0"/>
              <a:t>بها</a:t>
            </a:r>
            <a:r>
              <a:rPr lang="ar-SA" sz="3000" dirty="0" smtClean="0"/>
              <a:t> عسى هي الكاف والهاء وياء المتكلم</a:t>
            </a:r>
          </a:p>
          <a:p>
            <a:pPr algn="just"/>
            <a:endParaRPr lang="ar-SA" sz="3000" dirty="0" smtClean="0"/>
          </a:p>
          <a:p>
            <a:endParaRPr lang="ar-SA" sz="30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2004</TotalTime>
  <Words>1032</Words>
  <Application>Microsoft Office PowerPoint</Application>
  <PresentationFormat>A4 Paper (210x297 mm)‎</PresentationFormat>
  <Paragraphs>102</Paragraphs>
  <Slides>14</Slides>
  <Notes>0</Notes>
  <HiddenSlides>0</HiddenSlides>
  <MMClips>0</MMClips>
  <ScaleCrop>false</ScaleCrop>
  <HeadingPairs>
    <vt:vector size="4" baseType="variant">
      <vt:variant>
        <vt:lpstr>سمة</vt:lpstr>
      </vt:variant>
      <vt:variant>
        <vt:i4>1</vt:i4>
      </vt:variant>
      <vt:variant>
        <vt:lpstr>عناوين الشرائح</vt:lpstr>
      </vt:variant>
      <vt:variant>
        <vt:i4>14</vt:i4>
      </vt:variant>
    </vt:vector>
  </HeadingPairs>
  <TitlesOfParts>
    <vt:vector size="15" baseType="lpstr">
      <vt:lpstr>Office Theme</vt:lpstr>
      <vt:lpstr>الشريحة 1</vt:lpstr>
      <vt:lpstr>المحاضرة التاسعة</vt:lpstr>
      <vt:lpstr>تصرّف هذه الأفعال وجمودها</vt:lpstr>
      <vt:lpstr>تمام هذه الأفعال ونقصها</vt:lpstr>
      <vt:lpstr>تمام هذه الأفعال ونقصها</vt:lpstr>
      <vt:lpstr>تمام هذه الأفعال ونقصها</vt:lpstr>
      <vt:lpstr>عسى وأوشك واخلولق</vt:lpstr>
      <vt:lpstr>عسى وأوشك واخلولق</vt:lpstr>
      <vt:lpstr>عسى وأوشك واخلولق</vt:lpstr>
      <vt:lpstr>عسى وأوشك واخلولق</vt:lpstr>
      <vt:lpstr>عسى وأوشك واخلولق</vt:lpstr>
      <vt:lpstr>عسى وأوشك واخلولق</vt:lpstr>
      <vt:lpstr>خصوصية عسى</vt:lpstr>
      <vt:lpstr>الشريحة 14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adminuser</cp:lastModifiedBy>
  <cp:revision>162</cp:revision>
  <dcterms:created xsi:type="dcterms:W3CDTF">2009-10-14T19:14:34Z</dcterms:created>
  <dcterms:modified xsi:type="dcterms:W3CDTF">2011-04-02T09:01:24Z</dcterms:modified>
</cp:coreProperties>
</file>