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9"/>
  </p:notesMasterIdLst>
  <p:sldIdLst>
    <p:sldId id="256" r:id="rId2"/>
    <p:sldId id="257" r:id="rId3"/>
    <p:sldId id="268" r:id="rId4"/>
    <p:sldId id="270" r:id="rId5"/>
    <p:sldId id="271" r:id="rId6"/>
    <p:sldId id="272" r:id="rId7"/>
    <p:sldId id="273" r:id="rId8"/>
    <p:sldId id="275" r:id="rId9"/>
    <p:sldId id="269" r:id="rId10"/>
    <p:sldId id="274" r:id="rId11"/>
    <p:sldId id="276" r:id="rId12"/>
    <p:sldId id="277" r:id="rId13"/>
    <p:sldId id="278" r:id="rId14"/>
    <p:sldId id="279" r:id="rId15"/>
    <p:sldId id="280" r:id="rId16"/>
    <p:sldId id="281" r:id="rId17"/>
    <p:sldId id="266" r:id="rId18"/>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009900"/>
    <a:srgbClr val="709256"/>
    <a:srgbClr val="AD9968"/>
    <a:srgbClr val="3B84AF"/>
    <a:srgbClr val="FF3300"/>
    <a:srgbClr val="000000"/>
    <a:srgbClr val="FF0066"/>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481" autoAdjust="0"/>
    <p:restoredTop sz="94664" autoAdjust="0"/>
  </p:normalViewPr>
  <p:slideViewPr>
    <p:cSldViewPr>
      <p:cViewPr>
        <p:scale>
          <a:sx n="66" d="100"/>
          <a:sy n="66" d="100"/>
        </p:scale>
        <p:origin x="-486" y="-192"/>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4/3/2011</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 xmlns:p14="http://schemas.microsoft.com/office/powerpoint/2010/main" val="205643335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9" name="Slide Number Placeholder 3"/>
          <p:cNvSpPr>
            <a:spLocks noGrp="1"/>
          </p:cNvSpPr>
          <p:nvPr userDrawn="1">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a:t>
            </a:fld>
            <a:endParaRPr lang="en-US" dirty="0" smtClean="0">
              <a:cs typeface="Arial" pitchFamily="34" charset="0"/>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
        <p:nvSpPr>
          <p:cNvPr id="21" name="Slide Number Placeholder 3"/>
          <p:cNvSpPr txBox="1">
            <a:spLocks/>
          </p:cNvSpPr>
          <p:nvPr userDrawn="1"/>
        </p:nvSpPr>
        <p:spPr bwMode="auto">
          <a:xfrm>
            <a:off x="4876800" y="6356350"/>
            <a:ext cx="482600" cy="365125"/>
          </a:xfrm>
          <a:prstGeom prst="rect">
            <a:avLst/>
          </a:prstGeom>
          <a:noFill/>
          <a:ln>
            <a:miter lim="800000"/>
            <a:headEnd/>
            <a:tailEnd/>
          </a:ln>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fld id="{E1D16D93-8795-4AD6-9A1F-54CC01E741BE}" type="slidenum">
              <a:rPr kumimoji="0" lang="ar-SA" sz="1800" b="0" i="0" u="none" strike="noStrike" kern="1200" cap="none" spc="0" normalizeH="0" baseline="0" noProof="0" smtClean="0">
                <a:ln>
                  <a:noFill/>
                </a:ln>
                <a:solidFill>
                  <a:schemeClr val="bg1"/>
                </a:solidFill>
                <a:effectLst/>
                <a:uLnTx/>
                <a:uFillTx/>
                <a:latin typeface="Arial" pitchFamily="34" charset="0"/>
                <a:ea typeface="+mn-ea"/>
                <a:cs typeface="Arial" pitchFamily="34" charset="0"/>
              </a:rPr>
              <a:pPr marL="0" marR="0" lvl="0" indent="0" algn="r" defTabSz="914400" rtl="1" eaLnBrk="1" fontAlgn="base" latinLnBrk="0" hangingPunct="1">
                <a:lnSpc>
                  <a:spcPct val="100000"/>
                </a:lnSpc>
                <a:spcBef>
                  <a:spcPct val="0"/>
                </a:spcBef>
                <a:spcAft>
                  <a:spcPct val="0"/>
                </a:spcAft>
                <a:buClrTx/>
                <a:buSzTx/>
                <a:buFontTx/>
                <a:buNone/>
                <a:tabLst/>
                <a:defRPr/>
              </a:pPr>
              <a:t>‹#›</a:t>
            </a:fld>
            <a:endParaRPr kumimoji="0" lang="en-US" sz="1800" b="0" i="0" u="none" strike="noStrike" kern="1200" cap="none" spc="0" normalizeH="0" baseline="0" noProof="0" dirty="0" smtClean="0">
              <a:ln>
                <a:noFill/>
              </a:ln>
              <a:solidFill>
                <a:schemeClr val="bg1"/>
              </a:solidFill>
              <a:effectLst/>
              <a:uLnTx/>
              <a:uFillTx/>
              <a:latin typeface="Arial" pitchFamily="34" charset="0"/>
              <a:ea typeface="+mn-ea"/>
              <a:cs typeface="Arial" pitchFamily="34" charset="0"/>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sldNum="0"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19400"/>
            <a:ext cx="5099050" cy="1981200"/>
          </a:xfrm>
          <a:prstGeom prst="rect">
            <a:avLst/>
          </a:prstGeom>
          <a:noFill/>
          <a:ln w="9525">
            <a:noFill/>
            <a:miter lim="800000"/>
            <a:headEnd/>
            <a:tailEnd/>
          </a:ln>
        </p:spPr>
        <p:txBody>
          <a:bodyPr anchor="ctr"/>
          <a:lstStyle/>
          <a:p>
            <a:pPr algn="ctr"/>
            <a:r>
              <a:rPr lang="ar-EG" sz="3700" b="1" dirty="0">
                <a:solidFill>
                  <a:schemeClr val="accent1">
                    <a:lumMod val="50000"/>
                  </a:schemeClr>
                </a:solidFill>
                <a:latin typeface="AYM Wadiy S_U normal."/>
                <a:cs typeface="Times New Roman" pitchFamily="18" charset="0"/>
              </a:rPr>
              <a:t>اسم </a:t>
            </a:r>
            <a:r>
              <a:rPr lang="ar-EG" sz="3700" b="1" dirty="0" smtClean="0">
                <a:solidFill>
                  <a:schemeClr val="accent1">
                    <a:lumMod val="50000"/>
                  </a:schemeClr>
                </a:solidFill>
                <a:latin typeface="AYM Wadiy S_U normal."/>
                <a:cs typeface="Times New Roman" pitchFamily="18" charset="0"/>
              </a:rPr>
              <a:t>المقرر</a:t>
            </a:r>
            <a:endParaRPr lang="ar-SA" sz="3700" b="1" dirty="0">
              <a:solidFill>
                <a:schemeClr val="accent1">
                  <a:lumMod val="50000"/>
                </a:schemeClr>
              </a:solidFill>
              <a:latin typeface="AYM Wadiy S_U normal."/>
              <a:cs typeface="Times New Roman" pitchFamily="18" charset="0"/>
            </a:endParaRPr>
          </a:p>
          <a:p>
            <a:pPr algn="ctr"/>
            <a:r>
              <a:rPr lang="ar-SA" sz="2800" b="1" dirty="0" smtClean="0">
                <a:solidFill>
                  <a:srgbClr val="7F7F7F"/>
                </a:solidFill>
                <a:latin typeface="Calibri" pitchFamily="34" charset="0"/>
                <a:cs typeface="Times New Roman" pitchFamily="18" charset="0"/>
              </a:rPr>
              <a:t>نحو (2)</a:t>
            </a:r>
            <a:endParaRPr lang="en-US" sz="2800" b="1" dirty="0">
              <a:solidFill>
                <a:srgbClr val="7F7F7F"/>
              </a:solidFill>
              <a:latin typeface="Calibri" pitchFamily="34" charset="0"/>
            </a:endParaRPr>
          </a:p>
          <a:p>
            <a:pPr algn="ctr"/>
            <a:r>
              <a:rPr lang="ar-SA" sz="2600" b="1" dirty="0" smtClean="0">
                <a:solidFill>
                  <a:srgbClr val="7F7F7F"/>
                </a:solidFill>
                <a:latin typeface="Calibri" pitchFamily="34" charset="0"/>
                <a:cs typeface="Times New Roman" pitchFamily="18" charset="0"/>
              </a:rPr>
              <a:t>د</a:t>
            </a:r>
            <a:r>
              <a:rPr lang="en-US" sz="2600" b="1" dirty="0" smtClean="0">
                <a:solidFill>
                  <a:schemeClr val="bg2">
                    <a:lumMod val="25000"/>
                  </a:schemeClr>
                </a:solidFill>
                <a:latin typeface="Calibri" pitchFamily="34" charset="0"/>
                <a:cs typeface="Times New Roman" pitchFamily="18" charset="0"/>
              </a:rPr>
              <a:t> </a:t>
            </a:r>
            <a:r>
              <a:rPr lang="en-US" sz="2600" b="1" dirty="0" smtClean="0">
                <a:solidFill>
                  <a:srgbClr val="7F7F7F"/>
                </a:solidFill>
                <a:latin typeface="Calibri" pitchFamily="34" charset="0"/>
                <a:cs typeface="Times New Roman" pitchFamily="18" charset="0"/>
              </a:rPr>
              <a:t> </a:t>
            </a:r>
            <a:r>
              <a:rPr lang="ar-SA" sz="2600" b="1" dirty="0" smtClean="0">
                <a:solidFill>
                  <a:srgbClr val="7F7F7F"/>
                </a:solidFill>
                <a:latin typeface="Calibri" pitchFamily="34" charset="0"/>
                <a:cs typeface="Times New Roman" pitchFamily="18" charset="0"/>
              </a:rPr>
              <a:t>جزاء </a:t>
            </a:r>
            <a:r>
              <a:rPr lang="ar-SA" sz="2600" b="1" dirty="0" err="1" smtClean="0">
                <a:solidFill>
                  <a:srgbClr val="7F7F7F"/>
                </a:solidFill>
                <a:latin typeface="Calibri" pitchFamily="34" charset="0"/>
                <a:cs typeface="Times New Roman" pitchFamily="18" charset="0"/>
              </a:rPr>
              <a:t>المصاروة</a:t>
            </a:r>
            <a:endParaRPr lang="en-US" sz="26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ar-SA" spc="-150" dirty="0" smtClean="0">
                <a:solidFill>
                  <a:srgbClr val="376092"/>
                </a:solidFill>
                <a:latin typeface="ae_AlMateen" pitchFamily="2" charset="-78"/>
                <a:cs typeface="ae_AlMateen" pitchFamily="2" charset="-78"/>
              </a:rPr>
              <a:t>المحاضرة العاشرة</a:t>
            </a:r>
            <a:endParaRPr lang="en-US" spc="-150" dirty="0" smtClean="0">
              <a:solidFill>
                <a:srgbClr val="376092"/>
              </a:solidFill>
              <a:latin typeface="ae_AlMateen" pitchFamily="2" charset="-78"/>
              <a:cs typeface="ae_AlMateen" pitchFamily="2" charset="-78"/>
            </a:endParaRPr>
          </a:p>
        </p:txBody>
      </p:sp>
      <p:sp>
        <p:nvSpPr>
          <p:cNvPr id="4" name="مربع نص 3"/>
          <p:cNvSpPr txBox="1"/>
          <p:nvPr/>
        </p:nvSpPr>
        <p:spPr>
          <a:xfrm>
            <a:off x="3200400" y="4038600"/>
            <a:ext cx="3581400" cy="769441"/>
          </a:xfrm>
          <a:prstGeom prst="rect">
            <a:avLst/>
          </a:prstGeom>
          <a:noFill/>
        </p:spPr>
        <p:txBody>
          <a:bodyPr wrap="square" rtlCol="1">
            <a:spAutoFit/>
          </a:bodyPr>
          <a:lstStyle/>
          <a:p>
            <a:r>
              <a:rPr lang="ar-SA" sz="4400" dirty="0" smtClean="0"/>
              <a:t>تعدي الفعل ولزومه</a:t>
            </a:r>
            <a:endParaRPr lang="ar-SA" sz="4400"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معنى التعدي واللزوم</a:t>
            </a:r>
            <a:endParaRPr lang="ar-SA" dirty="0"/>
          </a:p>
        </p:txBody>
      </p:sp>
      <p:sp>
        <p:nvSpPr>
          <p:cNvPr id="3" name="عنصر نائب للمحتوى 2"/>
          <p:cNvSpPr>
            <a:spLocks noGrp="1"/>
          </p:cNvSpPr>
          <p:nvPr>
            <p:ph idx="1"/>
          </p:nvPr>
        </p:nvSpPr>
        <p:spPr>
          <a:xfrm>
            <a:off x="495300" y="1219200"/>
            <a:ext cx="8915400" cy="5334000"/>
          </a:xfrm>
        </p:spPr>
        <p:txBody>
          <a:bodyPr/>
          <a:lstStyle/>
          <a:p>
            <a:pPr rtl="1"/>
            <a:r>
              <a:rPr lang="ar-SA" sz="3000" dirty="0" smtClean="0"/>
              <a:t>الفعل المتعدّي هو ما يتعدَّى أَثرُهُ فاعلَه، ويتجاوزه إلى المفعول </a:t>
            </a:r>
            <a:r>
              <a:rPr lang="ar-SA" sz="3000" dirty="0" err="1" smtClean="0"/>
              <a:t>به</a:t>
            </a:r>
            <a:r>
              <a:rPr lang="ar-SA" sz="3000" dirty="0" smtClean="0"/>
              <a:t>، مثل "فتحَ طارقٌ الأندَلسَ”.وهو يحتاج إلى فاعل يفعله ومفعولٍ به يقَع عليه.</a:t>
            </a:r>
          </a:p>
          <a:p>
            <a:pPr rtl="1"/>
            <a:r>
              <a:rPr lang="ar-SA" sz="3000" dirty="0" smtClean="0"/>
              <a:t>ويسمى أيضاً، (الفعلَ الواقعَ) لوقوعه على المفعول به، و (الفعلَ المجاوزَ) لمجاوزته الفاعل إلى المفعول به.</a:t>
            </a:r>
          </a:p>
          <a:p>
            <a:pPr rtl="1"/>
            <a:r>
              <a:rPr lang="ar-SA" sz="3000" dirty="0" smtClean="0"/>
              <a:t>وعلامته أَنْ يقبلَ هاء الضمير التي تعود إلى المفعول </a:t>
            </a:r>
            <a:r>
              <a:rPr lang="ar-SA" sz="3000" dirty="0" err="1" smtClean="0"/>
              <a:t>به</a:t>
            </a:r>
            <a:r>
              <a:rPr lang="ar-SA" sz="3000" dirty="0" smtClean="0"/>
              <a:t>، مثل "إجتهد الطالب فأكرمه أُستاذه".</a:t>
            </a:r>
          </a:p>
          <a:p>
            <a:pPr rtl="1"/>
            <a:r>
              <a:rPr lang="ar-SA" sz="3000" dirty="0" smtClean="0"/>
              <a:t>والفعل المتعدي، إما متعدٍ بنفسه، وإما متعدٍ بغيره.فالمتعدي بنفسه ما يصل إلى المفعول </a:t>
            </a:r>
            <a:r>
              <a:rPr lang="ar-SA" sz="3000" dirty="0" err="1" smtClean="0"/>
              <a:t>به</a:t>
            </a:r>
            <a:r>
              <a:rPr lang="ar-SA" sz="3000" dirty="0" smtClean="0"/>
              <a:t> مباشرةً (أَي أَي بغير واسطةِ حرف الجر)، مثل "بريت القلمَ". ومفعوله يسمى</a:t>
            </a:r>
            <a:r>
              <a:rPr lang="ar-SA" b="1" dirty="0" smtClean="0"/>
              <a:t> </a:t>
            </a:r>
            <a:r>
              <a:rPr lang="ar-SA" sz="3000" dirty="0" smtClean="0"/>
              <a:t>"صريحاً”.والمتعدي بغيره ما يصل إلى المفعول به بواسطة حرف الجر، مثل "ذهبتُ بكَ" بمعنى "أَذهبتُكَ". ومفعوله يسمى "غير صريح".</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معنى الفعل </a:t>
            </a:r>
            <a:r>
              <a:rPr lang="ar-SA" dirty="0" err="1" smtClean="0"/>
              <a:t>اللزم</a:t>
            </a:r>
            <a:endParaRPr lang="ar-SA" dirty="0"/>
          </a:p>
        </p:txBody>
      </p:sp>
      <p:sp>
        <p:nvSpPr>
          <p:cNvPr id="3" name="عنصر نائب للمحتوى 2"/>
          <p:cNvSpPr>
            <a:spLocks noGrp="1"/>
          </p:cNvSpPr>
          <p:nvPr>
            <p:ph idx="1"/>
          </p:nvPr>
        </p:nvSpPr>
        <p:spPr/>
        <p:txBody>
          <a:bodyPr/>
          <a:lstStyle/>
          <a:p>
            <a:pPr rtl="1"/>
            <a:r>
              <a:rPr lang="ar-SA" dirty="0" smtClean="0"/>
              <a:t>الفعلُ اللازمُ هو ما لا يتعدى أثرُهُ فاعلَهُ، ولا يتجاوزُه إلى المفعول </a:t>
            </a:r>
            <a:r>
              <a:rPr lang="ar-SA" dirty="0" err="1" smtClean="0"/>
              <a:t>به</a:t>
            </a:r>
            <a:r>
              <a:rPr lang="ar-SA" dirty="0" smtClean="0"/>
              <a:t>، بل يبقى </a:t>
            </a:r>
            <a:r>
              <a:rPr lang="ar-SA" dirty="0" err="1" smtClean="0"/>
              <a:t>فى</a:t>
            </a:r>
            <a:r>
              <a:rPr lang="ar-SA" dirty="0" smtClean="0"/>
              <a:t> نفسِ فاعله، مثل "ذهب سعيدٌ، وسافر خالدٌ".</a:t>
            </a:r>
          </a:p>
          <a:p>
            <a:pPr rtl="1"/>
            <a:r>
              <a:rPr lang="ar-SA" dirty="0" smtClean="0"/>
              <a:t>وهو يحتاجُ إلى الفاعل، ولا يحتاجُ إلى المفعول </a:t>
            </a:r>
            <a:r>
              <a:rPr lang="ar-SA" dirty="0" err="1" smtClean="0"/>
              <a:t>به</a:t>
            </a:r>
            <a:r>
              <a:rPr lang="ar-SA" dirty="0" smtClean="0"/>
              <a:t>، لأنه لا يخرج من نفس فاعلِه فيحتاجُ إلى مفعول </a:t>
            </a:r>
            <a:r>
              <a:rPr lang="ar-SA" dirty="0" err="1" smtClean="0"/>
              <a:t>به</a:t>
            </a:r>
            <a:r>
              <a:rPr lang="ar-SA" dirty="0" smtClean="0"/>
              <a:t> يَقعُ عليه.</a:t>
            </a:r>
          </a:p>
          <a:p>
            <a:pPr rtl="1"/>
            <a:r>
              <a:rPr lang="ar-SA" dirty="0" smtClean="0"/>
              <a:t>ويُسمى أيضاً. (الفعلَ القاصرَ)لقُصوره عن المفعول به، واقتصاره على الفاعل </a:t>
            </a:r>
            <a:r>
              <a:rPr lang="ar-SA" dirty="0" err="1" smtClean="0"/>
              <a:t>و</a:t>
            </a:r>
            <a:r>
              <a:rPr lang="ar-SA" dirty="0" smtClean="0"/>
              <a:t>(الفعلَ غيرَ الواقع)لأنه لا يقع على المفعول </a:t>
            </a:r>
            <a:r>
              <a:rPr lang="ar-SA" dirty="0" err="1" smtClean="0"/>
              <a:t>به</a:t>
            </a:r>
            <a:r>
              <a:rPr lang="ar-SA" dirty="0" smtClean="0"/>
              <a:t>، </a:t>
            </a:r>
            <a:r>
              <a:rPr lang="ar-SA" dirty="0" err="1" smtClean="0"/>
              <a:t>و</a:t>
            </a:r>
            <a:r>
              <a:rPr lang="ar-SA" dirty="0" smtClean="0"/>
              <a:t>(الفعل غيرَ المُجاوِزِ) لأنه لا يجَاوِزُ فاعلهُ.</a:t>
            </a:r>
          </a:p>
          <a:p>
            <a:pPr rtl="1"/>
            <a:r>
              <a:rPr lang="ar-SA" dirty="0" smtClean="0"/>
              <a:t>متى يكون الفعل لازما؟</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متى يكون الفعل لازماً</a:t>
            </a:r>
            <a:endParaRPr lang="ar-SA" dirty="0"/>
          </a:p>
        </p:txBody>
      </p:sp>
      <p:sp>
        <p:nvSpPr>
          <p:cNvPr id="3" name="عنصر نائب للمحتوى 2"/>
          <p:cNvSpPr>
            <a:spLocks noGrp="1"/>
          </p:cNvSpPr>
          <p:nvPr>
            <p:ph idx="1"/>
          </p:nvPr>
        </p:nvSpPr>
        <p:spPr/>
        <p:txBody>
          <a:bodyPr/>
          <a:lstStyle/>
          <a:p>
            <a:pPr rtl="1"/>
            <a:r>
              <a:rPr lang="ar-SA" sz="3000" dirty="0" smtClean="0"/>
              <a:t>يكونُ الفعل لازماً إذا كان </a:t>
            </a:r>
            <a:r>
              <a:rPr lang="ar-SA" sz="3000" dirty="0" smtClean="0">
                <a:solidFill>
                  <a:srgbClr val="FF0000"/>
                </a:solidFill>
              </a:rPr>
              <a:t>من أفعال السجايا والغرائز</a:t>
            </a:r>
            <a:r>
              <a:rPr lang="ar-SA" sz="3000" dirty="0" smtClean="0"/>
              <a:t>، أَي الطبائع، وهي ما دَلّت على معنى قائم في الفاعل لازمٍ له، وذلك، مثل "شَجع وجَبُنَ وحَسنُ وقَبحَ”.أو </a:t>
            </a:r>
            <a:r>
              <a:rPr lang="ar-SA" sz="3000" dirty="0" smtClean="0">
                <a:solidFill>
                  <a:srgbClr val="FF0000"/>
                </a:solidFill>
              </a:rPr>
              <a:t>دلَّ على هيئة</a:t>
            </a:r>
            <a:r>
              <a:rPr lang="ar-SA" sz="3000" dirty="0" smtClean="0"/>
              <a:t>، مثل طال وقصرَ“.أو </a:t>
            </a:r>
            <a:r>
              <a:rPr lang="ar-SA" sz="3000" dirty="0" smtClean="0">
                <a:solidFill>
                  <a:srgbClr val="FF0000"/>
                </a:solidFill>
              </a:rPr>
              <a:t>على نظافةٍ </a:t>
            </a:r>
            <a:r>
              <a:rPr lang="ar-SA" sz="3000" dirty="0" smtClean="0"/>
              <a:t>كَطهر الثوبُ ونظُف.أو </a:t>
            </a:r>
            <a:r>
              <a:rPr lang="ar-SA" sz="3000" dirty="0" smtClean="0">
                <a:solidFill>
                  <a:srgbClr val="FF0000"/>
                </a:solidFill>
              </a:rPr>
              <a:t>على دنسٍ </a:t>
            </a:r>
            <a:r>
              <a:rPr lang="ar-SA" sz="3000" dirty="0" smtClean="0"/>
              <a:t>كوسِخ الجسمُ دنسَ.</a:t>
            </a:r>
          </a:p>
          <a:p>
            <a:pPr rtl="1"/>
            <a:r>
              <a:rPr lang="ar-SA" sz="3000" dirty="0" smtClean="0"/>
              <a:t>أو على </a:t>
            </a:r>
            <a:r>
              <a:rPr lang="ar-SA" sz="3000" dirty="0" smtClean="0">
                <a:solidFill>
                  <a:srgbClr val="FF0000"/>
                </a:solidFill>
              </a:rPr>
              <a:t>عرَضٍ غير لازمٍ </a:t>
            </a:r>
            <a:r>
              <a:rPr lang="ar-SA" sz="3000" dirty="0" smtClean="0"/>
              <a:t>كمرِض وكسِل.أو </a:t>
            </a:r>
            <a:r>
              <a:rPr lang="ar-SA" sz="3000" dirty="0" smtClean="0">
                <a:solidFill>
                  <a:srgbClr val="FF0000"/>
                </a:solidFill>
              </a:rPr>
              <a:t>على لون </a:t>
            </a:r>
            <a:r>
              <a:rPr lang="ar-SA" sz="3000" dirty="0" err="1" smtClean="0"/>
              <a:t>كاحمرَّ</a:t>
            </a:r>
            <a:r>
              <a:rPr lang="ar-SA" sz="3000" dirty="0" smtClean="0"/>
              <a:t> واخضرَّ. أو </a:t>
            </a:r>
            <a:r>
              <a:rPr lang="ar-SA" sz="3000" dirty="0" smtClean="0">
                <a:solidFill>
                  <a:srgbClr val="FF0000"/>
                </a:solidFill>
              </a:rPr>
              <a:t>على</a:t>
            </a:r>
            <a:r>
              <a:rPr lang="ar-SA" sz="3000" dirty="0" smtClean="0"/>
              <a:t> </a:t>
            </a:r>
            <a:r>
              <a:rPr lang="ar-SA" sz="3000" dirty="0" smtClean="0">
                <a:solidFill>
                  <a:srgbClr val="FF0000"/>
                </a:solidFill>
              </a:rPr>
              <a:t>عيبٍ</a:t>
            </a:r>
            <a:r>
              <a:rPr lang="ar-SA" sz="3000" dirty="0" smtClean="0"/>
              <a:t> كعَمش وعور.أو </a:t>
            </a:r>
            <a:r>
              <a:rPr lang="ar-SA" sz="3000" dirty="0" smtClean="0">
                <a:solidFill>
                  <a:srgbClr val="FF0000"/>
                </a:solidFill>
              </a:rPr>
              <a:t>على حلية </a:t>
            </a:r>
            <a:r>
              <a:rPr lang="ar-SA" sz="3000" dirty="0" err="1" smtClean="0"/>
              <a:t>كدعج</a:t>
            </a:r>
            <a:r>
              <a:rPr lang="ar-SA" sz="3000" dirty="0" smtClean="0"/>
              <a:t> وكحل.</a:t>
            </a:r>
          </a:p>
          <a:p>
            <a:pPr rtl="1"/>
            <a:r>
              <a:rPr lang="ar-SA" sz="3000" dirty="0" smtClean="0"/>
              <a:t>أو </a:t>
            </a:r>
            <a:r>
              <a:rPr lang="ar-SA" sz="3000" dirty="0" smtClean="0">
                <a:solidFill>
                  <a:srgbClr val="FF0000"/>
                </a:solidFill>
              </a:rPr>
              <a:t>كان مُطاوعاً لفعلٍ مُتعدٍّ </a:t>
            </a:r>
            <a:r>
              <a:rPr lang="ar-SA" sz="3000" dirty="0" smtClean="0"/>
              <a:t>إلى واحد </a:t>
            </a:r>
            <a:r>
              <a:rPr lang="ar-SA" sz="3000" dirty="0" err="1" smtClean="0"/>
              <a:t>كمددت</a:t>
            </a:r>
            <a:r>
              <a:rPr lang="ar-SA" sz="3000" dirty="0" smtClean="0"/>
              <a:t> الحبل فامتدَّ.أو كان على </a:t>
            </a:r>
            <a:r>
              <a:rPr lang="ar-SA" sz="3000" dirty="0" smtClean="0">
                <a:solidFill>
                  <a:srgbClr val="FF0000"/>
                </a:solidFill>
              </a:rPr>
              <a:t>وزن (فَعُل) </a:t>
            </a:r>
            <a:r>
              <a:rPr lang="ar-SA" sz="3000" dirty="0" smtClean="0"/>
              <a:t>- المضموم العينِ - كحسُن وشرُف.أو على وزن (</a:t>
            </a:r>
            <a:r>
              <a:rPr lang="ar-SA" sz="3000" dirty="0" smtClean="0">
                <a:solidFill>
                  <a:srgbClr val="FF0000"/>
                </a:solidFill>
              </a:rPr>
              <a:t>انفعل</a:t>
            </a:r>
            <a:r>
              <a:rPr lang="ar-SA" sz="3000" dirty="0" smtClean="0"/>
              <a:t>) كانكسر.أو على وزن (</a:t>
            </a:r>
            <a:r>
              <a:rPr lang="ar-SA" sz="3000" dirty="0" smtClean="0">
                <a:solidFill>
                  <a:srgbClr val="FF0000"/>
                </a:solidFill>
              </a:rPr>
              <a:t>افعلَّ</a:t>
            </a:r>
            <a:r>
              <a:rPr lang="ar-SA" sz="3000" dirty="0" smtClean="0"/>
              <a:t>) كاغبرَّ.أو على وزن (</a:t>
            </a:r>
            <a:r>
              <a:rPr lang="ar-SA" sz="3000" dirty="0" smtClean="0">
                <a:solidFill>
                  <a:srgbClr val="FF0000"/>
                </a:solidFill>
              </a:rPr>
              <a:t>افعالَّ</a:t>
            </a:r>
            <a:r>
              <a:rPr lang="ar-SA" sz="3000" dirty="0" smtClean="0"/>
              <a:t>) كادهامَّ. أو على وزن (</a:t>
            </a:r>
            <a:r>
              <a:rPr lang="ar-SA" sz="3000" dirty="0" smtClean="0">
                <a:solidFill>
                  <a:srgbClr val="FF0000"/>
                </a:solidFill>
              </a:rPr>
              <a:t>افعلَلَّ</a:t>
            </a:r>
            <a:r>
              <a:rPr lang="ar-SA" sz="3000" dirty="0" smtClean="0"/>
              <a:t>) كاقشعرَّ.أو على وزن (</a:t>
            </a:r>
            <a:r>
              <a:rPr lang="ar-SA" sz="3000" dirty="0" smtClean="0">
                <a:solidFill>
                  <a:srgbClr val="FF0000"/>
                </a:solidFill>
              </a:rPr>
              <a:t>افعنلل</a:t>
            </a:r>
            <a:r>
              <a:rPr lang="ar-SA" sz="3000" dirty="0" smtClean="0"/>
              <a:t>) كاحرنجم.</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كيف يصير اللازم متعدياً</a:t>
            </a:r>
            <a:endParaRPr lang="ar-SA" dirty="0"/>
          </a:p>
        </p:txBody>
      </p:sp>
      <p:sp>
        <p:nvSpPr>
          <p:cNvPr id="3" name="عنصر نائب للمحتوى 2"/>
          <p:cNvSpPr>
            <a:spLocks noGrp="1"/>
          </p:cNvSpPr>
          <p:nvPr>
            <p:ph idx="1"/>
          </p:nvPr>
        </p:nvSpPr>
        <p:spPr/>
        <p:txBody>
          <a:bodyPr/>
          <a:lstStyle/>
          <a:p>
            <a:pPr rtl="1"/>
            <a:r>
              <a:rPr lang="ar-SA" dirty="0" smtClean="0"/>
              <a:t>يصيرُ الفعلُ مُتعدياً بأحدِ ثلاثة أشياء:</a:t>
            </a:r>
          </a:p>
          <a:p>
            <a:pPr rtl="1"/>
            <a:r>
              <a:rPr lang="ar-SA" dirty="0" smtClean="0"/>
              <a:t>الأول: بنقله إلى باب (أفعلَ) أي بزيادة الهمزة في أوله، مثل: نزل المطرُ(لازم) وأنزلَ اللهُ المطر(متعد) لذا تسمى هذه الهمزة همزة التعدية.</a:t>
            </a:r>
          </a:p>
          <a:p>
            <a:pPr rtl="1"/>
            <a:r>
              <a:rPr lang="ar-SA" dirty="0" smtClean="0"/>
              <a:t>الثاني: بنقله إلى باب (فعَّلَ) - المَضعّف العين – مثل: عظُم العلماءُ(لازم) وعظّمتُ العلماء(متعدٍ).</a:t>
            </a:r>
          </a:p>
          <a:p>
            <a:pPr rtl="1"/>
            <a:r>
              <a:rPr lang="ar-SA" dirty="0" smtClean="0"/>
              <a:t>الثالث:بواسطة حرف الجرِّ، مثل ”جلسَ الطفلُ(لازم) وجلستُ بالطفلِ(متعدٍ)</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سقوط حرف الجر من المتعدي بواسطةٍ.</a:t>
            </a:r>
            <a:endParaRPr lang="ar-SA" dirty="0"/>
          </a:p>
        </p:txBody>
      </p:sp>
      <p:sp>
        <p:nvSpPr>
          <p:cNvPr id="3" name="عنصر نائب للمحتوى 2"/>
          <p:cNvSpPr>
            <a:spLocks noGrp="1"/>
          </p:cNvSpPr>
          <p:nvPr>
            <p:ph idx="1"/>
          </p:nvPr>
        </p:nvSpPr>
        <p:spPr>
          <a:xfrm>
            <a:off x="495300" y="1371600"/>
            <a:ext cx="8915400" cy="4525963"/>
          </a:xfrm>
        </p:spPr>
        <p:txBody>
          <a:bodyPr/>
          <a:lstStyle/>
          <a:p>
            <a:pPr rtl="1"/>
            <a:r>
              <a:rPr lang="ar-SA" dirty="0" smtClean="0"/>
              <a:t>إذا سقط حرفُ الجرِّ بعد الفعل المتعدي بواسطة حرف الجر، نصبت المجرورَ، قال تعالى "واختار موسى قَومهُ سبعين رجلا"، أي من قومه، وقال الشاعر:</a:t>
            </a:r>
          </a:p>
          <a:p>
            <a:pPr rtl="1"/>
            <a:r>
              <a:rPr lang="ar-SA" dirty="0" smtClean="0"/>
              <a:t>   تَمُرُّون الدِّيارَ ولم تَعُوجُوا       كلامُكُم عَلَيّ إِذاً حَرام</a:t>
            </a:r>
          </a:p>
          <a:p>
            <a:pPr rtl="1"/>
            <a:r>
              <a:rPr lang="ar-SA" dirty="0" smtClean="0"/>
              <a:t>وسُقوطُ الجار بعد الفعل اللازم سماعيٌّ لا يُقاسُ عليه.</a:t>
            </a:r>
          </a:p>
          <a:p>
            <a:pPr rtl="1"/>
            <a:r>
              <a:rPr lang="ar-SA" dirty="0" smtClean="0"/>
              <a:t>والأصلُ تَمرّونَ بالديار. فانتصب المجرورُ بعد سُقوط الجارِّ.</a:t>
            </a:r>
          </a:p>
          <a:p>
            <a:pPr rtl="1"/>
            <a:r>
              <a:rPr lang="ar-SA" dirty="0" smtClean="0"/>
              <a:t>وقد ورد في الشعر العربي حذف حرف الجر وبقاء الاسم بعده مجروراً وهذا شاذ ومنه قول الشاعر:</a:t>
            </a:r>
          </a:p>
          <a:p>
            <a:pPr rtl="1"/>
            <a:r>
              <a:rPr lang="ar-SA" dirty="0" smtClean="0"/>
              <a:t>إذا قيل أيُّ الناس شرُّ قبيلةٍ ... أشارت كليبٍ بالأكفِ الأصابعُ</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حقيقة التعدي</a:t>
            </a:r>
            <a:endParaRPr lang="ar-SA" dirty="0"/>
          </a:p>
        </p:txBody>
      </p:sp>
      <p:sp>
        <p:nvSpPr>
          <p:cNvPr id="3" name="عنصر نائب للمحتوى 2"/>
          <p:cNvSpPr>
            <a:spLocks noGrp="1"/>
          </p:cNvSpPr>
          <p:nvPr>
            <p:ph idx="1"/>
          </p:nvPr>
        </p:nvSpPr>
        <p:spPr/>
        <p:txBody>
          <a:bodyPr/>
          <a:lstStyle/>
          <a:p>
            <a:r>
              <a:rPr lang="ar-SA" dirty="0" smtClean="0"/>
              <a:t>وحقيقة التعدي للأفعال راجعة إلى قصد المتكلّم </a:t>
            </a:r>
            <a:r>
              <a:rPr lang="ar-SA" dirty="0" err="1" smtClean="0"/>
              <a:t>ومبتغاه</a:t>
            </a:r>
            <a:r>
              <a:rPr lang="ar-SA" dirty="0" smtClean="0"/>
              <a:t>، هل يريد ذكر المفعول </a:t>
            </a:r>
            <a:r>
              <a:rPr lang="ar-SA" dirty="0" err="1" smtClean="0"/>
              <a:t>به</a:t>
            </a:r>
            <a:r>
              <a:rPr lang="ar-SA" dirty="0" smtClean="0"/>
              <a:t>؟ أم يريد مجرّد الحدث؟ فإذا أراد مجرد الحدث يصبح الفعل لازماً حتى لو كان من الأفعال المتعدية، ولتوضيح ذلك نضرب المثالين التاليين:</a:t>
            </a:r>
          </a:p>
          <a:p>
            <a:r>
              <a:rPr lang="ar-SA" dirty="0" smtClean="0"/>
              <a:t>أكلَ الولدُ التفاح....الفعل أكل هنا فعل متعدٍ، لأن المقصود بيان ماذا أكل الولد.</a:t>
            </a:r>
          </a:p>
          <a:p>
            <a:r>
              <a:rPr lang="ar-SA" dirty="0" smtClean="0"/>
              <a:t>أكل الولدُ حتى شبع. الفعل أكل هنا لازم لأن المقصود بيان مجرد الحدث(الأكل)</a:t>
            </a:r>
          </a:p>
          <a:p>
            <a:r>
              <a:rPr lang="ar-SA" dirty="0" smtClean="0"/>
              <a:t>شرب الرجل الماء(متعدٍ) إذا شربت فاحمد الله(لازم)</a:t>
            </a:r>
            <a:endParaRPr lang="ar-SA"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المتعدي إلى أكثر من مفعول</a:t>
            </a:r>
            <a:endParaRPr lang="ar-SA" dirty="0"/>
          </a:p>
        </p:txBody>
      </p:sp>
      <p:sp>
        <p:nvSpPr>
          <p:cNvPr id="3" name="عنصر نائب للمحتوى 2"/>
          <p:cNvSpPr>
            <a:spLocks noGrp="1"/>
          </p:cNvSpPr>
          <p:nvPr>
            <p:ph idx="1"/>
          </p:nvPr>
        </p:nvSpPr>
        <p:spPr>
          <a:xfrm>
            <a:off x="495300" y="1219200"/>
            <a:ext cx="8915400" cy="5181600"/>
          </a:xfrm>
        </p:spPr>
        <p:txBody>
          <a:bodyPr/>
          <a:lstStyle/>
          <a:p>
            <a:pPr rtl="1"/>
            <a:r>
              <a:rPr lang="ar-SA" sz="3000" dirty="0" smtClean="0"/>
              <a:t>ينقسم الفعل المتعدي إلى ثلاثة أقسام. متعدٍ إلى مفعول </a:t>
            </a:r>
            <a:r>
              <a:rPr lang="ar-SA" sz="3000" dirty="0" err="1" smtClean="0"/>
              <a:t>به</a:t>
            </a:r>
            <a:r>
              <a:rPr lang="ar-SA" sz="3000" dirty="0" smtClean="0"/>
              <a:t> واحد، ومتعد إلى مفعولين، ومتعد إلى ثلاثة مفاعيل.</a:t>
            </a:r>
          </a:p>
          <a:p>
            <a:pPr rtl="1"/>
            <a:r>
              <a:rPr lang="ar-SA" sz="3000" dirty="0" smtClean="0"/>
              <a:t>فالمتعدي إلى مفعولٍ </a:t>
            </a:r>
            <a:r>
              <a:rPr lang="ar-SA" sz="3000" dirty="0" err="1" smtClean="0"/>
              <a:t>به</a:t>
            </a:r>
            <a:r>
              <a:rPr lang="ar-SA" sz="3000" dirty="0" smtClean="0"/>
              <a:t> واحدٍ كثيرٌ، وذلك مثل "كتب وأخذ وغفر وأكرم وعظّم".ومعظم الأفعال المتعدية هي من هذا النوع، قال تعالى:[وَلَوْلا أَنْ كَتَبَ اللَّهُ عَلَيْهِمُ الْجَلاءَ لَعَذَّبَهُمْ] كتب فعل ماض والله فاعله والجلاء مفعول به، وعذب فعل ماض والفاعل ضمير مستتر و(هم) في محل نصب مفعول به.</a:t>
            </a:r>
          </a:p>
          <a:p>
            <a:pPr rtl="1"/>
            <a:r>
              <a:rPr lang="ar-SA" sz="3000" dirty="0" smtClean="0"/>
              <a:t>وقال تعالى:[وَلا يَحِلُّ لَكُمْ أَنْ تَأْخُذُوا مِمَّا آتَيْتُمُوهُنَّ شَيْئاً] تأخذوا: فعل مضارع منصول وواو الجماعه فاعلُهُ، وشيئاً: مفعول به منصوب. أتى: فعل ماض، وواو الجماعة فاعله والضمير(هن) في محل نصب مفعول </a:t>
            </a:r>
            <a:r>
              <a:rPr lang="ar-SA" sz="3000" dirty="0" err="1" smtClean="0"/>
              <a:t>به</a:t>
            </a:r>
            <a:r>
              <a:rPr lang="ar-SA" sz="3000" dirty="0" smtClean="0"/>
              <a: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التعدي إِلى مفعولين</a:t>
            </a:r>
            <a:endParaRPr lang="ar-SA" dirty="0"/>
          </a:p>
        </p:txBody>
      </p:sp>
      <p:sp>
        <p:nvSpPr>
          <p:cNvPr id="3" name="عنصر نائب للمحتوى 2"/>
          <p:cNvSpPr>
            <a:spLocks noGrp="1"/>
          </p:cNvSpPr>
          <p:nvPr>
            <p:ph idx="1"/>
          </p:nvPr>
        </p:nvSpPr>
        <p:spPr>
          <a:xfrm>
            <a:off x="495300" y="1219200"/>
            <a:ext cx="8915400" cy="4525963"/>
          </a:xfrm>
        </p:spPr>
        <p:txBody>
          <a:bodyPr/>
          <a:lstStyle/>
          <a:p>
            <a:pPr rtl="1"/>
            <a:r>
              <a:rPr lang="ar-SA" dirty="0" smtClean="0"/>
              <a:t>وقد يتعدّى الفعل إلى مفعولين، وهذا النوع على قسمين: قسمٍ ينصب مفعولين ليس أصلهما مبتدأ وخبراً، وقسم ينصب مفعولين أصلهما مبتدأ وخبرٌ.</a:t>
            </a:r>
          </a:p>
          <a:p>
            <a:pPr rtl="1"/>
            <a:r>
              <a:rPr lang="ar-SA" b="1" dirty="0" smtClean="0">
                <a:solidFill>
                  <a:srgbClr val="FF0000"/>
                </a:solidFill>
              </a:rPr>
              <a:t>الأول: ما يتعدى إلى مفعولين ليس أصلهما مبتدأ وخبراً.</a:t>
            </a:r>
          </a:p>
          <a:p>
            <a:pPr rtl="1"/>
            <a:r>
              <a:rPr lang="ar-SA" dirty="0" smtClean="0"/>
              <a:t> مثل أَعطى وسأل ومنح ومنع وكسا وأَلبس وعلَّم"، تقول "أَعطيتك كتاباً. منحت المجتهد جائزةً. منعت الكسلان التنزُّه. كسوت الفقير ثوباً. أَلبست المجتهدة وساماً، علّمت سعيداً الأدب”.</a:t>
            </a:r>
          </a:p>
          <a:p>
            <a:pPr rtl="1"/>
            <a:r>
              <a:rPr lang="ar-SA" dirty="0" smtClean="0"/>
              <a:t>وعلامة هذا الفعل أنك إذا أزلت الفعل لا يبقى كلام مفيد، إذ يصبح الكلام كما يلي: أنت كتاب، المجتهد جائزة، الكسلان التنزه، الفقير ثوب...</a:t>
            </a:r>
            <a:endParaRPr lang="ar-SA"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rtl="1"/>
            <a:r>
              <a:rPr lang="ar-SA" dirty="0" smtClean="0"/>
              <a:t>وهذه ليست جملاً مفيدة بمعنى أنها ليست مبتدأ وخبراً.</a:t>
            </a:r>
          </a:p>
          <a:p>
            <a:pPr rtl="1"/>
            <a:r>
              <a:rPr lang="ar-SA" dirty="0" smtClean="0"/>
              <a:t>وكل فعل يكون لازماً فتجعله متعدياً بأحد الوسائل السابقة يكون من هذا النوع، مثل: أكرم وأنزل وعظّم وعلّم وجلست بالطفل، بمعنى أجلسته.</a:t>
            </a:r>
          </a:p>
          <a:p>
            <a:pPr rtl="1"/>
            <a:r>
              <a:rPr lang="ar-SA" b="1" dirty="0" smtClean="0">
                <a:solidFill>
                  <a:srgbClr val="FF0000"/>
                </a:solidFill>
              </a:rPr>
              <a:t>الثاني: ما يتعدى إلى مفعولين أصلهما مبتدأ وخبر.</a:t>
            </a:r>
          </a:p>
          <a:p>
            <a:pPr rtl="1"/>
            <a:r>
              <a:rPr lang="ar-SA" dirty="0" smtClean="0"/>
              <a:t> وعلامة هذا الفعل أنك إذا أزلت الفعل بقي جملة مفيدة مكونة من مبتدأ وخبر، مثل: وجدتُ العلمَ نافعاً، فقبل دخول الفعل كانت: العلمُ نافعٌ وهذه جملة اسمية مكونة مبتدأ(العلم) وخبر(نافع).</a:t>
            </a:r>
            <a:endParaRPr lang="ar-SA"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a:xfrm>
            <a:off x="495300" y="1371600"/>
            <a:ext cx="8915400" cy="4525963"/>
          </a:xfrm>
        </p:spPr>
        <p:txBody>
          <a:bodyPr/>
          <a:lstStyle/>
          <a:p>
            <a:pPr rtl="1"/>
            <a:r>
              <a:rPr lang="ar-SA" sz="3000" dirty="0" smtClean="0"/>
              <a:t>وهذا النوع من الأفعال على قسمين: أفعال قلوب، وأفعال تحويل.</a:t>
            </a:r>
          </a:p>
          <a:p>
            <a:pPr rtl="1"/>
            <a:r>
              <a:rPr lang="ar-SA" sz="3000" b="1" dirty="0" smtClean="0">
                <a:solidFill>
                  <a:srgbClr val="0070C0"/>
                </a:solidFill>
              </a:rPr>
              <a:t>أولاً: أفعال القلوب.</a:t>
            </a:r>
          </a:p>
          <a:p>
            <a:pPr rtl="1"/>
            <a:r>
              <a:rPr lang="ar-SA" sz="3000" dirty="0" smtClean="0"/>
              <a:t>أفعال القلوب المتعدية إلى مفعولين هي "رأى وعلم ودرى ووَجدَ وألفى وتعلَمْ وظنَّ وخالَ وحسبَ وجعل وحَجا وعدَّ وزَعمَ وهَبْ".</a:t>
            </a:r>
          </a:p>
          <a:p>
            <a:pPr rtl="1"/>
            <a:r>
              <a:rPr lang="ar-SA" sz="3000" dirty="0" smtClean="0"/>
              <a:t>وسميت هذه الأفعال"أفعال القلوب"، لأنها إدراك بالحس الباطن، فمعانيها قائمة بالقلب. وليس كل فعل قلبي ينصب مفعولين. بل منه ما ينصب مفعولا واحداً كعرَفَ وفهِمَ. ومنه ما هو لازم كحزِنَ وجبُنَ).</a:t>
            </a:r>
          </a:p>
          <a:p>
            <a:pPr rtl="1"/>
            <a:r>
              <a:rPr lang="ar-SA" sz="3000" dirty="0" smtClean="0"/>
              <a:t>ولا يجوزُ في هذه الأفعال أن يُحذَفَ </a:t>
            </a:r>
            <a:r>
              <a:rPr lang="ar-SA" sz="3000" dirty="0" err="1" smtClean="0"/>
              <a:t>مفْعولاها</a:t>
            </a:r>
            <a:r>
              <a:rPr lang="ar-SA" sz="3000" dirty="0" smtClean="0"/>
              <a:t> أو أحدُهما  بلا دليل. ويجوز سُقوطهما، أو سقوطُ أحدهما، اختصاراً (أي لدليل يَدُل على المحذوف).</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a:xfrm>
            <a:off x="495300" y="1371600"/>
            <a:ext cx="8915400" cy="4876800"/>
          </a:xfrm>
        </p:spPr>
        <p:txBody>
          <a:bodyPr/>
          <a:lstStyle/>
          <a:p>
            <a:pPr rtl="1"/>
            <a:r>
              <a:rPr lang="ar-SA" dirty="0" smtClean="0"/>
              <a:t>فسقوطهما معاً لدليل، كأنْ يُقالَ "هل ظننتَ خالداً مُسافراً؟" فتقولُ "ظننتُ" أي "ظننتُهُ مُسافراً"، قال تعالى: [أينَ شُركائيَ الذين كنتم تزعمونَ؟]، أي "كنتم تزعمونهم شركائي" وقال الشاعر</a:t>
            </a:r>
          </a:p>
          <a:p>
            <a:pPr rtl="1"/>
            <a:r>
              <a:rPr lang="ar-SA" dirty="0" smtClean="0"/>
              <a:t>بأَيِّ كِتابٍ، أَم بأَيَّةِ سُنَّةِ       تَرى حُبَّهُمْ عاراً عليَّ، وتَحْسَبُ؟</a:t>
            </a:r>
          </a:p>
          <a:p>
            <a:pPr rtl="1"/>
            <a:r>
              <a:rPr lang="ar-SA" dirty="0" smtClean="0"/>
              <a:t>أي "وتحسبُهُ عاراً".</a:t>
            </a:r>
          </a:p>
          <a:p>
            <a:pPr rtl="1"/>
            <a:r>
              <a:rPr lang="ar-SA" dirty="0" smtClean="0"/>
              <a:t>وسُقوطُ أحدهما لدليلٍ، كأن يُقالَ "هل تظُنُّ أحدا مسافرا؟"، فتقولُ "أظُنُّ خالدا"، أي "أظُنُّ خالدا مسافِرا؟"، ومنه قولُ عنترةَ</a:t>
            </a:r>
          </a:p>
          <a:p>
            <a:pPr rtl="1"/>
            <a:r>
              <a:rPr lang="ar-SA" dirty="0" smtClean="0"/>
              <a:t>وَلَقَدْ نَزَلتِ، فَلا تَظُني غَيْرَهُ      مِنِّي بِمَنْزِلةِ المُحَبِّ المُكْرَم</a:t>
            </a:r>
          </a:p>
          <a:p>
            <a:pPr rtl="1"/>
            <a:r>
              <a:rPr lang="ar-SA" dirty="0" smtClean="0"/>
              <a:t>أي "نزلتِ مني منزلةَ المحبوب المُكرَمِ، فلا تظني غيره واقعاً".</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a:xfrm>
            <a:off x="495300" y="1371600"/>
            <a:ext cx="8915400" cy="5029200"/>
          </a:xfrm>
        </p:spPr>
        <p:txBody>
          <a:bodyPr/>
          <a:lstStyle/>
          <a:p>
            <a:pPr rtl="1"/>
            <a:r>
              <a:rPr lang="ar-SA" dirty="0" smtClean="0"/>
              <a:t>ومما جاء فيه حذفُ المفعولين لدليل قولُهم "مَنْ يسمع يَخَلْ" أي "يخَال ما يسمعُه حقاً".</a:t>
            </a:r>
          </a:p>
          <a:p>
            <a:pPr rtl="1"/>
            <a:r>
              <a:rPr lang="ar-SA" dirty="0" smtClean="0"/>
              <a:t>فإن لم يدُلَّ على الحذف دليلٌ لم يجُز، لا فيهما ولا في أحدهما. </a:t>
            </a:r>
          </a:p>
          <a:p>
            <a:pPr rtl="1"/>
            <a:r>
              <a:rPr lang="ar-SA" dirty="0" smtClean="0"/>
              <a:t>وأفعالُ القلوب نوعان نوعٌ يفيدُ اليقينَ (وهو الاعتقاد الجازم)، ونوعٌ يفيدُ الظنَّ (وهو رُجحانُ وقوع الأمر).</a:t>
            </a:r>
          </a:p>
          <a:p>
            <a:pPr rtl="1"/>
            <a:r>
              <a:rPr lang="ar-SA" dirty="0" smtClean="0">
                <a:solidFill>
                  <a:srgbClr val="FF0000"/>
                </a:solidFill>
              </a:rPr>
              <a:t>أفعال اليقين:</a:t>
            </a:r>
            <a:r>
              <a:rPr lang="ar-SA" dirty="0" smtClean="0"/>
              <a:t>أفعالُ اليقين، التي تنصبُ مفعولين، ستةٌ أفعال.</a:t>
            </a:r>
          </a:p>
          <a:p>
            <a:pPr rtl="1"/>
            <a:r>
              <a:rPr lang="ar-SA" dirty="0" smtClean="0"/>
              <a:t>الأولُ "رأى" - بمعنى "علم واعتقد" - كقول الشاعر</a:t>
            </a:r>
          </a:p>
          <a:p>
            <a:pPr rtl="1"/>
            <a:r>
              <a:rPr lang="ar-SA" dirty="0" smtClean="0"/>
              <a:t>رأيتُ اللهَ أكبرَ كلِّ شيءٍ    مُحاولةً، وأكثرَهمْ جنودا</a:t>
            </a:r>
          </a:p>
          <a:p>
            <a:pPr rtl="1"/>
            <a:r>
              <a:rPr lang="ar-SA" dirty="0" smtClean="0"/>
              <a:t>(الله) مفعول </a:t>
            </a:r>
            <a:r>
              <a:rPr lang="ar-SA" dirty="0" err="1" smtClean="0"/>
              <a:t>به</a:t>
            </a:r>
            <a:r>
              <a:rPr lang="ar-SA" dirty="0" smtClean="0"/>
              <a:t> أول </a:t>
            </a:r>
            <a:r>
              <a:rPr lang="ar-SA" dirty="0" err="1" smtClean="0"/>
              <a:t>و</a:t>
            </a:r>
            <a:r>
              <a:rPr lang="ar-SA" dirty="0" smtClean="0"/>
              <a:t>(أكبر) مفعول </a:t>
            </a:r>
            <a:r>
              <a:rPr lang="ar-SA" dirty="0" err="1" smtClean="0"/>
              <a:t>به</a:t>
            </a:r>
            <a:r>
              <a:rPr lang="ar-SA" dirty="0" smtClean="0"/>
              <a:t> ثان.</a:t>
            </a:r>
          </a:p>
          <a:p>
            <a:pPr rtl="1">
              <a:buFont typeface="Arial" pitchFamily="34" charset="0"/>
              <a:buChar char="•"/>
            </a:pPr>
            <a:endParaRPr lang="ar-SA" dirty="0" smtClean="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rtl="1"/>
            <a:r>
              <a:rPr lang="ar-SA" dirty="0" smtClean="0"/>
              <a:t>ولا فرقَ أن يكون اليقينُ بحسب الواقع، أو بحسب الاعتقاد الجازم، وإِن خالفَ الواقع، لأنه يقينٌ بالنسبة إلى المعتَقد(المتكلم). وقد اجتمع الأمران في قوله تعالى "إنهم يرَوْنهُ بعيداً ونراهُ قريبا" أي إنهم يعتقدون أن البعثِ مُمتنعٌ، ونعلمُه واقعا. </a:t>
            </a:r>
          </a:p>
          <a:p>
            <a:pPr rtl="1"/>
            <a:r>
              <a:rPr lang="ar-SA" dirty="0" smtClean="0"/>
              <a:t>ومثل "رأى" اليقينيَّة (أي التي تفيد اليقينَ) "رأى" الحُلميَّةُ، التي مصدرُها "الرّؤْيا" المناميَّةُ، فهي تنصب مفعولين، لأنها مثلها من حيثُ الادراكُ بالحِسّ الباطن؛ قال تعالى {إني أراني أعصرُ خمراً} فالمفعولُ الأَولُ ياء المتكلم، والمفعول الثاني جملةُ أعصرُ خمراً.</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rtl="1"/>
            <a:r>
              <a:rPr lang="ar-SA" dirty="0" smtClean="0"/>
              <a:t>و(رأى) هذه التي تنصب مفعولين تسمى رأى القلبية، أما رأى البصَريّة أي التي يكون مصدرها البصر، فهي تنصب مفعولاً واحداً. لاحظ الفرق بين الجمل المتقابلة:</a:t>
            </a:r>
          </a:p>
          <a:p>
            <a:pPr rtl="1"/>
            <a:r>
              <a:rPr lang="ar-SA" dirty="0" smtClean="0">
                <a:solidFill>
                  <a:srgbClr val="FF0000"/>
                </a:solidFill>
              </a:rPr>
              <a:t>       رأى القلبية                        رأى البصَرية</a:t>
            </a:r>
          </a:p>
          <a:p>
            <a:pPr rtl="1"/>
            <a:r>
              <a:rPr lang="ar-SA" dirty="0" smtClean="0"/>
              <a:t>رأيتُ النصر قريباً                 رأيت الكتاب على الطاولة.</a:t>
            </a:r>
          </a:p>
          <a:p>
            <a:pPr rtl="1"/>
            <a:r>
              <a:rPr lang="ar-SA" dirty="0" smtClean="0"/>
              <a:t>رأيت الكذب مفسدةً                رأيت صديقي في السوق.</a:t>
            </a:r>
          </a:p>
          <a:p>
            <a:pPr rtl="1"/>
            <a:r>
              <a:rPr lang="ar-SA" dirty="0" smtClean="0"/>
              <a:t>رأى أخي العلمَ خير سلاح.       رأى أخي العصفور </a:t>
            </a:r>
            <a:r>
              <a:rPr lang="ar-SA" smtClean="0"/>
              <a:t>بين الأشجار</a:t>
            </a:r>
            <a:endParaRPr lang="ar-SA" dirty="0" smtClean="0"/>
          </a:p>
          <a:p>
            <a:endParaRPr lang="ar-SA" dirty="0" smtClean="0"/>
          </a:p>
          <a:p>
            <a:endParaRPr lang="ar-SA" dirty="0" smtClean="0"/>
          </a:p>
          <a:p>
            <a:endParaRPr lang="ar-SA" dirty="0" smtClean="0"/>
          </a:p>
          <a:p>
            <a:endParaRPr lang="ar-SA" dirty="0" smtClean="0"/>
          </a:p>
          <a:p>
            <a:endParaRPr lang="ar-SA" dirty="0" smtClean="0"/>
          </a:p>
          <a:p>
            <a:endParaRPr lang="ar-SA" dirty="0" smtClean="0"/>
          </a:p>
          <a:p>
            <a:endParaRPr lang="ar-SA"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1683</TotalTime>
  <Words>1426</Words>
  <Application>Microsoft Office PowerPoint</Application>
  <PresentationFormat>A4 Paper (210x297 mm)‎</PresentationFormat>
  <Paragraphs>84</Paragraphs>
  <Slides>17</Slides>
  <Notes>0</Notes>
  <HiddenSlides>0</HiddenSlides>
  <MMClips>0</MMClips>
  <ScaleCrop>false</ScaleCrop>
  <HeadingPairs>
    <vt:vector size="4" baseType="variant">
      <vt:variant>
        <vt:lpstr>سمة</vt:lpstr>
      </vt:variant>
      <vt:variant>
        <vt:i4>1</vt:i4>
      </vt:variant>
      <vt:variant>
        <vt:lpstr>عناوين الشرائح</vt:lpstr>
      </vt:variant>
      <vt:variant>
        <vt:i4>17</vt:i4>
      </vt:variant>
    </vt:vector>
  </HeadingPairs>
  <TitlesOfParts>
    <vt:vector size="18" baseType="lpstr">
      <vt:lpstr>Office Theme</vt:lpstr>
      <vt:lpstr>الشريحة 1</vt:lpstr>
      <vt:lpstr>المحاضرة العاشرة</vt:lpstr>
      <vt:lpstr>معنى التعدي واللزوم</vt:lpstr>
      <vt:lpstr>معنى الفعل اللزم</vt:lpstr>
      <vt:lpstr>متى يكون الفعل لازماً</vt:lpstr>
      <vt:lpstr>كيف يصير اللازم متعدياً</vt:lpstr>
      <vt:lpstr>سقوط حرف الجر من المتعدي بواسطةٍ.</vt:lpstr>
      <vt:lpstr>حقيقة التعدي</vt:lpstr>
      <vt:lpstr>المتعدي إلى أكثر من مفعول</vt:lpstr>
      <vt:lpstr>التعدي إِلى مفعولين</vt:lpstr>
      <vt:lpstr>الشريحة 11</vt:lpstr>
      <vt:lpstr>الشريحة 12</vt:lpstr>
      <vt:lpstr>الشريحة 13</vt:lpstr>
      <vt:lpstr>الشريحة 14</vt:lpstr>
      <vt:lpstr>الشريحة 15</vt:lpstr>
      <vt:lpstr>الشريحة 16</vt:lpstr>
      <vt:lpstr>الشريحة 17</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adminuser</cp:lastModifiedBy>
  <cp:revision>118</cp:revision>
  <dcterms:created xsi:type="dcterms:W3CDTF">2009-10-14T19:14:34Z</dcterms:created>
  <dcterms:modified xsi:type="dcterms:W3CDTF">2011-04-03T08:40:39Z</dcterms:modified>
</cp:coreProperties>
</file>