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80"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6" d="100"/>
          <a:sy n="66" d="100"/>
        </p:scale>
        <p:origin x="-486"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133600" y="4038600"/>
            <a:ext cx="5943600" cy="769441"/>
          </a:xfrm>
          <a:prstGeom prst="rect">
            <a:avLst/>
          </a:prstGeom>
          <a:noFill/>
        </p:spPr>
        <p:txBody>
          <a:bodyPr wrap="square" rtlCol="1">
            <a:spAutoFit/>
          </a:bodyPr>
          <a:lstStyle/>
          <a:p>
            <a:r>
              <a:rPr lang="ar-SA" sz="4400" dirty="0" smtClean="0"/>
              <a:t>الأفعال المتعدية إلى مفعولين</a:t>
            </a:r>
            <a:endParaRPr lang="ar-SA" sz="4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مشجّرالفعل</a:t>
            </a:r>
            <a:r>
              <a:rPr lang="ar-SA" dirty="0" smtClean="0"/>
              <a:t> المتعدي</a:t>
            </a:r>
            <a:endParaRPr lang="ar-SA" dirty="0"/>
          </a:p>
        </p:txBody>
      </p:sp>
      <p:sp>
        <p:nvSpPr>
          <p:cNvPr id="3" name="عنصر نائب للمحتوى 2"/>
          <p:cNvSpPr>
            <a:spLocks noGrp="1"/>
          </p:cNvSpPr>
          <p:nvPr>
            <p:ph idx="1"/>
          </p:nvPr>
        </p:nvSpPr>
        <p:spPr/>
        <p:txBody>
          <a:bodyPr/>
          <a:lstStyle/>
          <a:p>
            <a:endParaRPr lang="ar-SA" dirty="0"/>
          </a:p>
        </p:txBody>
      </p:sp>
      <p:sp>
        <p:nvSpPr>
          <p:cNvPr id="4" name="مستطيل 3"/>
          <p:cNvSpPr/>
          <p:nvPr/>
        </p:nvSpPr>
        <p:spPr>
          <a:xfrm>
            <a:off x="6553200" y="24384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ليس أصلهما مبتدأ وخبراً</a:t>
            </a:r>
            <a:endParaRPr lang="ar-SA" sz="2000" b="1" dirty="0"/>
          </a:p>
        </p:txBody>
      </p:sp>
      <p:sp>
        <p:nvSpPr>
          <p:cNvPr id="6" name="مستطيل 5"/>
          <p:cNvSpPr/>
          <p:nvPr/>
        </p:nvSpPr>
        <p:spPr>
          <a:xfrm>
            <a:off x="4419600" y="50292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b="1" dirty="0" smtClean="0"/>
              <a:t>يقين</a:t>
            </a:r>
            <a:endParaRPr lang="ar-SA" sz="4800" b="1" dirty="0"/>
          </a:p>
        </p:txBody>
      </p:sp>
      <p:sp>
        <p:nvSpPr>
          <p:cNvPr id="8" name="مستطيل 7"/>
          <p:cNvSpPr/>
          <p:nvPr/>
        </p:nvSpPr>
        <p:spPr>
          <a:xfrm>
            <a:off x="838200" y="37338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t>أفعال التحويل</a:t>
            </a:r>
            <a:endParaRPr lang="ar-SA" sz="3600" b="1" dirty="0"/>
          </a:p>
        </p:txBody>
      </p:sp>
      <p:sp>
        <p:nvSpPr>
          <p:cNvPr id="9" name="مستطيل 8"/>
          <p:cNvSpPr/>
          <p:nvPr/>
        </p:nvSpPr>
        <p:spPr>
          <a:xfrm>
            <a:off x="2057400" y="25146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أصلهما مبتدأ وخبر</a:t>
            </a:r>
            <a:endParaRPr lang="ar-SA" sz="2400" b="1" dirty="0"/>
          </a:p>
        </p:txBody>
      </p:sp>
      <p:sp>
        <p:nvSpPr>
          <p:cNvPr id="10" name="مستطيل 9"/>
          <p:cNvSpPr/>
          <p:nvPr/>
        </p:nvSpPr>
        <p:spPr>
          <a:xfrm>
            <a:off x="4267200" y="16002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ما ينصب مفعولين</a:t>
            </a:r>
            <a:endParaRPr lang="ar-SA" sz="2400" b="1" dirty="0"/>
          </a:p>
        </p:txBody>
      </p:sp>
      <p:sp>
        <p:nvSpPr>
          <p:cNvPr id="11" name="مستطيل 10"/>
          <p:cNvSpPr/>
          <p:nvPr/>
        </p:nvSpPr>
        <p:spPr>
          <a:xfrm>
            <a:off x="1905000" y="50292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t>رجحان</a:t>
            </a:r>
            <a:endParaRPr lang="ar-SA" sz="4400" b="1" dirty="0"/>
          </a:p>
        </p:txBody>
      </p:sp>
      <p:sp>
        <p:nvSpPr>
          <p:cNvPr id="7" name="مستطيل 6"/>
          <p:cNvSpPr/>
          <p:nvPr/>
        </p:nvSpPr>
        <p:spPr>
          <a:xfrm>
            <a:off x="3276600" y="37338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t>أفعال القلوب</a:t>
            </a:r>
            <a:endParaRPr lang="ar-SA" sz="4000" b="1" dirty="0"/>
          </a:p>
        </p:txBody>
      </p:sp>
      <p:cxnSp>
        <p:nvCxnSpPr>
          <p:cNvPr id="18" name="رابط كسهم مستقيم 17"/>
          <p:cNvCxnSpPr/>
          <p:nvPr/>
        </p:nvCxnSpPr>
        <p:spPr>
          <a:xfrm rot="16200000" flipH="1">
            <a:off x="4591050" y="4400550"/>
            <a:ext cx="457200" cy="800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a:stCxn id="7" idx="2"/>
          </p:cNvCxnSpPr>
          <p:nvPr/>
        </p:nvCxnSpPr>
        <p:spPr>
          <a:xfrm rot="5400000">
            <a:off x="3714750" y="4362450"/>
            <a:ext cx="457200" cy="876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رابط كسهم مستقيم 25"/>
          <p:cNvCxnSpPr/>
          <p:nvPr/>
        </p:nvCxnSpPr>
        <p:spPr>
          <a:xfrm>
            <a:off x="3200401" y="3352800"/>
            <a:ext cx="609599"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رابط كسهم مستقيم 26"/>
          <p:cNvCxnSpPr/>
          <p:nvPr/>
        </p:nvCxnSpPr>
        <p:spPr>
          <a:xfrm rot="10800000" flipV="1">
            <a:off x="2362200" y="33528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ppt_x</p:attrName>
                                        </p:attrNameLst>
                                      </p:cBhvr>
                                      <p:tavLst>
                                        <p:tav tm="0">
                                          <p:val>
                                            <p:strVal val="#ppt_x-.2"/>
                                          </p:val>
                                        </p:tav>
                                        <p:tav tm="100000">
                                          <p:val>
                                            <p:strVal val="#ppt_x"/>
                                          </p:val>
                                        </p:tav>
                                      </p:tavLst>
                                    </p:anim>
                                    <p:anim calcmode="lin" valueType="num">
                                      <p:cBhvr>
                                        <p:cTn id="22"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35"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anim calcmode="lin" valueType="num">
                                      <p:cBhvr>
                                        <p:cTn id="29" dur="500" fill="hold"/>
                                        <p:tgtEl>
                                          <p:spTgt spid="26"/>
                                        </p:tgtEl>
                                        <p:attrNameLst>
                                          <p:attrName>style.rotation</p:attrName>
                                        </p:attrNameLst>
                                      </p:cBhvr>
                                      <p:tavLst>
                                        <p:tav tm="0">
                                          <p:val>
                                            <p:fltVal val="720"/>
                                          </p:val>
                                        </p:tav>
                                        <p:tav tm="100000">
                                          <p:val>
                                            <p:fltVal val="0"/>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 calcmode="lin" valueType="num">
                                      <p:cBhvr>
                                        <p:cTn id="31" dur="500" fill="hold"/>
                                        <p:tgtEl>
                                          <p:spTgt spid="26"/>
                                        </p:tgtEl>
                                        <p:attrNameLst>
                                          <p:attrName>ppt_w</p:attrName>
                                        </p:attrNameLst>
                                      </p:cBhvr>
                                      <p:tavLst>
                                        <p:tav tm="0">
                                          <p:val>
                                            <p:fltVal val="0"/>
                                          </p:val>
                                        </p:tav>
                                        <p:tav tm="100000">
                                          <p:val>
                                            <p:strVal val="#ppt_w"/>
                                          </p:val>
                                        </p:tav>
                                      </p:tavLst>
                                    </p:anim>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1000" fill="hold"/>
                                        <p:tgtEl>
                                          <p:spTgt spid="7"/>
                                        </p:tgtEl>
                                        <p:attrNameLst>
                                          <p:attrName>ppt_x</p:attrName>
                                        </p:attrNameLst>
                                      </p:cBhvr>
                                      <p:tavLst>
                                        <p:tav tm="0">
                                          <p:val>
                                            <p:strVal val="#ppt_x-.2"/>
                                          </p:val>
                                        </p:tav>
                                        <p:tav tm="100000">
                                          <p:val>
                                            <p:strVal val="#ppt_x"/>
                                          </p:val>
                                        </p:tav>
                                      </p:tavLst>
                                    </p:anim>
                                    <p:anim calcmode="lin" valueType="num">
                                      <p:cBhvr>
                                        <p:cTn id="37"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8" dur="10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35"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anim calcmode="lin" valueType="num">
                                      <p:cBhvr>
                                        <p:cTn id="44" dur="500" fill="hold"/>
                                        <p:tgtEl>
                                          <p:spTgt spid="27"/>
                                        </p:tgtEl>
                                        <p:attrNameLst>
                                          <p:attrName>style.rotation</p:attrName>
                                        </p:attrNameLst>
                                      </p:cBhvr>
                                      <p:tavLst>
                                        <p:tav tm="0">
                                          <p:val>
                                            <p:fltVal val="720"/>
                                          </p:val>
                                        </p:tav>
                                        <p:tav tm="100000">
                                          <p:val>
                                            <p:fltVal val="0"/>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 calcmode="lin" valueType="num">
                                      <p:cBhvr>
                                        <p:cTn id="46" dur="500" fill="hold"/>
                                        <p:tgtEl>
                                          <p:spTgt spid="27"/>
                                        </p:tgtEl>
                                        <p:attrNameLst>
                                          <p:attrName>ppt_w</p:attrName>
                                        </p:attrNameLst>
                                      </p:cBhvr>
                                      <p:tavLst>
                                        <p:tav tm="0">
                                          <p:val>
                                            <p:fltVal val="0"/>
                                          </p:val>
                                        </p:tav>
                                        <p:tav tm="100000">
                                          <p:val>
                                            <p:strVal val="#ppt_w"/>
                                          </p:val>
                                        </p:tav>
                                      </p:tavLst>
                                    </p:anim>
                                  </p:childTnLst>
                                </p:cTn>
                              </p:par>
                            </p:childTnLst>
                          </p:cTn>
                        </p:par>
                      </p:childTnLst>
                    </p:cTn>
                  </p:par>
                  <p:par>
                    <p:cTn id="47" fill="hold">
                      <p:stCondLst>
                        <p:cond delay="indefinite"/>
                      </p:stCondLst>
                      <p:childTnLst>
                        <p:par>
                          <p:cTn id="48" fill="hold">
                            <p:stCondLst>
                              <p:cond delay="0"/>
                            </p:stCondLst>
                            <p:childTnLst>
                              <p:par>
                                <p:cTn id="49" presetID="29"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1000" fill="hold"/>
                                        <p:tgtEl>
                                          <p:spTgt spid="8"/>
                                        </p:tgtEl>
                                        <p:attrNameLst>
                                          <p:attrName>ppt_x</p:attrName>
                                        </p:attrNameLst>
                                      </p:cBhvr>
                                      <p:tavLst>
                                        <p:tav tm="0">
                                          <p:val>
                                            <p:strVal val="#ppt_x-.2"/>
                                          </p:val>
                                        </p:tav>
                                        <p:tav tm="100000">
                                          <p:val>
                                            <p:strVal val="#ppt_x"/>
                                          </p:val>
                                        </p:tav>
                                      </p:tavLst>
                                    </p:anim>
                                    <p:anim calcmode="lin" valueType="num">
                                      <p:cBhvr>
                                        <p:cTn id="52"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53" dur="10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35"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anim calcmode="lin" valueType="num">
                                      <p:cBhvr>
                                        <p:cTn id="59" dur="500" fill="hold"/>
                                        <p:tgtEl>
                                          <p:spTgt spid="18"/>
                                        </p:tgtEl>
                                        <p:attrNameLst>
                                          <p:attrName>style.rotation</p:attrName>
                                        </p:attrNameLst>
                                      </p:cBhvr>
                                      <p:tavLst>
                                        <p:tav tm="0">
                                          <p:val>
                                            <p:fltVal val="720"/>
                                          </p:val>
                                        </p:tav>
                                        <p:tav tm="100000">
                                          <p:val>
                                            <p:fltVal val="0"/>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 calcmode="lin" valueType="num">
                                      <p:cBhvr>
                                        <p:cTn id="61" dur="500" fill="hold"/>
                                        <p:tgtEl>
                                          <p:spTgt spid="18"/>
                                        </p:tgtEl>
                                        <p:attrNameLst>
                                          <p:attrName>ppt_w</p:attrName>
                                        </p:attrNameLst>
                                      </p:cBhvr>
                                      <p:tavLst>
                                        <p:tav tm="0">
                                          <p:val>
                                            <p:fltVal val="0"/>
                                          </p:val>
                                        </p:tav>
                                        <p:tav tm="100000">
                                          <p:val>
                                            <p:strVal val="#ppt_w"/>
                                          </p:val>
                                        </p:tav>
                                      </p:tavLst>
                                    </p:anim>
                                  </p:childTnLst>
                                </p:cTn>
                              </p:par>
                            </p:childTnLst>
                          </p:cTn>
                        </p:par>
                      </p:childTnLst>
                    </p:cTn>
                  </p:par>
                  <p:par>
                    <p:cTn id="62" fill="hold">
                      <p:stCondLst>
                        <p:cond delay="indefinite"/>
                      </p:stCondLst>
                      <p:childTnLst>
                        <p:par>
                          <p:cTn id="63" fill="hold">
                            <p:stCondLst>
                              <p:cond delay="0"/>
                            </p:stCondLst>
                            <p:childTnLst>
                              <p:par>
                                <p:cTn id="64" presetID="29"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1000" fill="hold"/>
                                        <p:tgtEl>
                                          <p:spTgt spid="6"/>
                                        </p:tgtEl>
                                        <p:attrNameLst>
                                          <p:attrName>ppt_x</p:attrName>
                                        </p:attrNameLst>
                                      </p:cBhvr>
                                      <p:tavLst>
                                        <p:tav tm="0">
                                          <p:val>
                                            <p:strVal val="#ppt_x-.2"/>
                                          </p:val>
                                        </p:tav>
                                        <p:tav tm="100000">
                                          <p:val>
                                            <p:strVal val="#ppt_x"/>
                                          </p:val>
                                        </p:tav>
                                      </p:tavLst>
                                    </p:anim>
                                    <p:anim calcmode="lin" valueType="num">
                                      <p:cBhvr>
                                        <p:cTn id="67"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68" dur="1000"/>
                                        <p:tgtEl>
                                          <p:spTgt spid="6"/>
                                        </p:tgtEl>
                                      </p:cBhvr>
                                    </p:animEffect>
                                  </p:childTnLst>
                                </p:cTn>
                              </p:par>
                            </p:childTnLst>
                          </p:cTn>
                        </p:par>
                      </p:childTnLst>
                    </p:cTn>
                  </p:par>
                  <p:par>
                    <p:cTn id="69" fill="hold">
                      <p:stCondLst>
                        <p:cond delay="indefinite"/>
                      </p:stCondLst>
                      <p:childTnLst>
                        <p:par>
                          <p:cTn id="70" fill="hold">
                            <p:stCondLst>
                              <p:cond delay="0"/>
                            </p:stCondLst>
                            <p:childTnLst>
                              <p:par>
                                <p:cTn id="71" presetID="35" presetClass="entr" presetSubtype="0" fill="hold"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anim calcmode="lin" valueType="num">
                                      <p:cBhvr>
                                        <p:cTn id="74" dur="500" fill="hold"/>
                                        <p:tgtEl>
                                          <p:spTgt spid="19"/>
                                        </p:tgtEl>
                                        <p:attrNameLst>
                                          <p:attrName>style.rotation</p:attrName>
                                        </p:attrNameLst>
                                      </p:cBhvr>
                                      <p:tavLst>
                                        <p:tav tm="0">
                                          <p:val>
                                            <p:fltVal val="720"/>
                                          </p:val>
                                        </p:tav>
                                        <p:tav tm="100000">
                                          <p:val>
                                            <p:fltVal val="0"/>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ppt_w</p:attrName>
                                        </p:attrNameLst>
                                      </p:cBhvr>
                                      <p:tavLst>
                                        <p:tav tm="0">
                                          <p:val>
                                            <p:fltVal val="0"/>
                                          </p:val>
                                        </p:tav>
                                        <p:tav tm="100000">
                                          <p:val>
                                            <p:strVal val="#ppt_w"/>
                                          </p:val>
                                        </p:tav>
                                      </p:tavLst>
                                    </p:anim>
                                  </p:childTnLst>
                                </p:cTn>
                              </p:par>
                            </p:childTnLst>
                          </p:cTn>
                        </p:par>
                      </p:childTnLst>
                    </p:cTn>
                  </p:par>
                  <p:par>
                    <p:cTn id="77" fill="hold">
                      <p:stCondLst>
                        <p:cond delay="indefinite"/>
                      </p:stCondLst>
                      <p:childTnLst>
                        <p:par>
                          <p:cTn id="78" fill="hold">
                            <p:stCondLst>
                              <p:cond delay="0"/>
                            </p:stCondLst>
                            <p:childTnLst>
                              <p:par>
                                <p:cTn id="79" presetID="29" presetClass="entr" presetSubtype="0" fill="hold" grpId="0" nodeType="click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1000" fill="hold"/>
                                        <p:tgtEl>
                                          <p:spTgt spid="11"/>
                                        </p:tgtEl>
                                        <p:attrNameLst>
                                          <p:attrName>ppt_x</p:attrName>
                                        </p:attrNameLst>
                                      </p:cBhvr>
                                      <p:tavLst>
                                        <p:tav tm="0">
                                          <p:val>
                                            <p:strVal val="#ppt_x-.2"/>
                                          </p:val>
                                        </p:tav>
                                        <p:tav tm="100000">
                                          <p:val>
                                            <p:strVal val="#ppt_x"/>
                                          </p:val>
                                        </p:tav>
                                      </p:tavLst>
                                    </p:anim>
                                    <p:anim calcmode="lin" valueType="num">
                                      <p:cBhvr>
                                        <p:cTn id="82"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8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اليقين</a:t>
            </a:r>
            <a:endParaRPr lang="ar-SA" dirty="0"/>
          </a:p>
        </p:txBody>
      </p:sp>
      <p:sp>
        <p:nvSpPr>
          <p:cNvPr id="3" name="عنصر نائب للمحتوى 2"/>
          <p:cNvSpPr>
            <a:spLocks noGrp="1"/>
          </p:cNvSpPr>
          <p:nvPr>
            <p:ph idx="1"/>
          </p:nvPr>
        </p:nvSpPr>
        <p:spPr>
          <a:xfrm>
            <a:off x="495300" y="1295400"/>
            <a:ext cx="8915400" cy="4525963"/>
          </a:xfrm>
        </p:spPr>
        <p:txBody>
          <a:bodyPr/>
          <a:lstStyle/>
          <a:p>
            <a:r>
              <a:rPr lang="ar-SA" dirty="0" smtClean="0"/>
              <a:t>المتعدي إلى مفعولين&gt;المتعدي إلى مفعولين أصلهما مبتدأ وخبر&gt;أفعال القلوب&gt;النوع الأول: أفعال اليقين:</a:t>
            </a:r>
          </a:p>
          <a:p>
            <a:pPr rtl="1"/>
            <a:r>
              <a:rPr lang="ar-SA" b="1" dirty="0" smtClean="0"/>
              <a:t>الثاني</a:t>
            </a:r>
            <a:r>
              <a:rPr lang="ar-SA" dirty="0" smtClean="0"/>
              <a:t>:عَلَم - بمعنى "اعتقدَ" - كقوله تعالى "فإن علِمتموهنَّ مُؤْمناتٍ"، الضمير(هن) في محل نصب مفعول به أول ومؤمنات مفعول به ثان منصوب وعلامة نصبه الكسرة. وقال الشاعر:</a:t>
            </a:r>
          </a:p>
          <a:p>
            <a:pPr rtl="1"/>
            <a:r>
              <a:rPr lang="ar-SA" dirty="0" smtClean="0"/>
              <a:t>عَلِمْتُكَ مَنّاناً، فلَسْتُ بآمِلٍ   نَداكَ، ولو ظَمْآنَ، غَرْثانَ، عاريا</a:t>
            </a:r>
          </a:p>
          <a:p>
            <a:pPr rtl="1"/>
            <a:r>
              <a:rPr lang="ar-SA" dirty="0" smtClean="0"/>
              <a:t>فالكاف مفعول </a:t>
            </a:r>
            <a:r>
              <a:rPr lang="ar-SA" dirty="0" err="1" smtClean="0"/>
              <a:t>به</a:t>
            </a:r>
            <a:r>
              <a:rPr lang="ar-SA" dirty="0" smtClean="0"/>
              <a:t> أول ومناناً مفعول </a:t>
            </a:r>
            <a:r>
              <a:rPr lang="ar-SA" dirty="0" err="1" smtClean="0"/>
              <a:t>به</a:t>
            </a:r>
            <a:r>
              <a:rPr lang="ar-SA" dirty="0" smtClean="0"/>
              <a:t> ثان.وقولِ الآخر:</a:t>
            </a:r>
          </a:p>
          <a:p>
            <a:pPr rtl="1"/>
            <a:r>
              <a:rPr lang="ar-SA" dirty="0" smtClean="0"/>
              <a:t>عَلِمْتُكَ الباذلَ المعروفِ فانبعَثَتْ    إِليكَ بي واجفاتْ الشوق والأَملِ</a:t>
            </a:r>
          </a:p>
          <a:p>
            <a:pPr rtl="1"/>
            <a:r>
              <a:rPr lang="ar-SA" dirty="0" smtClean="0"/>
              <a:t>الكاف: مفعول أول. والباذل: مفعول ثان.</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اليقين</a:t>
            </a:r>
            <a:endParaRPr lang="ar-SA" dirty="0"/>
          </a:p>
        </p:txBody>
      </p:sp>
      <p:sp>
        <p:nvSpPr>
          <p:cNvPr id="3" name="عنصر نائب للمحتوى 2"/>
          <p:cNvSpPr>
            <a:spLocks noGrp="1"/>
          </p:cNvSpPr>
          <p:nvPr>
            <p:ph idx="1"/>
          </p:nvPr>
        </p:nvSpPr>
        <p:spPr>
          <a:xfrm>
            <a:off x="495300" y="1295400"/>
            <a:ext cx="8915400" cy="4525963"/>
          </a:xfrm>
        </p:spPr>
        <p:txBody>
          <a:bodyPr/>
          <a:lstStyle/>
          <a:p>
            <a:pPr rtl="1"/>
            <a:r>
              <a:rPr lang="ar-SA" dirty="0" smtClean="0"/>
              <a:t>فان كانت بمعنى "عرف" كانت متعدية الى واحد، مثل "عملت الامر"، أي عرفته، ومنه قوله تعالى {والله اخرجكم من بطون أمهاتكم لا تعلمون شيئا}.</a:t>
            </a:r>
          </a:p>
          <a:p>
            <a:pPr rtl="1"/>
            <a:r>
              <a:rPr lang="ar-SA" b="1" dirty="0" smtClean="0"/>
              <a:t>الثالث</a:t>
            </a:r>
            <a:r>
              <a:rPr lang="ar-SA" dirty="0" smtClean="0"/>
              <a:t>: دَرَى - بمعنى "عَلِم عِلمَ اعتقاد" كقول الشاعر:</a:t>
            </a:r>
          </a:p>
          <a:p>
            <a:pPr rtl="1"/>
            <a:r>
              <a:rPr lang="ar-SA" dirty="0" smtClean="0"/>
              <a:t>*دُرِيتَ الوَفِيَّ العهدِ يا عَمْرُو، فاغتَبطْ، * فإنَّ اغتِباطاً بالوَفاءِ حميدٌ*</a:t>
            </a:r>
          </a:p>
          <a:p>
            <a:pPr rtl="1"/>
            <a:r>
              <a:rPr lang="ar-SA" dirty="0" smtClean="0"/>
              <a:t>الوفيّ مفعول </a:t>
            </a:r>
            <a:r>
              <a:rPr lang="ar-SA" dirty="0" err="1" smtClean="0"/>
              <a:t>به</a:t>
            </a:r>
            <a:r>
              <a:rPr lang="ar-SA" dirty="0" smtClean="0"/>
              <a:t>، وهو في الأصل المفعول الثاني، أما المفعول الأول فقد صار نائباً للفاعل لأن الفعل مبني للمجهول وهو التاء.</a:t>
            </a:r>
          </a:p>
          <a:p>
            <a:pPr rtl="1"/>
            <a:r>
              <a:rPr lang="ar-SA" dirty="0" smtClean="0"/>
              <a:t> </a:t>
            </a:r>
            <a:r>
              <a:rPr lang="ar-SA" b="1" dirty="0" smtClean="0"/>
              <a:t>والرابع</a:t>
            </a:r>
            <a:r>
              <a:rPr lang="ar-SA" dirty="0" smtClean="0"/>
              <a:t> "تَعَلّمْ - بمعنى "اعلمْ واعتقِدْ" كقول الشاعر:</a:t>
            </a:r>
          </a:p>
          <a:p>
            <a:pPr rtl="1"/>
            <a:r>
              <a:rPr lang="ar-SA" dirty="0" smtClean="0"/>
              <a:t>تَعَلَّمْ شفاءَ النَّفسِ قَهرَ عَدُوِّها    فَبالِغْ بِلُطْفٍ في </a:t>
            </a:r>
            <a:r>
              <a:rPr lang="ar-SA" dirty="0" err="1" smtClean="0"/>
              <a:t>التَّحيُّلِ</a:t>
            </a:r>
            <a:r>
              <a:rPr lang="ar-SA" dirty="0" smtClean="0"/>
              <a:t> والْمَكْرِ</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اليقين</a:t>
            </a:r>
            <a:endParaRPr lang="ar-SA" dirty="0"/>
          </a:p>
        </p:txBody>
      </p:sp>
      <p:sp>
        <p:nvSpPr>
          <p:cNvPr id="3" name="عنصر نائب للمحتوى 2"/>
          <p:cNvSpPr>
            <a:spLocks noGrp="1"/>
          </p:cNvSpPr>
          <p:nvPr>
            <p:ph idx="1"/>
          </p:nvPr>
        </p:nvSpPr>
        <p:spPr/>
        <p:txBody>
          <a:bodyPr/>
          <a:lstStyle/>
          <a:p>
            <a:pPr rtl="1"/>
            <a:r>
              <a:rPr lang="ar-SA" dirty="0" smtClean="0"/>
              <a:t>شفاء: المفعول الأول، وقهر: المفعول الثاني.</a:t>
            </a:r>
          </a:p>
          <a:p>
            <a:pPr rtl="1"/>
            <a:r>
              <a:rPr lang="ar-SA" dirty="0" smtClean="0"/>
              <a:t>والكثيرُ المشهور أن تسدّ (أنّ) واسمها وخبرها مسد المفعولين، كقول الشاعر:تَعَلَّمْ أَنَّ خيرَ النّاسِ مَيْتٌ   على جفْرِ الهَباءَةِ لا يَرِيمُ</a:t>
            </a:r>
          </a:p>
          <a:p>
            <a:pPr rtl="1"/>
            <a:r>
              <a:rPr lang="ar-SA" dirty="0" smtClean="0"/>
              <a:t>فجملة(أنّ) واسمها(خير) وخبرها(ميت) في محل نصب مفعول </a:t>
            </a:r>
            <a:r>
              <a:rPr lang="ar-SA" dirty="0" err="1" smtClean="0"/>
              <a:t>به</a:t>
            </a:r>
            <a:r>
              <a:rPr lang="ar-SA" dirty="0" smtClean="0"/>
              <a:t> وقد سدت الجملة مسد المفعولين. وفي حديث الدّجالِ "تَعلّموا أنّ رَبكم ليس بأعورَ".</a:t>
            </a:r>
          </a:p>
          <a:p>
            <a:pPr rtl="1"/>
            <a:r>
              <a:rPr lang="ar-SA" dirty="0" smtClean="0"/>
              <a:t>وتكون "أن" وصِلَتُهما حينئذٍ قد سَدّتا مَسَدّ المفعولين.</a:t>
            </a:r>
          </a:p>
          <a:p>
            <a:pPr rtl="1"/>
            <a:r>
              <a:rPr lang="ar-SA" dirty="0" smtClean="0"/>
              <a:t>(فان كانت أمراً من "تعلم يتعلم"، فهي متعدية الى مفعول واحد، مثل "تعلموا العربية وعلموها الناس").</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اليقين</a:t>
            </a:r>
            <a:endParaRPr lang="ar-SA" dirty="0"/>
          </a:p>
        </p:txBody>
      </p:sp>
      <p:sp>
        <p:nvSpPr>
          <p:cNvPr id="3" name="عنصر نائب للمحتوى 2"/>
          <p:cNvSpPr>
            <a:spLocks noGrp="1"/>
          </p:cNvSpPr>
          <p:nvPr>
            <p:ph idx="1"/>
          </p:nvPr>
        </p:nvSpPr>
        <p:spPr>
          <a:xfrm>
            <a:off x="495300" y="1295400"/>
            <a:ext cx="8915400" cy="4525963"/>
          </a:xfrm>
        </p:spPr>
        <p:txBody>
          <a:bodyPr/>
          <a:lstStyle/>
          <a:p>
            <a:pPr rtl="1"/>
            <a:r>
              <a:rPr lang="ar-SA" sz="2800" b="1" dirty="0" smtClean="0"/>
              <a:t>الخامس</a:t>
            </a:r>
            <a:r>
              <a:rPr lang="ar-SA" sz="2800" dirty="0" smtClean="0"/>
              <a:t>: وجد - بمعنى "عَلِمَ واعتقد" - ومصدرها "الوُجودُ والوجدان"، مثل "وجدتُ الصدقَ زينةَ العُقلاء” الصدق: مفعول أول، وزينة مفعول ثان، قال تعالى {وإِنْ وجدْنا أكثرهم لفاسقين}.</a:t>
            </a:r>
          </a:p>
          <a:p>
            <a:pPr rtl="1"/>
            <a:r>
              <a:rPr lang="ar-SA" sz="2800" dirty="0" smtClean="0"/>
              <a:t>أكثر: مفعول أول. فاسقين: مفعول ثان.</a:t>
            </a:r>
          </a:p>
          <a:p>
            <a:pPr rtl="1"/>
            <a:r>
              <a:rPr lang="ar-SA" sz="2800" dirty="0" smtClean="0"/>
              <a:t>(فان لم تكن بمعنى العلم </a:t>
            </a:r>
            <a:r>
              <a:rPr lang="ar-SA" sz="2800" dirty="0" err="1" smtClean="0"/>
              <a:t>الاعتقادي</a:t>
            </a:r>
            <a:r>
              <a:rPr lang="ar-SA" sz="2800" dirty="0" smtClean="0"/>
              <a:t>، لم تكن من هذا الباب. وذلك مثل "وجدت الكتاب ” أي عثرت عليه فهي هنا متعدية لمفعول واحد وهو الكتاب.</a:t>
            </a:r>
          </a:p>
          <a:p>
            <a:pPr rtl="1"/>
            <a:r>
              <a:rPr lang="ar-SA" sz="2800" b="1" dirty="0" smtClean="0"/>
              <a:t>السادسُ</a:t>
            </a:r>
            <a:r>
              <a:rPr lang="ar-SA" sz="2800" dirty="0" smtClean="0"/>
              <a:t>: ألفى - بمعنى "علِمَ واعتقد" - مثل "الفَيْتُ قولكَ صواباً” قول: مفعول أول. وصواباً: مفعول ثانٍ</a:t>
            </a:r>
          </a:p>
          <a:p>
            <a:pPr rtl="1"/>
            <a:r>
              <a:rPr lang="ar-SA" sz="2800" dirty="0" smtClean="0"/>
              <a:t>(فان كانت بمعنى "اصاب الشيء وظفر به"، كانت متعدية إلى واحد، ”ألفيت الكتاب"، قال تعالى [وألفيا سيدها لدى الباب].فهي متعدية إلى مفعول واحد وهو سيد.</a:t>
            </a:r>
          </a:p>
          <a:p>
            <a:endParaRPr lang="ar-SA" dirty="0" smtClean="0"/>
          </a:p>
          <a:p>
            <a:endParaRPr lang="ar-SA" dirty="0" smtClean="0"/>
          </a:p>
          <a:p>
            <a:endParaRPr lang="ar-SA"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a:xfrm>
            <a:off x="495300" y="1341437"/>
            <a:ext cx="8915400" cy="4906963"/>
          </a:xfrm>
        </p:spPr>
        <p:txBody>
          <a:bodyPr/>
          <a:lstStyle/>
          <a:p>
            <a:pPr rtl="1"/>
            <a:r>
              <a:rPr lang="ar-SA" sz="2800" b="1" dirty="0" smtClean="0">
                <a:solidFill>
                  <a:srgbClr val="FF0000"/>
                </a:solidFill>
              </a:rPr>
              <a:t>القسم الثاني من أفعال القلوب:أفعال الرجحان.</a:t>
            </a:r>
          </a:p>
          <a:p>
            <a:pPr rtl="1"/>
            <a:r>
              <a:rPr lang="ar-SA" sz="2800" dirty="0" smtClean="0"/>
              <a:t>وهي ما تفيد رُجحان وقوع </a:t>
            </a:r>
            <a:r>
              <a:rPr lang="ar-SA" sz="2800" dirty="0" err="1" smtClean="0"/>
              <a:t>الشىء</a:t>
            </a:r>
            <a:r>
              <a:rPr lang="ar-SA" sz="2800" dirty="0" smtClean="0"/>
              <a:t> أي الظن بوقوعه</a:t>
            </a:r>
          </a:p>
          <a:p>
            <a:pPr rtl="1"/>
            <a:r>
              <a:rPr lang="ar-SA" sz="2800" b="1" dirty="0" smtClean="0"/>
              <a:t>الأول</a:t>
            </a:r>
            <a:r>
              <a:rPr lang="ar-SA" sz="2800" dirty="0" smtClean="0"/>
              <a:t>: ظنّ - وهو لرُجحان وقوعِ الشىء - كقول الشاعر:</a:t>
            </a:r>
          </a:p>
          <a:p>
            <a:pPr rtl="1"/>
            <a:r>
              <a:rPr lang="ar-SA" sz="2800" dirty="0" smtClean="0"/>
              <a:t>ظَنَنْتُكَ إن شَبَّتْ لظى الحربِ، صالِياً  </a:t>
            </a:r>
            <a:r>
              <a:rPr lang="ar-SA" sz="2800" dirty="0" err="1" smtClean="0"/>
              <a:t>فَعَرَّدْتَ</a:t>
            </a:r>
            <a:r>
              <a:rPr lang="ar-SA" sz="2800" dirty="0" smtClean="0"/>
              <a:t> فيمن كانَ فيها </a:t>
            </a:r>
            <a:r>
              <a:rPr lang="ar-SA" sz="2800" dirty="0" err="1" smtClean="0"/>
              <a:t>مُعرَّدا</a:t>
            </a:r>
            <a:r>
              <a:rPr lang="ar-SA" sz="2800" dirty="0" smtClean="0"/>
              <a:t> الكاف: مفعول أول وصالياً مفعول ثان.</a:t>
            </a:r>
          </a:p>
          <a:p>
            <a:pPr rtl="1"/>
            <a:r>
              <a:rPr lang="ar-SA" sz="2800" dirty="0" smtClean="0"/>
              <a:t>وقد تكون لليقين، كقوله تعالى "وظنُّوا أنهم مُلاقو ربهم" وقولِه وظنُّوا أن لا ملجأ من الله إلا إِليهِ"، أي علموا واعتقدوا.</a:t>
            </a:r>
          </a:p>
          <a:p>
            <a:pPr rtl="1"/>
            <a:r>
              <a:rPr lang="ar-SA" sz="2800" b="1" dirty="0" smtClean="0"/>
              <a:t>الثاني</a:t>
            </a:r>
            <a:r>
              <a:rPr lang="ar-SA" sz="2800" dirty="0" smtClean="0"/>
              <a:t>: خالَ - وهي بمعنى "ظنّ" التي للرجحان - كقول الشاعر</a:t>
            </a:r>
          </a:p>
          <a:p>
            <a:pPr rtl="1"/>
            <a:r>
              <a:rPr lang="ar-SA" sz="2800" dirty="0" err="1" smtClean="0"/>
              <a:t>إخالُكَ</a:t>
            </a:r>
            <a:r>
              <a:rPr lang="ar-SA" sz="2800" dirty="0" smtClean="0"/>
              <a:t>، إِن لم تُغْمِضِ الطَّرْفَ، ذا هَويً     يَسومُكَ مالا يُسْتطاعُ منَ الوجْد</a:t>
            </a:r>
          </a:p>
          <a:p>
            <a:pPr rtl="1"/>
            <a:r>
              <a:rPr lang="ar-SA" sz="2800" dirty="0" smtClean="0"/>
              <a:t>الكاف: مفعول أول وذا مفعول ثان.</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p:txBody>
          <a:bodyPr/>
          <a:lstStyle/>
          <a:p>
            <a:pPr rtl="1"/>
            <a:r>
              <a:rPr lang="ar-SA" dirty="0" smtClean="0"/>
              <a:t>وقد تكون لليقين والاعتقاد، كقول الآخر</a:t>
            </a:r>
          </a:p>
          <a:p>
            <a:pPr rtl="1"/>
            <a:r>
              <a:rPr lang="ar-SA" dirty="0" smtClean="0"/>
              <a:t>دعاني الغواني عَمَّهنَّ وخِلْتُني     لِيَ اسمٌ، فَلا أُدْعَى به وَهُوَ أَولُ</a:t>
            </a:r>
          </a:p>
          <a:p>
            <a:pPr rtl="1"/>
            <a:r>
              <a:rPr lang="ar-SA" dirty="0" smtClean="0"/>
              <a:t>وياء المتكلم مفعول خال الأول، والجملة </a:t>
            </a:r>
            <a:r>
              <a:rPr lang="ar-SA" dirty="0" err="1" smtClean="0"/>
              <a:t>الإسمية</a:t>
            </a:r>
            <a:r>
              <a:rPr lang="ar-SA" dirty="0" smtClean="0"/>
              <a:t> ”لي اسم" في موضع نصب مفعوله الثاني.</a:t>
            </a:r>
          </a:p>
          <a:p>
            <a:pPr rtl="1"/>
            <a:r>
              <a:rPr lang="ar-SA" b="1" dirty="0" smtClean="0"/>
              <a:t>الثالث</a:t>
            </a:r>
            <a:r>
              <a:rPr lang="ar-SA" dirty="0" smtClean="0"/>
              <a:t>: حَسِبَ - وهي للرُّجحان، بمعنى "ظنّ" - كقوله تعالى: {يَحسَبهمُ الجاهلُ أغنياء من التعفّف} فالضمير(هم) في محجل نصب مفعول أول وأغنياء مفعول ثان، وقولهِ تعالى:{وَتحسبُهم أيقاظاً وهم رُقودٌ}.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r>
              <a:rPr lang="ar-SA" sz="2800" b="1" dirty="0" smtClean="0"/>
              <a:t>الرابع</a:t>
            </a:r>
            <a:r>
              <a:rPr lang="ar-SA" sz="2800" dirty="0" smtClean="0"/>
              <a:t>: جعلَ  بمعنى "ظنّ" كقوله تعالى {وَجعلوا الملائكة - الذين هم عبادُ الرَّحمن - إناثاً}.الملائكة: مفعول أول وإناثاً مفعول ثان. (فان كانت بمعنى "أوجد" أو بمعنى "أوجب"، تعدت الى واحد، كقوله تعالى {وجعل الظلمات والنور} أي خلق وأوجد، وتقول (اجعل لنشر العلم نصيباً من مالك)، أي اوجب. وان كانت بمعنى (صير) فهي من افعال التحويل. و (سيأتي الكلام عليها). وان كانت بمعنى (أنشأ) فهي من الافعال الناقصة التي تفيد الشروع في العمل، مثل (جعلتِ الامةُ تمشي في طريق المجد)، أي (أخذت وأنشأت).</a:t>
            </a:r>
          </a:p>
          <a:p>
            <a:pPr rtl="1"/>
            <a:r>
              <a:rPr lang="ar-SA" sz="2800" b="1" dirty="0" smtClean="0"/>
              <a:t>الخامس</a:t>
            </a:r>
            <a:r>
              <a:rPr lang="ar-SA" sz="2800" dirty="0" smtClean="0"/>
              <a:t>: حَجا بمعنى "ظنَّ" - كقول الشاعر</a:t>
            </a:r>
          </a:p>
          <a:p>
            <a:pPr rtl="1"/>
            <a:r>
              <a:rPr lang="ar-SA" sz="2800" dirty="0" smtClean="0"/>
              <a:t>قد كُنتُ </a:t>
            </a:r>
            <a:r>
              <a:rPr lang="ar-SA" sz="2800" dirty="0" err="1" smtClean="0"/>
              <a:t>أحجُو</a:t>
            </a:r>
            <a:r>
              <a:rPr lang="ar-SA" sz="2800" dirty="0" smtClean="0"/>
              <a:t> أبا عَمْرٍ أَخا ثِقَةٍ  حَتَّى أَلمَّتْ بِنا يوماً مُلِماتُ</a:t>
            </a:r>
          </a:p>
          <a:p>
            <a:pPr rtl="1"/>
            <a:r>
              <a:rPr lang="ar-SA" sz="2800" dirty="0" smtClean="0"/>
              <a:t>أبا: مفعول أول منصوب بالألف وأخا مفعول ثان منصوب بالألف. وهي قليلة الاستعمال.</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sz="3000" b="1" dirty="0" smtClean="0"/>
              <a:t>السادس</a:t>
            </a:r>
            <a:r>
              <a:rPr lang="ar-SA" sz="3000" dirty="0" smtClean="0"/>
              <a:t>:عَدَّ، وقد شاع في العصر الحديث استعمال الفعل اعتبر بدلاً منه، فنقول: أعتبرك صديقاً، والصواب: أعدك صديقاً، لأن اعتبر من الاعتبار أي العبرة.يقول الشاعر:</a:t>
            </a:r>
          </a:p>
          <a:p>
            <a:pPr rtl="1"/>
            <a:r>
              <a:rPr lang="ar-SA" sz="3000" dirty="0" smtClean="0"/>
              <a:t>فَلا تَعْدُدِ الْمَوْلى شَريكَكَ في الغنى   وَلكنَّما الْمَوْلى شَريكُكَ في العُدْم</a:t>
            </a:r>
          </a:p>
          <a:p>
            <a:pPr rtl="1"/>
            <a:r>
              <a:rPr lang="ar-SA" sz="3000" dirty="0" smtClean="0"/>
              <a:t>المولى: مفعول أول. وشريك: مفعول ثان.(فان كانت (بمعنى "أحصى" تعدَّتْ إلى مفعول واحد مثل "عددت الدراهم"، أي (حسبتها واحصيتها).</a:t>
            </a:r>
          </a:p>
          <a:p>
            <a:pPr rtl="1"/>
            <a:r>
              <a:rPr lang="ar-SA" sz="3000" b="1" dirty="0" smtClean="0"/>
              <a:t>السابع</a:t>
            </a:r>
            <a:r>
              <a:rPr lang="ar-SA" sz="3000" dirty="0" smtClean="0"/>
              <a:t> :زعَمَ - بمعنى "ظنّ ظناً راجحاً" - كقول الشاعر:</a:t>
            </a:r>
          </a:p>
          <a:p>
            <a:pPr rtl="1"/>
            <a:r>
              <a:rPr lang="ar-SA" sz="3000" dirty="0" err="1" smtClean="0"/>
              <a:t>زَعَمَتْني</a:t>
            </a:r>
            <a:r>
              <a:rPr lang="ar-SA" sz="3000" dirty="0" smtClean="0"/>
              <a:t> شَيْخاً، ولست بِشَيْخٍ   إنَّما الشَّيْخُ مَنْ يَدِبُّ </a:t>
            </a:r>
            <a:r>
              <a:rPr lang="ar-SA" sz="3000" dirty="0" err="1" smtClean="0"/>
              <a:t>ذَبيبا</a:t>
            </a:r>
            <a:endParaRPr lang="ar-SA" sz="3000" dirty="0" smtClean="0"/>
          </a:p>
          <a:p>
            <a:pPr rtl="1"/>
            <a:r>
              <a:rPr lang="ar-SA" sz="3000" dirty="0" smtClean="0"/>
              <a:t>فياء المتكلم مفعولها الأول، وشيخاً: مفعولها الثاني.</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p:txBody>
          <a:bodyPr/>
          <a:lstStyle/>
          <a:p>
            <a:pPr rtl="1"/>
            <a:r>
              <a:rPr lang="ar-SA" dirty="0" smtClean="0"/>
              <a:t>والغالبُ في "زعَمَ" أن تُستَعمَلَ للظنِّ الفاسد، وهو حكاية قولٍ يكون مِظنَّةً للكذب، فيقال فيما يُشكّ فيه، أو فيما يُعتقدُ كذبُهُ، ولذلك يقولون "زَعموا مطيِيَّةُ الكذب" أي إنّ هذه الكلمة مركبٌ للكذب. ومن عادة العرب أنّ من قال كلاماً، وكان عندهم كاذباً، قالوا "زَعمَ فلانٌ". ولهذا جاء في القرآن الكريم في كل موضع ذُمّ القائلون </a:t>
            </a:r>
            <a:r>
              <a:rPr lang="ar-SA" dirty="0" err="1" smtClean="0"/>
              <a:t>به</a:t>
            </a:r>
            <a:r>
              <a:rPr lang="ar-SA" dirty="0" smtClean="0"/>
              <a:t>.</a:t>
            </a:r>
          </a:p>
          <a:p>
            <a:pPr rtl="1"/>
            <a:r>
              <a:rPr lang="ar-SA" b="1" dirty="0" smtClean="0"/>
              <a:t>الثامن</a:t>
            </a:r>
            <a:r>
              <a:rPr lang="ar-SA" dirty="0" smtClean="0"/>
              <a:t>: هبْ - بلفظ الأمر، بمعنى "ظُنَّ" - كقول الشاعر:</a:t>
            </a:r>
          </a:p>
          <a:p>
            <a:pPr rtl="1"/>
            <a:r>
              <a:rPr lang="ar-SA" dirty="0" smtClean="0"/>
              <a:t>فَقُلتُ أَجِرْني أَبا خالدٍ    وإِلاّ فَهَبْني </a:t>
            </a:r>
            <a:r>
              <a:rPr lang="ar-SA" dirty="0" err="1" smtClean="0"/>
              <a:t>امرَءًا</a:t>
            </a:r>
            <a:r>
              <a:rPr lang="ar-SA" dirty="0" smtClean="0"/>
              <a:t> هالِكا</a:t>
            </a:r>
          </a:p>
          <a:p>
            <a:pPr rtl="1"/>
            <a:r>
              <a:rPr lang="ar-SA" dirty="0" smtClean="0"/>
              <a:t>فياء المتكلم مفعول أول </a:t>
            </a:r>
            <a:r>
              <a:rPr lang="ar-SA" dirty="0" err="1" smtClean="0"/>
              <a:t>وامرءاً</a:t>
            </a:r>
            <a:r>
              <a:rPr lang="ar-SA" dirty="0" smtClean="0"/>
              <a:t> مفعول ثان.</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p:txBody>
          <a:bodyPr/>
          <a:lstStyle/>
          <a:p>
            <a:pPr rtl="1"/>
            <a:r>
              <a:rPr lang="ar-SA" dirty="0" smtClean="0"/>
              <a:t>وهي ساكنة الباء غير مشددة(هَبْ) فان كانت </a:t>
            </a:r>
            <a:r>
              <a:rPr lang="ar-SA" dirty="0" err="1" smtClean="0"/>
              <a:t>امراً</a:t>
            </a:r>
            <a:r>
              <a:rPr lang="ar-SA" dirty="0" smtClean="0"/>
              <a:t> من الهبة، مثل "هب الفقراء مالاً"، لم تكن من أفعال القلوب، بل هي من "وهب" التي تنصب مفعولين ليس أصلهما مبتدأ وخبراً. وإن كانت أمراً من الهيبة تعدت إلى مفعول واحد، مثل "هب ربك"، أي خفه.</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التحويل</a:t>
            </a: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القسم الثاني من الأفعال التي تنصب مفعولين أصلهما مبتدأ وخبر أفعال التحويل.</a:t>
            </a:r>
          </a:p>
          <a:p>
            <a:pPr rtl="1"/>
            <a:r>
              <a:rPr lang="ar-SA" dirty="0" smtClean="0"/>
              <a:t>أفعالُ التحويل ما تكونُ بمعنى "صيَّرَ". هي سبعةٌ "صيَّر ورَدَّ وترَك وتَخِذ واتخذ وجعل ووهَبَ".</a:t>
            </a:r>
          </a:p>
          <a:p>
            <a:pPr rtl="1"/>
            <a:r>
              <a:rPr lang="ar-SA" dirty="0" smtClean="0"/>
              <a:t>فالأولُ مثل "</a:t>
            </a:r>
            <a:r>
              <a:rPr lang="ar-SA" b="1" dirty="0" smtClean="0">
                <a:solidFill>
                  <a:srgbClr val="FF0000"/>
                </a:solidFill>
              </a:rPr>
              <a:t>صيّرْتُ</a:t>
            </a:r>
            <a:r>
              <a:rPr lang="ar-SA" dirty="0" smtClean="0"/>
              <a:t> العدُوَّ صديقاً".</a:t>
            </a:r>
          </a:p>
          <a:p>
            <a:pPr rtl="1"/>
            <a:r>
              <a:rPr lang="ar-SA" dirty="0" smtClean="0"/>
              <a:t>والثاني كقوله تعالى {وَدّ كثيرٌ من أهل الكتاب لوْ </a:t>
            </a:r>
            <a:r>
              <a:rPr lang="ar-SA" b="1" dirty="0" smtClean="0">
                <a:solidFill>
                  <a:srgbClr val="FF0000"/>
                </a:solidFill>
              </a:rPr>
              <a:t>يرُدُّونكم</a:t>
            </a:r>
            <a:r>
              <a:rPr lang="ar-SA" dirty="0" smtClean="0"/>
              <a:t> من بعد إِيمانِكم كُفَّاراً"</a:t>
            </a:r>
            <a:endParaRPr lang="ar-SA" b="1"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التحويل</a:t>
            </a:r>
            <a:endParaRPr lang="ar-SA" dirty="0"/>
          </a:p>
        </p:txBody>
      </p:sp>
      <p:sp>
        <p:nvSpPr>
          <p:cNvPr id="3" name="عنصر نائب للمحتوى 2"/>
          <p:cNvSpPr>
            <a:spLocks noGrp="1"/>
          </p:cNvSpPr>
          <p:nvPr>
            <p:ph idx="1"/>
          </p:nvPr>
        </p:nvSpPr>
        <p:spPr>
          <a:xfrm>
            <a:off x="495300" y="1524000"/>
            <a:ext cx="8915400" cy="4525963"/>
          </a:xfrm>
        </p:spPr>
        <p:txBody>
          <a:bodyPr/>
          <a:lstStyle/>
          <a:p>
            <a:pPr rtl="1"/>
            <a:r>
              <a:rPr lang="ar-SA" sz="3000" dirty="0" smtClean="0"/>
              <a:t> وقال الشاعر:</a:t>
            </a:r>
          </a:p>
          <a:p>
            <a:pPr rtl="1"/>
            <a:r>
              <a:rPr lang="ar-SA" sz="3000" dirty="0" smtClean="0"/>
              <a:t>رَمَى الحِدْثانُ نِسْوَةَ آل حَرْبٍ   بِمقْدارٍ سمَدْنَ لهُ </a:t>
            </a:r>
            <a:r>
              <a:rPr lang="ar-SA" sz="3000" dirty="0" err="1" smtClean="0"/>
              <a:t>سُمُودا</a:t>
            </a:r>
            <a:endParaRPr lang="ar-SA" sz="3000" dirty="0" smtClean="0"/>
          </a:p>
          <a:p>
            <a:pPr rtl="1"/>
            <a:r>
              <a:rPr lang="ar-SA" sz="3000" dirty="0" smtClean="0"/>
              <a:t>فردَّ شُعُوْرَهنَّ السُّودَ بِيضاً    ورَدَّ وُجوهَهُنَّ البِيضَ سُودا</a:t>
            </a:r>
          </a:p>
          <a:p>
            <a:pPr rtl="1"/>
            <a:r>
              <a:rPr lang="ar-SA" sz="3000" dirty="0" smtClean="0"/>
              <a:t>والحدثان المصيبة. ففي الشطر الأول من البيت الثاني: شعور: مفعول أول وبيضاً: مفعول ثان. وفي الشطر الثاني: وجوه: مفعول أول وسوداً: مفعول ثان.</a:t>
            </a:r>
          </a:p>
          <a:p>
            <a:pPr rtl="1"/>
            <a:r>
              <a:rPr lang="ar-SA" sz="3000" dirty="0" smtClean="0"/>
              <a:t>والثالثُ كقوله عزَّ وجل: [و</a:t>
            </a:r>
            <a:r>
              <a:rPr lang="ar-SA" sz="3000" b="1" dirty="0" smtClean="0">
                <a:solidFill>
                  <a:srgbClr val="FF0000"/>
                </a:solidFill>
              </a:rPr>
              <a:t>تركنا</a:t>
            </a:r>
            <a:r>
              <a:rPr lang="ar-SA" sz="3000" dirty="0" smtClean="0"/>
              <a:t> بعضهم يومئذٍ يموجُ في بعضٍ] بعض مفعول أول وجملة يموج في محل نصب مفعول ثان. وقول الشاعر:</a:t>
            </a:r>
          </a:p>
          <a:p>
            <a:pPr rtl="1"/>
            <a:r>
              <a:rPr lang="ar-SA" sz="3000" dirty="0" smtClean="0"/>
              <a:t>ورَبَّيْتهُ، حتى إِذا ما تَرَكْتُهُ    أَخا القومِ، واستَغْنى عن الْمَسْحِ شارِبُهُ</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التحويل</a:t>
            </a:r>
            <a:endParaRPr lang="ar-SA" dirty="0"/>
          </a:p>
        </p:txBody>
      </p:sp>
      <p:sp>
        <p:nvSpPr>
          <p:cNvPr id="3" name="عنصر نائب للمحتوى 2"/>
          <p:cNvSpPr>
            <a:spLocks noGrp="1"/>
          </p:cNvSpPr>
          <p:nvPr>
            <p:ph idx="1"/>
          </p:nvPr>
        </p:nvSpPr>
        <p:spPr>
          <a:xfrm>
            <a:off x="495300" y="1295400"/>
            <a:ext cx="8915400" cy="5105400"/>
          </a:xfrm>
        </p:spPr>
        <p:txBody>
          <a:bodyPr/>
          <a:lstStyle/>
          <a:p>
            <a:pPr rtl="1"/>
            <a:r>
              <a:rPr lang="ar-SA" sz="2800" dirty="0" smtClean="0"/>
              <a:t>والرابعُ "</a:t>
            </a:r>
            <a:r>
              <a:rPr lang="ar-SA" sz="2800" b="1" dirty="0" smtClean="0">
                <a:solidFill>
                  <a:srgbClr val="FF0000"/>
                </a:solidFill>
              </a:rPr>
              <a:t>تَخِذتُكَ</a:t>
            </a:r>
            <a:r>
              <a:rPr lang="ar-SA" sz="2800" dirty="0" smtClean="0"/>
              <a:t> صديقاً".</a:t>
            </a:r>
          </a:p>
          <a:p>
            <a:pPr rtl="1"/>
            <a:r>
              <a:rPr lang="ar-SA" sz="2800" dirty="0" smtClean="0"/>
              <a:t>والخامسُ كقوله تعالى {</a:t>
            </a:r>
            <a:r>
              <a:rPr lang="ar-SA" sz="2800" b="1" dirty="0" smtClean="0">
                <a:solidFill>
                  <a:srgbClr val="FF0000"/>
                </a:solidFill>
              </a:rPr>
              <a:t>واتخذ</a:t>
            </a:r>
            <a:r>
              <a:rPr lang="ar-SA" sz="2800" dirty="0" smtClean="0"/>
              <a:t> اللهُ ابراهيمَ خليلا}.</a:t>
            </a:r>
          </a:p>
          <a:p>
            <a:pPr rtl="1"/>
            <a:r>
              <a:rPr lang="ar-SA" sz="2800" dirty="0" smtClean="0"/>
              <a:t>والسادسُ كقوله سبحانهُ </a:t>
            </a:r>
            <a:r>
              <a:rPr lang="ar-SA" sz="2800" dirty="0" err="1" smtClean="0"/>
              <a:t>و</a:t>
            </a:r>
            <a:r>
              <a:rPr lang="ar-SA" sz="2800" dirty="0" smtClean="0"/>
              <a:t> {قدِمْنا إلى ما عَمِلوا من عمل، </a:t>
            </a:r>
            <a:r>
              <a:rPr lang="ar-SA" sz="2800" b="1" dirty="0" smtClean="0">
                <a:solidFill>
                  <a:srgbClr val="FF0000"/>
                </a:solidFill>
              </a:rPr>
              <a:t>فجعلناهُ</a:t>
            </a:r>
            <a:r>
              <a:rPr lang="ar-SA" sz="2800" dirty="0" smtClean="0"/>
              <a:t> هباءً منثوراً}.</a:t>
            </a:r>
          </a:p>
          <a:p>
            <a:pPr rtl="1"/>
            <a:r>
              <a:rPr lang="ar-SA" sz="2800" dirty="0" smtClean="0"/>
              <a:t>والسابع مثل </a:t>
            </a:r>
            <a:r>
              <a:rPr lang="ar-SA" sz="2800" b="1" dirty="0" smtClean="0">
                <a:solidFill>
                  <a:srgbClr val="FF0000"/>
                </a:solidFill>
              </a:rPr>
              <a:t>وهبَني</a:t>
            </a:r>
            <a:r>
              <a:rPr lang="ar-SA" sz="2800" dirty="0" smtClean="0"/>
              <a:t> اللهُ فداءَ المُخلصين".</a:t>
            </a:r>
          </a:p>
          <a:p>
            <a:pPr rtl="1"/>
            <a:r>
              <a:rPr lang="ar-SA" sz="2800" dirty="0" smtClean="0"/>
              <a:t>(وهذه </a:t>
            </a:r>
            <a:r>
              <a:rPr lang="ar-SA" sz="2800" dirty="0" err="1" smtClean="0"/>
              <a:t>الافعال</a:t>
            </a:r>
            <a:r>
              <a:rPr lang="ar-SA" sz="2800" dirty="0" smtClean="0"/>
              <a:t> لا تنصب المفعولين </a:t>
            </a:r>
            <a:r>
              <a:rPr lang="ar-SA" sz="2800" dirty="0" err="1" smtClean="0"/>
              <a:t>الا</a:t>
            </a:r>
            <a:r>
              <a:rPr lang="ar-SA" sz="2800" dirty="0" smtClean="0"/>
              <a:t> </a:t>
            </a:r>
            <a:r>
              <a:rPr lang="ar-SA" sz="2800" dirty="0" err="1" smtClean="0"/>
              <a:t>اذا</a:t>
            </a:r>
            <a:r>
              <a:rPr lang="ar-SA" sz="2800" dirty="0" smtClean="0"/>
              <a:t> كانت بمعنى "صير" الدالة على التحويل وان كانت "رد" بمعنى "رجع" - كرددته، أي رجعته - و "ترك" بمعنى "خلى" - كتركت الجهل، أي خليته و "جعل" بمعنى "خلق"؛ كانت متعدية الى مفعول واحد. وان كانت ”وهب" بمعنى أعطى لم تكن من هذا الباب، وان نصبت المفعولين، مثل "وهبتك فرساً". والفصيح أن يقال "وهبت لك فرساً".</a:t>
            </a:r>
          </a:p>
          <a:p>
            <a:pPr rtl="1"/>
            <a:endParaRPr lang="ar-SA" sz="28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1790</TotalTime>
  <Words>1380</Words>
  <Application>Microsoft Office PowerPoint</Application>
  <PresentationFormat>A4 Paper (210x297 mm)‎</PresentationFormat>
  <Paragraphs>97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الحادية عشرة</vt:lpstr>
      <vt:lpstr>مشجّرالفعل المتعدي</vt:lpstr>
      <vt:lpstr>أفعال اليقين</vt:lpstr>
      <vt:lpstr>أفعال اليقين</vt:lpstr>
      <vt:lpstr>أفعال اليقين</vt:lpstr>
      <vt:lpstr>أفعال اليقين</vt:lpstr>
      <vt:lpstr>أفعال الظن</vt:lpstr>
      <vt:lpstr>أفعال الظن</vt:lpstr>
      <vt:lpstr>أفعال الظن</vt:lpstr>
      <vt:lpstr>أفعال الظن</vt:lpstr>
      <vt:lpstr>أفعال الظن</vt:lpstr>
      <vt:lpstr>أفعال الظن</vt:lpstr>
      <vt:lpstr>أفعال التحويل</vt:lpstr>
      <vt:lpstr>أفعال التحويل</vt:lpstr>
      <vt:lpstr>أفعال التحويل</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130</cp:revision>
  <dcterms:created xsi:type="dcterms:W3CDTF">2009-10-14T19:14:34Z</dcterms:created>
  <dcterms:modified xsi:type="dcterms:W3CDTF">2011-04-03T08:40:57Z</dcterms:modified>
</cp:coreProperties>
</file>