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ي هي:</a:t>
            </a:r>
          </a:p>
          <a:p>
            <a:r>
              <a:rPr lang="ar-SA" dirty="0" smtClean="0"/>
              <a:t>أ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نحو 2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جزاء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 عشرة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4114800" y="3276600"/>
            <a:ext cx="1905000" cy="9951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b="1" baseline="-25000" dirty="0" smtClean="0"/>
              <a:t>مراجعة (1)</a:t>
            </a:r>
          </a:p>
          <a:p>
            <a:r>
              <a:rPr lang="ar-SA" sz="2000" b="1" baseline="-25000" dirty="0" smtClean="0"/>
              <a:t>هذه المراجعة لا تغني عن المادة مطلقاً</a:t>
            </a:r>
            <a:endParaRPr lang="ar-SA" sz="2000" b="1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600" dirty="0" smtClean="0"/>
              <a:t>1-معنى قولنا إن المبتدأ مجرد من العوامل اللفظية أي إنه لم يسبق </a:t>
            </a:r>
            <a:r>
              <a:rPr lang="ar-SA" sz="2600" dirty="0" err="1" smtClean="0"/>
              <a:t>بـ</a:t>
            </a:r>
            <a:r>
              <a:rPr lang="ar-SA" sz="2600" dirty="0" smtClean="0"/>
              <a:t>:</a:t>
            </a:r>
          </a:p>
          <a:p>
            <a:pPr algn="just" rtl="1"/>
            <a:r>
              <a:rPr lang="ar-SA" sz="2600" dirty="0" smtClean="0"/>
              <a:t>أ.إنّ وأخواتها.   ب.كان وأخواتها.   ج. حروف الجر. د.جميع ما ذكر. </a:t>
            </a:r>
            <a:endParaRPr lang="en-US" sz="2600" dirty="0" smtClean="0"/>
          </a:p>
          <a:p>
            <a:pPr algn="just" rtl="1"/>
            <a:r>
              <a:rPr lang="ar-SA" sz="2600" dirty="0" smtClean="0"/>
              <a:t>2-في قوله تعالى:“وما من إله إلا الله“ فإن (من)</a:t>
            </a:r>
          </a:p>
          <a:p>
            <a:pPr algn="just" rtl="1"/>
            <a:r>
              <a:rPr lang="ar-SA" sz="2600" dirty="0" smtClean="0"/>
              <a:t>أ. حرف جر أصيل.  ب. </a:t>
            </a:r>
            <a:r>
              <a:rPr lang="ar-SA" sz="2600" smtClean="0"/>
              <a:t>حرف </a:t>
            </a:r>
            <a:r>
              <a:rPr lang="ar-SA" sz="2600" dirty="0" smtClean="0"/>
              <a:t>جر زائد.  ج. اسم استفهام.  د. اسم شرط.</a:t>
            </a:r>
          </a:p>
          <a:p>
            <a:pPr algn="just" rtl="1"/>
            <a:r>
              <a:rPr lang="ar-SA" sz="2600" dirty="0" smtClean="0"/>
              <a:t>3.في قوله تعالى:“وما من إله إلا الله“ فإن لفظ الجلالة (الله):</a:t>
            </a:r>
          </a:p>
          <a:p>
            <a:pPr algn="just" rtl="1"/>
            <a:r>
              <a:rPr lang="ar-SA" sz="2600" dirty="0" smtClean="0"/>
              <a:t>أ. فاعل.   ب. مبتدأ.  ج. خبر.  د. مستثنى.</a:t>
            </a:r>
          </a:p>
          <a:p>
            <a:pPr algn="just" rtl="1"/>
            <a:r>
              <a:rPr lang="ar-SA" sz="2600" dirty="0" smtClean="0"/>
              <a:t>4-في قوله تعالى:“وَأَن تَعْفُواْ أَقْرَبُ لِلتَّقْوَى“ جاء المبتدأ:</a:t>
            </a:r>
          </a:p>
          <a:p>
            <a:pPr algn="just" rtl="1"/>
            <a:r>
              <a:rPr lang="ar-SA" sz="2600" dirty="0" smtClean="0"/>
              <a:t>أ. اسما صريحا.  ب. ضميراً.  ج. مصدرا مؤولاً.  د. جملة.</a:t>
            </a:r>
          </a:p>
          <a:p>
            <a:pPr algn="just" rtl="1"/>
            <a:r>
              <a:rPr lang="ar-SA" sz="2600" dirty="0" smtClean="0"/>
              <a:t>5-في جملة:“ما راسبٌ من درس“ فإن (من)</a:t>
            </a:r>
          </a:p>
          <a:p>
            <a:pPr algn="just" rtl="1"/>
            <a:r>
              <a:rPr lang="ar-SA" sz="2600" dirty="0" smtClean="0"/>
              <a:t>أ. فاعل.   ب. مبتدأ.    ج. خبر.     د. فاعل سد مسد الخبر</a:t>
            </a:r>
            <a:endParaRPr lang="ar-SA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143000"/>
            <a:ext cx="8915400" cy="4525963"/>
          </a:xfrm>
        </p:spPr>
        <p:txBody>
          <a:bodyPr/>
          <a:lstStyle/>
          <a:p>
            <a:r>
              <a:rPr lang="ar-SA" sz="2600" dirty="0" smtClean="0"/>
              <a:t>6-مسوغ الابتداء بالنكرة في قولنا:“عشرة رجال ماتوا من أجل القضية“ هو:</a:t>
            </a:r>
          </a:p>
          <a:p>
            <a:r>
              <a:rPr lang="ar-SA" sz="2600" dirty="0" smtClean="0"/>
              <a:t>أ.خصصت بالوصف.  ب. دلت على عموم.   ج. خصصت بالإضافة.  د. جاء الخبر من خوارق العادة.</a:t>
            </a:r>
          </a:p>
          <a:p>
            <a:r>
              <a:rPr lang="ar-SA" sz="2600" dirty="0" smtClean="0"/>
              <a:t>7-مسوغ الابتداء بالنكرة في قولنا: من يدرس ينجح هو:</a:t>
            </a:r>
          </a:p>
          <a:p>
            <a:r>
              <a:rPr lang="ar-SA" sz="2600" dirty="0" smtClean="0"/>
              <a:t>أ. دلت على خصوص.  ب.دلت على عموم.  ج. سبقت بنفي. د. عطف عليها اسم معرفة.</a:t>
            </a:r>
          </a:p>
          <a:p>
            <a:r>
              <a:rPr lang="ar-SA" sz="2600" dirty="0" smtClean="0"/>
              <a:t>8-في قوله تعالى:“قالوا أساطير الأولين“:</a:t>
            </a:r>
          </a:p>
          <a:p>
            <a:r>
              <a:rPr lang="ar-SA" sz="2600" dirty="0" smtClean="0"/>
              <a:t>أ. حذف المبتدأ جوازا.  ب. </a:t>
            </a:r>
            <a:r>
              <a:rPr lang="ar-SA" sz="2600" dirty="0" err="1" smtClean="0"/>
              <a:t>حذ</a:t>
            </a:r>
            <a:r>
              <a:rPr lang="ar-SA" sz="2600" dirty="0" smtClean="0"/>
              <a:t> </a:t>
            </a:r>
            <a:r>
              <a:rPr lang="ar-SA" sz="2600" dirty="0" err="1" smtClean="0"/>
              <a:t>المبتدا</a:t>
            </a:r>
            <a:r>
              <a:rPr lang="ar-SA" sz="2600" dirty="0" smtClean="0"/>
              <a:t> وجوبا.  ج. حذف الخبر جوازاً.</a:t>
            </a:r>
            <a:r>
              <a:rPr lang="ar-SA" sz="2600" dirty="0"/>
              <a:t> </a:t>
            </a:r>
            <a:r>
              <a:rPr lang="ar-SA" sz="2600" dirty="0" smtClean="0"/>
              <a:t> د. حذف الخبر وجوباً.</a:t>
            </a:r>
          </a:p>
          <a:p>
            <a:r>
              <a:rPr lang="ar-SA" sz="2600" dirty="0" smtClean="0"/>
              <a:t>9-الجملة التي حذف فيها المبتدأ وجوباً هي:</a:t>
            </a:r>
          </a:p>
          <a:p>
            <a:r>
              <a:rPr lang="ar-SA" sz="2600" dirty="0" smtClean="0"/>
              <a:t>أ. صبر جميل.   ب. لعمري إنك مجتهد.   ج. ما اسمك.  د. كل شيخ وطريقته.</a:t>
            </a:r>
          </a:p>
          <a:p>
            <a:endParaRPr lang="ar-SA" sz="26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143000"/>
            <a:ext cx="8915400" cy="4525963"/>
          </a:xfrm>
        </p:spPr>
        <p:txBody>
          <a:bodyPr/>
          <a:lstStyle/>
          <a:p>
            <a:r>
              <a:rPr lang="ar-SA" sz="2500" dirty="0" smtClean="0"/>
              <a:t>10-يحذف الخبر وجوباً إذا:</a:t>
            </a:r>
          </a:p>
          <a:p>
            <a:r>
              <a:rPr lang="ar-SA" sz="2500" dirty="0" smtClean="0"/>
              <a:t>أ. كان المبتدأ صريحاً في القسم.    ب. إذا دل على عموم مطلق.</a:t>
            </a:r>
          </a:p>
          <a:p>
            <a:r>
              <a:rPr lang="ar-SA" sz="2500" dirty="0" smtClean="0"/>
              <a:t>ج. إذا جاء بعده واو بمعنى مع.    د. جميع ما ذكر.</a:t>
            </a:r>
          </a:p>
          <a:p>
            <a:r>
              <a:rPr lang="ar-SA" sz="2500" dirty="0" smtClean="0"/>
              <a:t>11-واحدة من الجمل التالية خاطئة:</a:t>
            </a:r>
          </a:p>
          <a:p>
            <a:r>
              <a:rPr lang="ar-SA" sz="2500" dirty="0" smtClean="0"/>
              <a:t>أ. المتنبي فارس شاعر.  ب. الرمان حامض حلو.</a:t>
            </a:r>
          </a:p>
          <a:p>
            <a:r>
              <a:rPr lang="ar-SA" sz="2500" dirty="0" smtClean="0"/>
              <a:t>ج. الرمان حلو وحامض. د. المتنبي فارس وشاعر.</a:t>
            </a:r>
          </a:p>
          <a:p>
            <a:r>
              <a:rPr lang="ar-SA" sz="2500" dirty="0" smtClean="0"/>
              <a:t>12-نوع خبر المبتدأ المخطوط تحته في:“</a:t>
            </a:r>
            <a:r>
              <a:rPr lang="ar-SA" sz="2500" u="sng" dirty="0" smtClean="0"/>
              <a:t>الظلم</a:t>
            </a:r>
            <a:r>
              <a:rPr lang="ar-SA" sz="2500" dirty="0" smtClean="0"/>
              <a:t> مرتعه وخيم“:</a:t>
            </a:r>
          </a:p>
          <a:p>
            <a:r>
              <a:rPr lang="ar-SA" sz="2500" dirty="0" smtClean="0"/>
              <a:t>أ.اسم مفرد.  ب. شبه جملة.  ج. جملة فعلية.  د. جملة اسمية.</a:t>
            </a:r>
          </a:p>
          <a:p>
            <a:r>
              <a:rPr lang="ar-SA" sz="2500" dirty="0" smtClean="0"/>
              <a:t>13- نوع خبر المبتدأ المخطوط تحته في:“</a:t>
            </a:r>
            <a:r>
              <a:rPr lang="ar-SA" sz="2500" u="sng" dirty="0" smtClean="0"/>
              <a:t>والله</a:t>
            </a:r>
            <a:r>
              <a:rPr lang="ar-SA" sz="2500" dirty="0" smtClean="0"/>
              <a:t> عنده حسن الثواب“</a:t>
            </a:r>
          </a:p>
          <a:p>
            <a:r>
              <a:rPr lang="ar-SA" sz="2500" dirty="0" smtClean="0"/>
              <a:t>أ. جملة اسمية. ب. شبه جملة    </a:t>
            </a:r>
            <a:r>
              <a:rPr lang="ar-SA" sz="2500" dirty="0" err="1" smtClean="0"/>
              <a:t>ج</a:t>
            </a:r>
            <a:r>
              <a:rPr lang="ar-SA" sz="2500" dirty="0" smtClean="0"/>
              <a:t>. اسم مفرد.    د. جملة فعلية</a:t>
            </a:r>
          </a:p>
          <a:p>
            <a:r>
              <a:rPr lang="ar-SA" sz="2500" dirty="0" smtClean="0"/>
              <a:t>14-رابط الخبر بالمبتدأ في جملة:“القماش المتر بدينار“ هو:</a:t>
            </a:r>
          </a:p>
          <a:p>
            <a:r>
              <a:rPr lang="ar-SA" sz="2500" dirty="0" smtClean="0"/>
              <a:t>أ. ضمير ظاهر.   ب. ضمير مقدر.   ج. الواو.   د. لا تحتاج إلى رابط. </a:t>
            </a:r>
            <a:endParaRPr lang="ar-SA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500" dirty="0" smtClean="0"/>
              <a:t>15-تقدم المبتدأ على الخبر وجوباً في جملة:“الحق يعلو“ والسبب:</a:t>
            </a:r>
          </a:p>
          <a:p>
            <a:r>
              <a:rPr lang="ar-SA" sz="2500" dirty="0" smtClean="0"/>
              <a:t>أ. وجود ضمير في الخبر يعود على المبتدأ.   ب. المبتدأ له حق الصدارة.   ج.اقترن المبتدأ بلام الابتداء. د. المبتدأ والخبر كلاهما معرفة.</a:t>
            </a:r>
          </a:p>
          <a:p>
            <a:r>
              <a:rPr lang="ar-SA" sz="2500" dirty="0" smtClean="0"/>
              <a:t>16- تقدم المبتدأ على الخبر وجوباً في جملة:“الله ربي“ والسبب:</a:t>
            </a:r>
          </a:p>
          <a:p>
            <a:r>
              <a:rPr lang="ar-SA" sz="2500" dirty="0" smtClean="0"/>
              <a:t>أ. وجود ضمير في الخبر يعود على المبتدأ.   ب. المبتدأ له حق الصدارة.   ج.اقترن المبتدأ بلام الابتداء. د. المبتدأ والخبر كلاهما معرفة.</a:t>
            </a:r>
          </a:p>
          <a:p>
            <a:r>
              <a:rPr lang="ar-SA" sz="2500" dirty="0" smtClean="0"/>
              <a:t>17-الجملة التي تقدم فيها الخبر وجوباً مما يلي هي:</a:t>
            </a:r>
          </a:p>
          <a:p>
            <a:r>
              <a:rPr lang="ar-SA" sz="2500" dirty="0" smtClean="0"/>
              <a:t>أ. السماء ماطرة.  ب. من في الدار.  ج. في الدار رجل.   د. ما أنت إلا طالبٌ.</a:t>
            </a:r>
          </a:p>
          <a:p>
            <a:r>
              <a:rPr lang="ar-SA" sz="2500" dirty="0" smtClean="0"/>
              <a:t>18-تقدم المبتدأ على الخبر وجوباً في الجملة التالية: ما أجملَ السماء! والسبب:</a:t>
            </a:r>
          </a:p>
          <a:p>
            <a:r>
              <a:rPr lang="ar-SA" sz="2500" dirty="0" smtClean="0"/>
              <a:t>أ.المبتدأ من الألفاظ التي لها الصدارة.ب. المبتدأ محصور في الخبر.</a:t>
            </a:r>
          </a:p>
          <a:p>
            <a:r>
              <a:rPr lang="ar-SA" sz="2500" dirty="0" smtClean="0"/>
              <a:t>ج.المبتدأ والخبر كلاهما معرفة.د. الخبر شبه جملة.</a:t>
            </a:r>
          </a:p>
          <a:p>
            <a:endParaRPr lang="ar-SA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500" dirty="0" smtClean="0"/>
              <a:t>19-في جملة : زيد كائنٌ أخاك، فإن (أخاك)</a:t>
            </a:r>
          </a:p>
          <a:p>
            <a:r>
              <a:rPr lang="ar-SA" sz="2500" dirty="0" smtClean="0"/>
              <a:t>أ. خبر مرفوع.    ب. خبر كائن منصوب.   ج. مبتدأ مؤخر.   د. مفعول </a:t>
            </a:r>
            <a:r>
              <a:rPr lang="ar-SA" sz="2500" dirty="0" err="1" smtClean="0"/>
              <a:t>به</a:t>
            </a:r>
            <a:r>
              <a:rPr lang="ar-SA" sz="2500" dirty="0" smtClean="0"/>
              <a:t>.</a:t>
            </a:r>
          </a:p>
          <a:p>
            <a:r>
              <a:rPr lang="ar-SA" sz="2500" dirty="0" smtClean="0"/>
              <a:t>20-جاء كان تامة في واحدة من الجمل التالية:</a:t>
            </a:r>
          </a:p>
          <a:p>
            <a:r>
              <a:rPr lang="ar-SA" sz="2500" dirty="0" smtClean="0"/>
              <a:t>أ. كان الجو دافئاً.   ب. كن قوياً.   ج. كان العمل منذ أن كان الإنسان.  د. كيف كان يومك؟</a:t>
            </a:r>
          </a:p>
          <a:p>
            <a:r>
              <a:rPr lang="ar-SA" sz="2500" dirty="0" smtClean="0"/>
              <a:t>22-في جملة </a:t>
            </a:r>
            <a:r>
              <a:rPr lang="ar-SA" sz="2500" dirty="0" smtClean="0"/>
              <a:t>ضلّ المسافر </a:t>
            </a:r>
            <a:r>
              <a:rPr lang="ar-SA" sz="2500" dirty="0" smtClean="0"/>
              <a:t>طريقه. فإن (طريق):</a:t>
            </a:r>
          </a:p>
          <a:p>
            <a:r>
              <a:rPr lang="ar-SA" sz="2500" dirty="0" smtClean="0"/>
              <a:t>أ. خبر </a:t>
            </a:r>
            <a:r>
              <a:rPr lang="ar-SA" sz="2500" dirty="0" smtClean="0"/>
              <a:t>ضلّ منصوب</a:t>
            </a:r>
            <a:r>
              <a:rPr lang="ar-SA" sz="2500" dirty="0" smtClean="0"/>
              <a:t>.   ب. فاعل مرفوع.  ج. مفعول </a:t>
            </a:r>
            <a:r>
              <a:rPr lang="ar-SA" sz="2500" dirty="0" err="1" smtClean="0"/>
              <a:t>به</a:t>
            </a:r>
            <a:r>
              <a:rPr lang="ar-SA" sz="2500" dirty="0" smtClean="0"/>
              <a:t> منصوب.  د. </a:t>
            </a:r>
            <a:r>
              <a:rPr lang="ar-SA" sz="2500" smtClean="0"/>
              <a:t>اسم </a:t>
            </a:r>
            <a:r>
              <a:rPr lang="ar-SA" sz="2500" smtClean="0"/>
              <a:t>ضلّ مرفوع</a:t>
            </a:r>
            <a:r>
              <a:rPr lang="ar-SA" sz="2500" dirty="0" smtClean="0"/>
              <a:t>.</a:t>
            </a:r>
          </a:p>
          <a:p>
            <a:r>
              <a:rPr lang="ar-SA" sz="2500" dirty="0" smtClean="0"/>
              <a:t>23-واحد من الأفعال التالية فعل جامد:</a:t>
            </a:r>
          </a:p>
          <a:p>
            <a:r>
              <a:rPr lang="ar-SA" sz="2500" dirty="0" smtClean="0"/>
              <a:t>أ. أصبح.   ب. ليس.   ج. ظلّ.   د. كان.</a:t>
            </a:r>
          </a:p>
          <a:p>
            <a:r>
              <a:rPr lang="ar-SA" sz="2500" dirty="0" smtClean="0"/>
              <a:t>24-في قوله تعالى:“ما دمت حياً“ فإن (ما):</a:t>
            </a:r>
          </a:p>
          <a:p>
            <a:r>
              <a:rPr lang="ar-SA" sz="2500" dirty="0" smtClean="0"/>
              <a:t>أ. مصدرية ظرفية.  ب. نافية.  ج. استفهامية.   د. تعجبية.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500" dirty="0" smtClean="0"/>
              <a:t>25- </a:t>
            </a:r>
            <a:r>
              <a:rPr lang="ar-SA" sz="2500" dirty="0" err="1" smtClean="0"/>
              <a:t>اخت</a:t>
            </a:r>
            <a:r>
              <a:rPr lang="ar-SA" sz="2500" dirty="0" smtClean="0"/>
              <a:t> كان التي تعمل فقط إذا سبقت بنفي هي:</a:t>
            </a:r>
          </a:p>
          <a:p>
            <a:r>
              <a:rPr lang="ar-SA" sz="2500" dirty="0" smtClean="0"/>
              <a:t>أ. انفك.   ب. برح.   ج. زال.   د. جميع ما ذكر  </a:t>
            </a:r>
          </a:p>
          <a:p>
            <a:r>
              <a:rPr lang="ar-SA" sz="2500" dirty="0" smtClean="0"/>
              <a:t>26-أخت كان التي يكثر دخول الباء الزائدة في خبرها هي:</a:t>
            </a:r>
          </a:p>
          <a:p>
            <a:r>
              <a:rPr lang="ar-SA" sz="2500" dirty="0" smtClean="0"/>
              <a:t>أ. كان.  ب. بات.   ج. صار.   د. ليس</a:t>
            </a:r>
          </a:p>
          <a:p>
            <a:r>
              <a:rPr lang="ar-SA" sz="2500" dirty="0" smtClean="0"/>
              <a:t>27- في قوله تعالى:“مَا هُنَّ أُمَّهَاتِهِم“ فإن (ما)</a:t>
            </a:r>
          </a:p>
          <a:p>
            <a:r>
              <a:rPr lang="ar-SA" sz="2500" dirty="0" smtClean="0"/>
              <a:t>أ. التعجبية.   ب. الاستفهامية.  ج. العاملة عمل ليس.  د. الشرطية.</a:t>
            </a:r>
          </a:p>
          <a:p>
            <a:r>
              <a:rPr lang="ar-SA" sz="2500" dirty="0" smtClean="0"/>
              <a:t>28-في قوله تعالى:“وَمَا أَمْرُنَا إِلَّا وَاحِدَةٌ“لم تعمل(ما) عمل ليس والسبب:</a:t>
            </a:r>
          </a:p>
          <a:p>
            <a:r>
              <a:rPr lang="ar-SA" sz="2500" dirty="0" smtClean="0"/>
              <a:t>أ. انتقاض نفيها </a:t>
            </a:r>
            <a:r>
              <a:rPr lang="ar-SA" sz="2500" dirty="0" err="1" smtClean="0"/>
              <a:t>بإلا</a:t>
            </a:r>
            <a:r>
              <a:rPr lang="ar-SA" sz="2500" dirty="0" smtClean="0"/>
              <a:t>.   ب. تقدم خبرها على اسمها.</a:t>
            </a:r>
          </a:p>
          <a:p>
            <a:r>
              <a:rPr lang="ar-SA" sz="2500" dirty="0" smtClean="0"/>
              <a:t>ج. سبقت بواو.    د. تقدم معمول خبرها على اسمها.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500" dirty="0" smtClean="0"/>
              <a:t>29-الحرف الذي يعمل عمل ليس بشرط أن يكون اسمه وخبره نكرتين هو:</a:t>
            </a:r>
          </a:p>
          <a:p>
            <a:r>
              <a:rPr lang="ar-SA" sz="2500" dirty="0" smtClean="0"/>
              <a:t>أ. ما.    ب. لات.  ج. إنْ.   د. لا</a:t>
            </a:r>
          </a:p>
          <a:p>
            <a:r>
              <a:rPr lang="ar-SA" sz="2500" dirty="0" smtClean="0"/>
              <a:t>واحد مما يلي من شروط عمل (لات) عمل ليس:</a:t>
            </a:r>
          </a:p>
          <a:p>
            <a:r>
              <a:rPr lang="ar-SA" sz="2500" dirty="0" smtClean="0"/>
              <a:t>أ. ألا ينتقض نفيها </a:t>
            </a:r>
            <a:r>
              <a:rPr lang="ar-SA" sz="2500" dirty="0" err="1" smtClean="0"/>
              <a:t>بإلا</a:t>
            </a:r>
            <a:r>
              <a:rPr lang="ar-SA" sz="2500" dirty="0" smtClean="0"/>
              <a:t>. ب. أن يكون </a:t>
            </a:r>
            <a:r>
              <a:rPr lang="ar-SA" sz="2500" dirty="0" err="1" smtClean="0"/>
              <a:t>معمولاها</a:t>
            </a:r>
            <a:r>
              <a:rPr lang="ar-SA" sz="2500" dirty="0" smtClean="0"/>
              <a:t> نكرتين.</a:t>
            </a:r>
          </a:p>
          <a:p>
            <a:r>
              <a:rPr lang="ar-SA" sz="2500" dirty="0" smtClean="0"/>
              <a:t>ج. ألا يتقدم خبرها على اسمها.   د. أن يكون </a:t>
            </a:r>
            <a:r>
              <a:rPr lang="ar-SA" sz="2500" dirty="0" err="1" smtClean="0"/>
              <a:t>معمولاها</a:t>
            </a:r>
            <a:r>
              <a:rPr lang="ar-SA" sz="2500" dirty="0" smtClean="0"/>
              <a:t> اسمي زمان.</a:t>
            </a:r>
          </a:p>
          <a:p>
            <a:r>
              <a:rPr lang="ar-SA" sz="2500" dirty="0" smtClean="0"/>
              <a:t>30-سميت (إنّ) وأخواتها بالأحرف المشبهة بالفعل وذلك لأنها:</a:t>
            </a:r>
          </a:p>
          <a:p>
            <a:r>
              <a:rPr lang="ar-SA" sz="2500" dirty="0" smtClean="0"/>
              <a:t>أ. تضمنت معاني الفعال.  ب. مبنية على الفتح.  ج. تنصب </a:t>
            </a:r>
            <a:r>
              <a:rPr lang="ar-SA" sz="2500" dirty="0" err="1" smtClean="0"/>
              <a:t>المبتدا</a:t>
            </a:r>
            <a:r>
              <a:rPr lang="ar-SA" sz="2500" dirty="0" smtClean="0"/>
              <a:t>.  د. أ+ب</a:t>
            </a:r>
          </a:p>
          <a:p>
            <a:r>
              <a:rPr lang="ar-SA" sz="2500" dirty="0" smtClean="0"/>
              <a:t>31-في قول الشاعر: ألا ليت الشباب يعود يوماً. فإن جملة (يعود) في محل:</a:t>
            </a:r>
          </a:p>
          <a:p>
            <a:r>
              <a:rPr lang="ar-SA" sz="2500" dirty="0" smtClean="0"/>
              <a:t>أ. نصب خبر ليت. ب. رفع خبر ليت. ج. نصب ظرف.  د. نصب مفعول </a:t>
            </a:r>
            <a:r>
              <a:rPr lang="ar-SA" sz="2500" dirty="0" err="1" smtClean="0"/>
              <a:t>به</a:t>
            </a:r>
            <a:r>
              <a:rPr lang="ar-SA" sz="2500" dirty="0" smtClean="0"/>
              <a:t>.</a:t>
            </a:r>
          </a:p>
          <a:p>
            <a:r>
              <a:rPr lang="ar-SA" sz="2500" dirty="0" smtClean="0"/>
              <a:t>32-في قول الشاعر: أَتَوْنِي، فَقالوا يا جَميلُ، تَبَدَّلتْ   </a:t>
            </a:r>
            <a:r>
              <a:rPr lang="ar-SA" sz="2500" dirty="0" err="1" smtClean="0"/>
              <a:t>بُثَيْنَةُ</a:t>
            </a:r>
            <a:r>
              <a:rPr lang="ar-SA" sz="2500" dirty="0" smtClean="0"/>
              <a:t> أَبْدالاً، فَقُلْتُ لَعَلَّها</a:t>
            </a:r>
          </a:p>
          <a:p>
            <a:r>
              <a:rPr lang="ar-SA" sz="2500" dirty="0" smtClean="0"/>
              <a:t>خبر لعل: </a:t>
            </a:r>
            <a:r>
              <a:rPr lang="ar-SA" sz="2500" dirty="0" err="1" smtClean="0"/>
              <a:t>أ</a:t>
            </a:r>
            <a:r>
              <a:rPr lang="ar-SA" sz="2500" dirty="0" smtClean="0"/>
              <a:t>. قلت.   ب. </a:t>
            </a:r>
            <a:r>
              <a:rPr lang="ar-SA" sz="2500" dirty="0" err="1" smtClean="0"/>
              <a:t>بثينة</a:t>
            </a:r>
            <a:r>
              <a:rPr lang="ar-SA" sz="2500" dirty="0" smtClean="0"/>
              <a:t>.   ج. أبدالاً.  د. محذوف.</a:t>
            </a:r>
          </a:p>
          <a:p>
            <a:endParaRPr lang="ar-SA" sz="2500" dirty="0" smtClean="0"/>
          </a:p>
          <a:p>
            <a:endParaRPr lang="ar-SA" sz="2500" dirty="0" smtClean="0"/>
          </a:p>
          <a:p>
            <a:endParaRPr lang="ar-SA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143000"/>
            <a:ext cx="8915400" cy="4525963"/>
          </a:xfrm>
        </p:spPr>
        <p:txBody>
          <a:bodyPr/>
          <a:lstStyle/>
          <a:p>
            <a:r>
              <a:rPr lang="ar-SA" sz="2500" dirty="0" smtClean="0"/>
              <a:t>33-واحدة من الجمل التالية فيها اللام المزحلقة:</a:t>
            </a:r>
          </a:p>
          <a:p>
            <a:r>
              <a:rPr lang="ar-SA" sz="2500" dirty="0" smtClean="0"/>
              <a:t>أ. إن في السماء لخبراً.     ب. ”ولعبد مؤمن خير من مشرك“</a:t>
            </a:r>
          </a:p>
          <a:p>
            <a:r>
              <a:rPr lang="ar-SA" sz="2500" dirty="0" smtClean="0"/>
              <a:t>ج. ”إن الله ليحكم بينهم“    </a:t>
            </a:r>
            <a:r>
              <a:rPr lang="ar-SA" sz="2500" dirty="0" err="1" smtClean="0"/>
              <a:t>د</a:t>
            </a:r>
            <a:r>
              <a:rPr lang="ar-SA" sz="2500" dirty="0" smtClean="0"/>
              <a:t>. ”إنّ في ذلك لآيات“</a:t>
            </a:r>
          </a:p>
          <a:p>
            <a:r>
              <a:rPr lang="ar-SA" sz="2500" dirty="0" smtClean="0"/>
              <a:t>34-في قولنا :“ليتما الشباب يعود“ فإن (ما) هي:</a:t>
            </a:r>
          </a:p>
          <a:p>
            <a:r>
              <a:rPr lang="ar-SA" sz="2500" dirty="0" smtClean="0"/>
              <a:t>أ. الزائدة.    ب. العاملة عمل ليس.  ج الشرطية.   د. الكافة.</a:t>
            </a:r>
          </a:p>
          <a:p>
            <a:r>
              <a:rPr lang="ar-SA" sz="2500" dirty="0" smtClean="0"/>
              <a:t>35-في قوله تعالى:“إنّ ما عندكم ينفد“ فإن (ما):</a:t>
            </a:r>
          </a:p>
          <a:p>
            <a:r>
              <a:rPr lang="ar-SA" sz="2500" dirty="0" smtClean="0"/>
              <a:t>أ. اسم موصول.   ب. كافة.  ج. مصدرية.   د. استفهامية.</a:t>
            </a:r>
          </a:p>
          <a:p>
            <a:r>
              <a:rPr lang="ar-SA" sz="2500" dirty="0" smtClean="0"/>
              <a:t>36-في جملة: كان الجو يوم السبت المنصرم مغبراً. فإن خبر كان هو:</a:t>
            </a:r>
          </a:p>
          <a:p>
            <a:r>
              <a:rPr lang="ar-SA" sz="2500" dirty="0" smtClean="0"/>
              <a:t>أ. السبت.  ب. يوم.  ج. مغبراً.  د. الجو</a:t>
            </a:r>
          </a:p>
          <a:p>
            <a:r>
              <a:rPr lang="ar-SA" sz="2500" dirty="0" smtClean="0"/>
              <a:t>37- في جملة:إن في الأسبوع يوماً مباركاً. تعرب (يوماً)</a:t>
            </a:r>
          </a:p>
          <a:p>
            <a:r>
              <a:rPr lang="ar-SA" sz="2500" dirty="0" smtClean="0"/>
              <a:t>أ. اسم إن.   ب. خبر إن.  ج. مبتدأ.  د. مفعول </a:t>
            </a:r>
            <a:r>
              <a:rPr lang="ar-SA" sz="2500" dirty="0" err="1" smtClean="0"/>
              <a:t>به</a:t>
            </a:r>
            <a:r>
              <a:rPr lang="ar-SA" sz="2500" dirty="0" smtClean="0"/>
              <a:t>.</a:t>
            </a:r>
            <a:endParaRPr lang="ar-SA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500" dirty="0" smtClean="0"/>
              <a:t>38-واحدة من الجمل التالية يجب فيها كسر همزة إنّ: </a:t>
            </a:r>
            <a:endParaRPr lang="en-US" sz="2500" dirty="0" smtClean="0"/>
          </a:p>
          <a:p>
            <a:pPr rtl="1"/>
            <a:r>
              <a:rPr lang="ar-SA" sz="2500" dirty="0" smtClean="0"/>
              <a:t>         أ. (قال </a:t>
            </a:r>
            <a:r>
              <a:rPr lang="ar-SA" sz="2500" dirty="0" err="1" smtClean="0"/>
              <a:t>اني</a:t>
            </a:r>
            <a:r>
              <a:rPr lang="ar-SA" sz="2500" dirty="0" smtClean="0"/>
              <a:t> عبد الله).   ب. (ولو </a:t>
            </a:r>
            <a:r>
              <a:rPr lang="ar-SA" sz="2500" dirty="0" err="1" smtClean="0"/>
              <a:t>ان</a:t>
            </a:r>
            <a:r>
              <a:rPr lang="ar-SA" sz="2500" dirty="0" smtClean="0"/>
              <a:t> أهل القرى </a:t>
            </a:r>
            <a:r>
              <a:rPr lang="ar-SA" sz="2500" dirty="0" err="1" smtClean="0"/>
              <a:t>آمنو</a:t>
            </a:r>
            <a:r>
              <a:rPr lang="ar-SA" sz="2500" dirty="0" smtClean="0"/>
              <a:t>...)</a:t>
            </a:r>
            <a:endParaRPr lang="en-US" sz="2500" dirty="0" smtClean="0"/>
          </a:p>
          <a:p>
            <a:r>
              <a:rPr lang="ar-SA" sz="2500" dirty="0" smtClean="0"/>
              <a:t>        ج. نسيت انّك صديقي.     د.  أبلغُك انّك ناجحٌ.</a:t>
            </a:r>
          </a:p>
          <a:p>
            <a:pPr rtl="1"/>
            <a:r>
              <a:rPr lang="ar-SA" sz="2500" dirty="0" smtClean="0"/>
              <a:t>39-إعراب (المؤمنون) في " إنّما المؤمنون أُخوة":</a:t>
            </a:r>
            <a:endParaRPr lang="en-US" sz="2500" dirty="0" smtClean="0"/>
          </a:p>
          <a:p>
            <a:pPr rtl="1"/>
            <a:r>
              <a:rPr lang="ar-SA" sz="2500" dirty="0" smtClean="0"/>
              <a:t>         أ. اسم إنّ منصوب.         ب. خبر إنّ مرفوع.       ج. مبتدأ.      د. خبر.</a:t>
            </a:r>
          </a:p>
          <a:p>
            <a:pPr rtl="1"/>
            <a:r>
              <a:rPr lang="ar-SA" sz="2500" dirty="0" smtClean="0"/>
              <a:t>40-في قوله تعالى(فطفق مسحاً بالسوق والأعناق) خبر طفق:</a:t>
            </a:r>
            <a:endParaRPr lang="en-US" sz="2500" dirty="0" smtClean="0"/>
          </a:p>
          <a:p>
            <a:pPr rtl="1"/>
            <a:r>
              <a:rPr lang="ar-SA" sz="2500" dirty="0" smtClean="0"/>
              <a:t>         أ. محذوف.    ب. مسحاً.    ج. بالسوق.    د. الأعناق.</a:t>
            </a:r>
            <a:endParaRPr lang="en-US" sz="2500" dirty="0" smtClean="0"/>
          </a:p>
          <a:p>
            <a:pPr rtl="1"/>
            <a:endParaRPr lang="en-US" sz="2500" dirty="0" smtClean="0"/>
          </a:p>
          <a:p>
            <a:endParaRPr lang="ar-SA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1712</TotalTime>
  <Words>1356</Words>
  <Application>Microsoft Office PowerPoint</Application>
  <PresentationFormat>A4 Paper (210x297 mm)‎</PresentationFormat>
  <Paragraphs>102</Paragraphs>
  <Slides>12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الثالثة عشرة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125</cp:revision>
  <dcterms:created xsi:type="dcterms:W3CDTF">2009-10-14T19:14:34Z</dcterms:created>
  <dcterms:modified xsi:type="dcterms:W3CDTF">2011-04-24T08:54:19Z</dcterms:modified>
</cp:coreProperties>
</file>