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نحو 2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جزاء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 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4114800" y="3377625"/>
            <a:ext cx="1905000" cy="9951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b="1" baseline="-25000" dirty="0" smtClean="0"/>
              <a:t>مراجعة (2)</a:t>
            </a:r>
          </a:p>
          <a:p>
            <a:r>
              <a:rPr lang="ar-SA" sz="2000" b="1" baseline="-25000" dirty="0" smtClean="0"/>
              <a:t>هذه المراجعة لا تغني عن المادة مطلقاً</a:t>
            </a:r>
            <a:endParaRPr lang="ar-SA" sz="2000" b="1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143000"/>
            <a:ext cx="8915400" cy="4525963"/>
          </a:xfrm>
        </p:spPr>
        <p:txBody>
          <a:bodyPr/>
          <a:lstStyle/>
          <a:p>
            <a:pPr algn="just" rtl="1"/>
            <a:r>
              <a:rPr lang="ar-SA" sz="2500" dirty="0" smtClean="0"/>
              <a:t>41-كسرت همزة إن في قوله تعالى:“كلا إنها كلمة هو قائلها“ والسبب:</a:t>
            </a:r>
          </a:p>
          <a:p>
            <a:pPr algn="just" rtl="1"/>
            <a:r>
              <a:rPr lang="ar-SA" sz="2500" dirty="0" smtClean="0"/>
              <a:t>أ. وقوعها في أول الكلام.   ب. وقوعها بعد القول.  ج. وقوعها جوابا للقسم.   د. لأنها جاءت مع ما بعدها حالاً.</a:t>
            </a:r>
          </a:p>
          <a:p>
            <a:pPr algn="just" rtl="1"/>
            <a:r>
              <a:rPr lang="ar-SA" sz="2500" dirty="0" smtClean="0"/>
              <a:t>42-واحدة من الجمل التالية لم تعمل فيها(لا) النافية للجنس:</a:t>
            </a:r>
          </a:p>
          <a:p>
            <a:pPr algn="just" rtl="1"/>
            <a:r>
              <a:rPr lang="ar-SA" sz="2500" dirty="0" smtClean="0"/>
              <a:t>أ. سافرت ولا صديق لي.   ب. سافرت </a:t>
            </a:r>
            <a:r>
              <a:rPr lang="ar-SA" sz="2500" dirty="0" smtClean="0"/>
              <a:t>ولا زاد لي.</a:t>
            </a:r>
            <a:endParaRPr lang="ar-SA" sz="2500" dirty="0" smtClean="0"/>
          </a:p>
          <a:p>
            <a:pPr algn="just" rtl="1"/>
            <a:r>
              <a:rPr lang="ar-SA" sz="2500" dirty="0" smtClean="0"/>
              <a:t>ج. لا رجل في الدار.       </a:t>
            </a:r>
            <a:r>
              <a:rPr lang="ar-SA" sz="2500" dirty="0" smtClean="0">
                <a:solidFill>
                  <a:srgbClr val="FF0000"/>
                </a:solidFill>
              </a:rPr>
              <a:t>د. لا في الدار رجل ولا </a:t>
            </a:r>
            <a:r>
              <a:rPr lang="ar-SA" sz="2500" dirty="0" smtClean="0">
                <a:solidFill>
                  <a:srgbClr val="FF0000"/>
                </a:solidFill>
              </a:rPr>
              <a:t>امرأة(الصحيحة)</a:t>
            </a:r>
            <a:endParaRPr lang="ar-SA" sz="2500" dirty="0" smtClean="0">
              <a:solidFill>
                <a:srgbClr val="FF0000"/>
              </a:solidFill>
            </a:endParaRPr>
          </a:p>
          <a:p>
            <a:pPr algn="just" rtl="1"/>
            <a:r>
              <a:rPr lang="ar-SA" sz="2500" dirty="0" smtClean="0"/>
              <a:t>43-في جملة ”لا متقاعسين بيننا“ تعرب متقاعسين:</a:t>
            </a:r>
          </a:p>
          <a:p>
            <a:pPr algn="just" rtl="1"/>
            <a:r>
              <a:rPr lang="ar-SA" sz="2500" dirty="0" smtClean="0"/>
              <a:t>اسم لا مبني على الفتح.   ب. اسم لا منصوب.</a:t>
            </a:r>
          </a:p>
          <a:p>
            <a:pPr algn="just" rtl="1"/>
            <a:r>
              <a:rPr lang="ar-SA" sz="2500" dirty="0" smtClean="0"/>
              <a:t>ج. اسم لا مبني على الياء.  د. خبر لا منصوب.</a:t>
            </a:r>
          </a:p>
          <a:p>
            <a:pPr algn="just" rtl="1"/>
            <a:r>
              <a:rPr lang="ar-SA" sz="2500" dirty="0" smtClean="0"/>
              <a:t>44-جاء اسم لا النافية للجنس منصوباً في واحدة من الجمل التالية:</a:t>
            </a:r>
          </a:p>
          <a:p>
            <a:pPr algn="just" rtl="1"/>
            <a:r>
              <a:rPr lang="ar-SA" sz="2500" dirty="0" smtClean="0"/>
              <a:t>أ. لا أحد راسب.  ب. لا بائع في السوق.  ج. لا بائع خضارٍ في السوق.  د. لا مهندسين في المدرسة.</a:t>
            </a:r>
            <a:endParaRPr lang="ar-SA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500" dirty="0" smtClean="0"/>
              <a:t>45-في قوله تعالى:“قَالُوا لَا </a:t>
            </a:r>
            <a:r>
              <a:rPr lang="ar-SA" sz="2500" u="sng" dirty="0" smtClean="0"/>
              <a:t>ضَيْرَ</a:t>
            </a:r>
            <a:r>
              <a:rPr lang="ar-SA" sz="2500" dirty="0" smtClean="0"/>
              <a:t> إِنَّا إِلَى رَبِّنَا مُنْقَلِبُونَ“ فإن خبر لا:</a:t>
            </a:r>
          </a:p>
          <a:p>
            <a:pPr algn="just" rtl="1"/>
            <a:r>
              <a:rPr lang="ar-SA" sz="2500" dirty="0" smtClean="0"/>
              <a:t>أ. إلى ربنا.   ب. ضير.  ج. منقلبون.  د. محذوف.</a:t>
            </a:r>
          </a:p>
          <a:p>
            <a:pPr algn="just" rtl="1"/>
            <a:r>
              <a:rPr lang="ar-SA" sz="2500" dirty="0" smtClean="0"/>
              <a:t>46-واحد مما يلي من أفعال الشروع:</a:t>
            </a:r>
          </a:p>
          <a:p>
            <a:pPr algn="just" rtl="1"/>
            <a:r>
              <a:rPr lang="ar-SA" sz="2500" dirty="0" smtClean="0"/>
              <a:t>أ. </a:t>
            </a:r>
            <a:r>
              <a:rPr lang="ar-SA" sz="2500" dirty="0" err="1" smtClean="0"/>
              <a:t>اخلولق</a:t>
            </a:r>
            <a:r>
              <a:rPr lang="ar-SA" sz="2500" dirty="0" smtClean="0"/>
              <a:t>.    ب. طفق.   ج. عسى.   د. أوشك.</a:t>
            </a:r>
          </a:p>
          <a:p>
            <a:pPr algn="just" rtl="1"/>
            <a:r>
              <a:rPr lang="ar-SA" sz="2500" dirty="0" smtClean="0"/>
              <a:t>47-واحدة من الجمل التالية خاطئة:</a:t>
            </a:r>
          </a:p>
          <a:p>
            <a:pPr algn="just" rtl="1"/>
            <a:r>
              <a:rPr lang="ar-SA" sz="2500" dirty="0" smtClean="0"/>
              <a:t>أ. كاد الرجل أن يموت.   ب. عسى الطالب أن ينجح.   ج. أوشك الثمر أن ينضج.</a:t>
            </a:r>
          </a:p>
          <a:p>
            <a:pPr algn="just" rtl="1"/>
            <a:r>
              <a:rPr lang="ar-SA" sz="2500" dirty="0" smtClean="0"/>
              <a:t>د. بدأ الطفل أن يكتب.</a:t>
            </a:r>
          </a:p>
          <a:p>
            <a:pPr algn="just" rtl="1"/>
            <a:r>
              <a:rPr lang="ar-SA" sz="2500" dirty="0" smtClean="0"/>
              <a:t>48-الفعلان اللذان يجب اقتران خبرهما </a:t>
            </a:r>
            <a:r>
              <a:rPr lang="ar-SA" sz="2500" dirty="0" err="1" smtClean="0"/>
              <a:t>ب</a:t>
            </a:r>
            <a:r>
              <a:rPr lang="ar-SA" sz="2500" dirty="0" smtClean="0"/>
              <a:t>(أن) هما:</a:t>
            </a:r>
          </a:p>
          <a:p>
            <a:pPr algn="just" rtl="1"/>
            <a:r>
              <a:rPr lang="ar-SA" sz="2500" dirty="0" smtClean="0"/>
              <a:t>أ.حرى </a:t>
            </a:r>
            <a:r>
              <a:rPr lang="ar-SA" sz="2500" dirty="0" err="1" smtClean="0"/>
              <a:t>واخلولق</a:t>
            </a:r>
            <a:r>
              <a:rPr lang="ar-SA" sz="2500" dirty="0" smtClean="0"/>
              <a:t>.   ب. عسى </a:t>
            </a:r>
            <a:r>
              <a:rPr lang="ar-SA" sz="2500" dirty="0" err="1" smtClean="0"/>
              <a:t>واوشك</a:t>
            </a:r>
            <a:r>
              <a:rPr lang="ar-SA" sz="2500" dirty="0" smtClean="0"/>
              <a:t>.    ج. كاد </a:t>
            </a:r>
            <a:r>
              <a:rPr lang="ar-SA" sz="2500" dirty="0" err="1" smtClean="0"/>
              <a:t>واخلولق</a:t>
            </a:r>
            <a:r>
              <a:rPr lang="ar-SA" sz="2500" dirty="0" smtClean="0"/>
              <a:t>.   د. عسى وحرى.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sz="2500" dirty="0" smtClean="0"/>
              <a:t>49-في قول الشاعر: ولَوْ سُئِلَ النّاسُ التُّرابَ لأَوشَكوا * إِذا قِيلَ هاتوا، أنْ يَمَلّوا ويمنعُوا</a:t>
            </a:r>
          </a:p>
          <a:p>
            <a:pPr algn="just" rtl="1"/>
            <a:r>
              <a:rPr lang="ar-SA" sz="2500" dirty="0" smtClean="0"/>
              <a:t>فإن المصدر المؤول</a:t>
            </a:r>
            <a:r>
              <a:rPr lang="ar-SA" sz="2500" dirty="0" smtClean="0">
                <a:sym typeface="Wingdings" pitchFamily="2" charset="2"/>
              </a:rPr>
              <a:t>(أن يملوا) في محل:</a:t>
            </a:r>
          </a:p>
          <a:p>
            <a:pPr algn="just" rtl="1"/>
            <a:r>
              <a:rPr lang="ar-SA" sz="2500" dirty="0" smtClean="0">
                <a:sym typeface="Wingdings" pitchFamily="2" charset="2"/>
              </a:rPr>
              <a:t>أ. نصب مفعول </a:t>
            </a:r>
            <a:r>
              <a:rPr lang="ar-SA" sz="2500" dirty="0" err="1" smtClean="0">
                <a:sym typeface="Wingdings" pitchFamily="2" charset="2"/>
              </a:rPr>
              <a:t>به</a:t>
            </a:r>
            <a:r>
              <a:rPr lang="ar-SA" sz="2500" dirty="0" smtClean="0">
                <a:sym typeface="Wingdings" pitchFamily="2" charset="2"/>
              </a:rPr>
              <a:t>.   ب. رفع خبر.  ج. نصب خبر </a:t>
            </a:r>
            <a:r>
              <a:rPr lang="ar-SA" sz="2500" dirty="0" err="1" smtClean="0">
                <a:sym typeface="Wingdings" pitchFamily="2" charset="2"/>
              </a:rPr>
              <a:t>اوشك</a:t>
            </a:r>
            <a:r>
              <a:rPr lang="ar-SA" sz="2500" dirty="0" smtClean="0">
                <a:sym typeface="Wingdings" pitchFamily="2" charset="2"/>
              </a:rPr>
              <a:t>.  د. نصب اسم إن.</a:t>
            </a:r>
          </a:p>
          <a:p>
            <a:pPr algn="just" rtl="1"/>
            <a:r>
              <a:rPr lang="ar-SA" sz="2500" dirty="0" smtClean="0">
                <a:sym typeface="Wingdings" pitchFamily="2" charset="2"/>
              </a:rPr>
              <a:t>50-قول الشاعر:(</a:t>
            </a:r>
            <a:r>
              <a:rPr lang="ar-SA" sz="2800" dirty="0" smtClean="0"/>
              <a:t>فأبْتُ إلى فهمٍ وما كدتُ آئباً) شاهد على:</a:t>
            </a:r>
          </a:p>
          <a:p>
            <a:pPr algn="just" rtl="1"/>
            <a:r>
              <a:rPr lang="ar-SA" sz="2800" dirty="0" smtClean="0"/>
              <a:t>أ. مجيء اسم كاد ضميراً     </a:t>
            </a:r>
            <a:r>
              <a:rPr lang="ar-SA" sz="2800" dirty="0" err="1" smtClean="0"/>
              <a:t>ب</a:t>
            </a:r>
            <a:r>
              <a:rPr lang="ar-SA" sz="2800" dirty="0" smtClean="0"/>
              <a:t>. مجيء خبر كاد غير مقترن </a:t>
            </a:r>
            <a:r>
              <a:rPr lang="ar-SA" sz="2800" dirty="0" err="1" smtClean="0"/>
              <a:t>ب</a:t>
            </a:r>
            <a:r>
              <a:rPr lang="ar-SA" sz="2800" dirty="0" smtClean="0"/>
              <a:t>(أن)</a:t>
            </a:r>
          </a:p>
          <a:p>
            <a:pPr algn="just" rtl="1"/>
            <a:r>
              <a:rPr lang="ar-SA" sz="2800" dirty="0" smtClean="0"/>
              <a:t>ج. مجيء خبر كاد اسماً مفرداً شذوذاً.    د. جواز مجيء خبر كاد اسماً.</a:t>
            </a:r>
          </a:p>
          <a:p>
            <a:pPr algn="just" rtl="1"/>
            <a:r>
              <a:rPr lang="ar-SA" sz="2800" dirty="0" smtClean="0"/>
              <a:t>51-في قوله تعالى:“وطفِقا يخصِفانِ عليهما من وَرَقِ الجنَّةِ“ اسم طفق:</a:t>
            </a:r>
          </a:p>
          <a:p>
            <a:pPr algn="just" rtl="1"/>
            <a:r>
              <a:rPr lang="ar-SA" sz="2800" dirty="0" smtClean="0"/>
              <a:t>أ. ألف الاثنين.   ب. ضمير مستتر.    ج. الجنة.   د. يخصفان.</a:t>
            </a:r>
          </a:p>
          <a:p>
            <a:pPr algn="just" rtl="1"/>
            <a:r>
              <a:rPr lang="ar-SA" sz="2800" dirty="0" smtClean="0"/>
              <a:t>52-أفعال المقاربة كلها جامدة ما عدا:</a:t>
            </a:r>
          </a:p>
          <a:p>
            <a:pPr algn="just" rtl="1"/>
            <a:r>
              <a:rPr lang="ar-SA" sz="2800" dirty="0" smtClean="0"/>
              <a:t>أ. كاد وأوشك.    ب. عسى وكاد.  ج. أفعال الشروع.  د. أفعال الرجاء</a:t>
            </a:r>
          </a:p>
          <a:p>
            <a:pPr algn="just" rtl="1"/>
            <a:endParaRPr lang="ar-SA" sz="2800" dirty="0" smtClean="0"/>
          </a:p>
          <a:p>
            <a:pPr algn="just" rtl="1"/>
            <a:endParaRPr lang="ar-SA" sz="2800" dirty="0" smtClean="0">
              <a:solidFill>
                <a:srgbClr val="FF0000"/>
              </a:solidFill>
            </a:endParaRPr>
          </a:p>
          <a:p>
            <a:pPr algn="just" rtl="1"/>
            <a:endParaRPr lang="ar-SA" sz="2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525963"/>
          </a:xfrm>
        </p:spPr>
        <p:txBody>
          <a:bodyPr/>
          <a:lstStyle/>
          <a:p>
            <a:r>
              <a:rPr lang="ar-SA" sz="2400" dirty="0" smtClean="0"/>
              <a:t>53-واحدة مما يلي جاء فيها الفعل(شرع) تاماً:</a:t>
            </a:r>
          </a:p>
          <a:p>
            <a:r>
              <a:rPr lang="ar-SA" sz="2400" dirty="0" smtClean="0"/>
              <a:t>أ. شرع المقاول يعمل.   ب. شرع الناس يحضرون لرمضان.</a:t>
            </a:r>
          </a:p>
          <a:p>
            <a:r>
              <a:rPr lang="ar-SA" sz="2400" dirty="0" smtClean="0"/>
              <a:t>ج. شرع الله الدعاء.      د. شرع الطفل يذاكر.</a:t>
            </a:r>
          </a:p>
          <a:p>
            <a:r>
              <a:rPr lang="ar-SA" sz="2400" dirty="0" smtClean="0"/>
              <a:t>54-في جملة: عسى أن يرحمني ربي. فإن عسى:</a:t>
            </a:r>
          </a:p>
          <a:p>
            <a:r>
              <a:rPr lang="ar-SA" sz="2400" dirty="0" smtClean="0"/>
              <a:t>أ. تامة وجوباً.   ب. ناقصة وجوباً   </a:t>
            </a:r>
            <a:r>
              <a:rPr lang="ar-SA" sz="2400" dirty="0" err="1" smtClean="0"/>
              <a:t>ج</a:t>
            </a:r>
            <a:r>
              <a:rPr lang="ar-SA" sz="2400" dirty="0" smtClean="0"/>
              <a:t>. يجوز الوجهان والأرجح تمامها.   د. يجوز الوجهان والأرجح نقصها.</a:t>
            </a:r>
          </a:p>
          <a:p>
            <a:r>
              <a:rPr lang="ar-SA" sz="2400" dirty="0" smtClean="0"/>
              <a:t>55-الجملة التي يجوز فيها اعتبار عسى ناقصة ويجوز اعتبارها تامة هي:</a:t>
            </a:r>
          </a:p>
          <a:p>
            <a:r>
              <a:rPr lang="ar-SA" sz="2400" dirty="0" smtClean="0"/>
              <a:t>أ. عسى الطالب أن ينجح. ب. عسى أن ينجح الطالب. ج. الطالب عسى أن ينجح.  د. عسى </a:t>
            </a:r>
            <a:r>
              <a:rPr lang="ar-SA" sz="2400" dirty="0" err="1" smtClean="0"/>
              <a:t>ان</a:t>
            </a:r>
            <a:r>
              <a:rPr lang="ar-SA" sz="2400" dirty="0" smtClean="0"/>
              <a:t> ينفعنا الله بما علمنا.</a:t>
            </a:r>
          </a:p>
          <a:p>
            <a:r>
              <a:rPr lang="ar-SA" sz="2400" dirty="0" smtClean="0"/>
              <a:t>56-إذا كانت عسى ناقصة نقول:</a:t>
            </a:r>
          </a:p>
          <a:p>
            <a:r>
              <a:rPr lang="ar-SA" sz="2400" dirty="0" smtClean="0"/>
              <a:t>أ. الطالبان عسى أن ينجحا.   ب. الطالبان </a:t>
            </a:r>
            <a:r>
              <a:rPr lang="ar-SA" sz="2400" dirty="0" err="1" smtClean="0"/>
              <a:t>عسيا</a:t>
            </a:r>
            <a:r>
              <a:rPr lang="ar-SA" sz="2400" dirty="0" smtClean="0"/>
              <a:t> أن ينجحا.</a:t>
            </a:r>
          </a:p>
          <a:p>
            <a:r>
              <a:rPr lang="ar-SA" sz="2400" dirty="0" smtClean="0"/>
              <a:t>ج. الطالبان عسى أن ينجح.   د. الطالبان </a:t>
            </a:r>
            <a:r>
              <a:rPr lang="ar-SA" sz="2400" dirty="0" err="1" smtClean="0"/>
              <a:t>عسيا</a:t>
            </a:r>
            <a:r>
              <a:rPr lang="ar-SA" sz="2400" dirty="0" smtClean="0"/>
              <a:t> أن ينجحان.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143000"/>
            <a:ext cx="8915400" cy="4525963"/>
          </a:xfrm>
        </p:spPr>
        <p:txBody>
          <a:bodyPr/>
          <a:lstStyle/>
          <a:p>
            <a:r>
              <a:rPr lang="ar-SA" sz="2500" dirty="0" smtClean="0"/>
              <a:t>57-يسمى الفعل الذي يأخذ مفعولاً </a:t>
            </a:r>
            <a:r>
              <a:rPr lang="ar-SA" sz="2500" dirty="0" err="1" smtClean="0"/>
              <a:t>به</a:t>
            </a:r>
            <a:r>
              <a:rPr lang="ar-SA" sz="2500" dirty="0" smtClean="0"/>
              <a:t> الفعل...</a:t>
            </a:r>
          </a:p>
          <a:p>
            <a:r>
              <a:rPr lang="ar-SA" sz="2500" dirty="0" smtClean="0"/>
              <a:t>أ. المتعدي.   ب. </a:t>
            </a:r>
            <a:r>
              <a:rPr lang="ar-SA" sz="2500" dirty="0" err="1" smtClean="0"/>
              <a:t>المجاوز</a:t>
            </a:r>
            <a:r>
              <a:rPr lang="ar-SA" sz="2500" dirty="0" smtClean="0"/>
              <a:t>.    ج. الواقع.    د. جميع ما ذكر.</a:t>
            </a:r>
          </a:p>
          <a:p>
            <a:r>
              <a:rPr lang="ar-SA" sz="2500" dirty="0" smtClean="0"/>
              <a:t>59-يكونُ الفعل لازماً إذا كان </a:t>
            </a:r>
          </a:p>
          <a:p>
            <a:r>
              <a:rPr lang="ar-SA" sz="2500" dirty="0" smtClean="0"/>
              <a:t>أ. من أفعال السجايا والغرائز   </a:t>
            </a:r>
            <a:r>
              <a:rPr lang="ar-SA" sz="2500" dirty="0" err="1" smtClean="0"/>
              <a:t>ب</a:t>
            </a:r>
            <a:r>
              <a:rPr lang="ar-SA" sz="2500" dirty="0" smtClean="0"/>
              <a:t>. دلَّ على هيئة</a:t>
            </a:r>
          </a:p>
          <a:p>
            <a:r>
              <a:rPr lang="ar-SA" sz="2500" dirty="0" smtClean="0"/>
              <a:t>ج.دل على نظافةٍ </a:t>
            </a:r>
            <a:r>
              <a:rPr lang="ar-SA" sz="2500" dirty="0" err="1" smtClean="0"/>
              <a:t>د</a:t>
            </a:r>
            <a:r>
              <a:rPr lang="ar-SA" sz="2500" dirty="0" smtClean="0"/>
              <a:t>. جميع ما ذكر.</a:t>
            </a:r>
          </a:p>
          <a:p>
            <a:pPr rtl="1"/>
            <a:r>
              <a:rPr lang="ar-SA" sz="2500" dirty="0" smtClean="0"/>
              <a:t>60-يصيرُ الفعلُ مُتعدياً:</a:t>
            </a:r>
          </a:p>
          <a:p>
            <a:pPr rtl="1"/>
            <a:r>
              <a:rPr lang="ar-SA" sz="2500" dirty="0" smtClean="0"/>
              <a:t>أ. بنقله إلى باب (أفعلَ).    ب. بنقله إلى باب (فعَّلَ).</a:t>
            </a:r>
          </a:p>
          <a:p>
            <a:pPr rtl="1"/>
            <a:r>
              <a:rPr lang="ar-SA" sz="2500" dirty="0" smtClean="0"/>
              <a:t>ج. بواسطة حرف الجرِّ.  د. جميع ما ذكر</a:t>
            </a:r>
          </a:p>
          <a:p>
            <a:pPr rtl="1"/>
            <a:r>
              <a:rPr lang="ar-SA" sz="2500" dirty="0" smtClean="0"/>
              <a:t>61-قول الشاعر:</a:t>
            </a:r>
            <a:r>
              <a:rPr lang="ar-SA" sz="2800" dirty="0" smtClean="0"/>
              <a:t>إذا قيل أيُّ الناس شرُّ قبيلةٍ  أشارت كليبٍ بالأكفِ الأصابعُ</a:t>
            </a:r>
          </a:p>
          <a:p>
            <a:pPr rtl="1"/>
            <a:r>
              <a:rPr lang="ar-SA" sz="2500" dirty="0" smtClean="0"/>
              <a:t>شاهد على:أ. حذف الجار ونصب ما بعده مفعولاً </a:t>
            </a:r>
            <a:r>
              <a:rPr lang="ar-SA" sz="2500" dirty="0" err="1" smtClean="0"/>
              <a:t>به</a:t>
            </a:r>
            <a:r>
              <a:rPr lang="ar-SA" sz="2500" dirty="0" smtClean="0"/>
              <a:t>. ب. حذف الجار وبقاء عمله.</a:t>
            </a:r>
          </a:p>
          <a:p>
            <a:pPr rtl="1"/>
            <a:r>
              <a:rPr lang="ar-SA" sz="2500" dirty="0" smtClean="0"/>
              <a:t>ج.تعدي الفعل أشار إلى مفعولين.      د. تأخر الخبر وجوباً.</a:t>
            </a:r>
          </a:p>
          <a:p>
            <a:endParaRPr lang="ar-SA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500" dirty="0" smtClean="0"/>
              <a:t>62-واحد من الأفعال التالية ينصب مفعولين ليس أصلهما مبتدأ وخبراً:</a:t>
            </a:r>
          </a:p>
          <a:p>
            <a:pPr algn="just" rtl="1"/>
            <a:r>
              <a:rPr lang="ar-SA" sz="2500" dirty="0" smtClean="0"/>
              <a:t>أ. سأل.    ب. ظنّ.   ج. رأى.   د. علم.</a:t>
            </a:r>
          </a:p>
          <a:p>
            <a:pPr algn="just" rtl="1"/>
            <a:r>
              <a:rPr lang="ar-SA" sz="2500" dirty="0" smtClean="0"/>
              <a:t>63-جاءت (رأى) متعدية إلى مفعول واحد في واحدة من الجمل التالية:</a:t>
            </a:r>
          </a:p>
          <a:p>
            <a:pPr algn="just" rtl="1"/>
            <a:r>
              <a:rPr lang="ar-SA" sz="2500" dirty="0" smtClean="0"/>
              <a:t>أ. رأيت الكتاب خير جليس.    ب. رأيت النصر قريباً.</a:t>
            </a:r>
          </a:p>
          <a:p>
            <a:pPr algn="just" rtl="1"/>
            <a:r>
              <a:rPr lang="ar-SA" sz="2500" dirty="0" smtClean="0"/>
              <a:t>ج. رأيت العلم نافعاً.   د. رأيت أخي قادماً من بعيد.</a:t>
            </a:r>
          </a:p>
          <a:p>
            <a:pPr algn="just" rtl="1"/>
            <a:r>
              <a:rPr lang="ar-SA" sz="2500" dirty="0" smtClean="0"/>
              <a:t>64-في قول الشاعر:</a:t>
            </a:r>
            <a:r>
              <a:rPr lang="ar-SA" sz="2500" u="sng" dirty="0" smtClean="0"/>
              <a:t>عَلِمْتُكَ الباذلَ المعروفِ </a:t>
            </a:r>
            <a:r>
              <a:rPr lang="ar-SA" sz="2500" dirty="0" smtClean="0"/>
              <a:t>فانبعَثَتْ    إِليكَ </a:t>
            </a:r>
            <a:r>
              <a:rPr lang="ar-SA" sz="2500" dirty="0" err="1" smtClean="0"/>
              <a:t>بي</a:t>
            </a:r>
            <a:r>
              <a:rPr lang="ar-SA" sz="2500" dirty="0" smtClean="0"/>
              <a:t> واجفاتْ الشوق والأَملِ</a:t>
            </a:r>
          </a:p>
          <a:p>
            <a:pPr algn="just" rtl="1"/>
            <a:r>
              <a:rPr lang="ar-SA" sz="2500" dirty="0" smtClean="0"/>
              <a:t>أ. الباذل مفعول أول والمعروف مفعول ثان. ب. الكاف مفعول أول والباذل مفعول ثان.</a:t>
            </a:r>
          </a:p>
          <a:p>
            <a:pPr algn="just" rtl="1"/>
            <a:r>
              <a:rPr lang="ar-SA" sz="2500" dirty="0" smtClean="0"/>
              <a:t>ج. الكاف مفعول أول والمفعول الثاني محذوف. د. حذف المفعولان.</a:t>
            </a:r>
          </a:p>
          <a:p>
            <a:pPr algn="just" rtl="1"/>
            <a:r>
              <a:rPr lang="ar-SA" sz="2500" dirty="0" smtClean="0"/>
              <a:t>65-واحد من الأفعال التالية ليس من أفعال القلوب:</a:t>
            </a:r>
          </a:p>
          <a:p>
            <a:pPr algn="just" rtl="1"/>
            <a:r>
              <a:rPr lang="ar-SA" sz="2500" dirty="0" smtClean="0"/>
              <a:t>أ. رأى.   ب. علم.    ج. ظنّ.   د. جعل.</a:t>
            </a:r>
          </a:p>
          <a:p>
            <a:pPr algn="just" rtl="1"/>
            <a:r>
              <a:rPr lang="ar-SA" sz="2500" dirty="0" smtClean="0"/>
              <a:t> </a:t>
            </a:r>
            <a:endParaRPr lang="ar-SA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500" dirty="0" smtClean="0"/>
              <a:t>66-جاء الفعل (جعل) متعدياً إلى مفعول واحد في واحدة من الجمل التالية:</a:t>
            </a:r>
          </a:p>
          <a:p>
            <a:pPr algn="just" rtl="1"/>
            <a:r>
              <a:rPr lang="ar-SA" sz="2500" dirty="0" smtClean="0"/>
              <a:t>أ. جعل الطفل يبكي.                 ب. جعل العامل الطين حجراً</a:t>
            </a:r>
          </a:p>
          <a:p>
            <a:pPr algn="just" rtl="1"/>
            <a:r>
              <a:rPr lang="ar-SA" sz="2500" dirty="0" smtClean="0"/>
              <a:t>ج. وَجعلوا الملائكة - الذين هم عبادُ الرَّحمن – إناثاً. د. وجعل الظلمات والنور.</a:t>
            </a:r>
          </a:p>
          <a:p>
            <a:pPr algn="just" rtl="1"/>
            <a:r>
              <a:rPr lang="ar-SA" sz="2500" dirty="0" smtClean="0"/>
              <a:t>67-في قول الشاعر:</a:t>
            </a:r>
            <a:r>
              <a:rPr lang="ar-SA" sz="2500" u="sng" dirty="0" smtClean="0"/>
              <a:t>دُرِيتَ الوَفِيَّ</a:t>
            </a:r>
            <a:r>
              <a:rPr lang="ar-SA" sz="2500" dirty="0" smtClean="0"/>
              <a:t> العهدِ يا عَمْرُو، فاغتَبطْ *فإنَّ اغتِباطاً بالوَفاءِ حميدٌ</a:t>
            </a:r>
          </a:p>
          <a:p>
            <a:pPr algn="just" rtl="1"/>
            <a:r>
              <a:rPr lang="ar-SA" sz="2500" dirty="0" smtClean="0"/>
              <a:t>أ. التاء نائب فاعل.ب.الفعل درى ينصب مفعولين.ج. الوفي مفعول </a:t>
            </a:r>
            <a:r>
              <a:rPr lang="ar-SA" sz="2500" dirty="0" err="1" smtClean="0"/>
              <a:t>به</a:t>
            </a:r>
            <a:r>
              <a:rPr lang="ar-SA" sz="2500" dirty="0" smtClean="0"/>
              <a:t>.د. جميع ما ذكر.</a:t>
            </a:r>
          </a:p>
          <a:p>
            <a:pPr algn="just" rtl="1"/>
            <a:r>
              <a:rPr lang="ar-SA" sz="2500" dirty="0" smtClean="0"/>
              <a:t>68-</a:t>
            </a:r>
            <a:r>
              <a:rPr lang="ar-SA" sz="2800" dirty="0" smtClean="0"/>
              <a:t> في قول الشاعر:تَعَلَّمْ أَنَّ خيرَ النّاسِ مَيْتٌ   على </a:t>
            </a:r>
            <a:r>
              <a:rPr lang="ar-SA" sz="2800" dirty="0" err="1" smtClean="0"/>
              <a:t>جفْرِ</a:t>
            </a:r>
            <a:r>
              <a:rPr lang="ar-SA" sz="2800" dirty="0" smtClean="0"/>
              <a:t> </a:t>
            </a:r>
            <a:r>
              <a:rPr lang="ar-SA" sz="2800" dirty="0" err="1" smtClean="0"/>
              <a:t>الهَباءَةِ</a:t>
            </a:r>
            <a:r>
              <a:rPr lang="ar-SA" sz="2800" dirty="0" smtClean="0"/>
              <a:t> لا </a:t>
            </a:r>
            <a:r>
              <a:rPr lang="ar-SA" sz="2800" dirty="0" err="1" smtClean="0"/>
              <a:t>يَرِيمُ</a:t>
            </a:r>
            <a:endParaRPr lang="ar-SA" sz="2800" dirty="0" smtClean="0"/>
          </a:p>
          <a:p>
            <a:pPr algn="just" rtl="1"/>
            <a:r>
              <a:rPr lang="ar-SA" sz="2800" dirty="0" smtClean="0"/>
              <a:t>أ</a:t>
            </a:r>
            <a:r>
              <a:rPr lang="ar-SA" sz="2500" dirty="0" smtClean="0"/>
              <a:t>. حذف مفعولا (تعلم)    ب. (تعلم) لا تنصب مفعولين.</a:t>
            </a:r>
          </a:p>
          <a:p>
            <a:pPr algn="just" rtl="1"/>
            <a:r>
              <a:rPr lang="ar-SA" sz="2500" dirty="0" smtClean="0"/>
              <a:t>ج. سدت أن واسمها وخبرها مسد المفعولين.   د. خير مفعول أول وميت مفعول ثان.</a:t>
            </a:r>
          </a:p>
          <a:p>
            <a:pPr algn="just" rtl="1"/>
            <a:r>
              <a:rPr lang="ar-SA" sz="2500" dirty="0" smtClean="0"/>
              <a:t>69-</a:t>
            </a:r>
            <a:r>
              <a:rPr lang="ar-SA" sz="2800" dirty="0" smtClean="0"/>
              <a:t>دعاني الغواني عَمَّهنَّ وخِلْتُني     لِيَ اسمٌ، فَلا أُدْعَى </a:t>
            </a:r>
            <a:r>
              <a:rPr lang="ar-SA" sz="2800" dirty="0" err="1" smtClean="0"/>
              <a:t>به</a:t>
            </a:r>
            <a:r>
              <a:rPr lang="ar-SA" sz="2800" dirty="0" smtClean="0"/>
              <a:t> وَهُوَ أَولُ</a:t>
            </a:r>
          </a:p>
          <a:p>
            <a:pPr algn="just" rtl="1"/>
            <a:r>
              <a:rPr lang="ar-SA" sz="2500" dirty="0" smtClean="0"/>
              <a:t>المفعول الثاني للفعل (خال) هو:أ.لي.  ب. اسم.  ج. ياء المتكلم.  د. جملة (لي اسم)</a:t>
            </a:r>
          </a:p>
          <a:p>
            <a:pPr algn="just" rtl="1"/>
            <a:endParaRPr lang="ar-SA" sz="2500" dirty="0" smtClean="0"/>
          </a:p>
          <a:p>
            <a:pPr algn="just" rtl="1"/>
            <a:endParaRPr lang="ar-SA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65237"/>
            <a:ext cx="8915400" cy="5059363"/>
          </a:xfrm>
        </p:spPr>
        <p:txBody>
          <a:bodyPr/>
          <a:lstStyle/>
          <a:p>
            <a:pPr algn="just" rtl="1"/>
            <a:r>
              <a:rPr lang="ar-SA" sz="2500" dirty="0" smtClean="0"/>
              <a:t>70-الفعل الذي أطلق عليه العرب مطية الكذب هو:</a:t>
            </a:r>
          </a:p>
          <a:p>
            <a:pPr algn="just" rtl="1"/>
            <a:r>
              <a:rPr lang="ar-SA" sz="2500" dirty="0" smtClean="0"/>
              <a:t>أ. ظن.   ب. زعم.   ج. خال.   د. اعتقد.</a:t>
            </a:r>
          </a:p>
          <a:p>
            <a:pPr algn="just" rtl="1"/>
            <a:r>
              <a:rPr lang="ar-SA" sz="2500" dirty="0" smtClean="0"/>
              <a:t>71-واحدة من الجمل التالية يجب فيها تقديم المفعول الذي هو فاعل في المعنى:</a:t>
            </a:r>
          </a:p>
          <a:p>
            <a:pPr algn="just" rtl="1"/>
            <a:r>
              <a:rPr lang="ar-SA" sz="2500" dirty="0" smtClean="0"/>
              <a:t>أ. أعطيت زيداً نقودي.   ب. كسوت أخي قميصاً.</a:t>
            </a:r>
          </a:p>
          <a:p>
            <a:pPr algn="just" rtl="1"/>
            <a:r>
              <a:rPr lang="ar-SA" sz="2500" dirty="0" smtClean="0"/>
              <a:t>ج. منحت المتفوق جائزةً.  د. أعطيت زيداً أخي.</a:t>
            </a:r>
          </a:p>
          <a:p>
            <a:pPr algn="just" rtl="1"/>
            <a:r>
              <a:rPr lang="ar-SA" sz="2500" dirty="0" smtClean="0"/>
              <a:t>72-واحدة من الجمل التالية يجب فيها تأخير المفعول الذي هو فاعل في المعنى:</a:t>
            </a:r>
          </a:p>
          <a:p>
            <a:pPr algn="just" rtl="1"/>
            <a:r>
              <a:rPr lang="ar-SA" sz="2500" dirty="0" smtClean="0"/>
              <a:t>أعطيت زيداً نقودي.   ب. كسوت أخي قميصاً.</a:t>
            </a:r>
          </a:p>
          <a:p>
            <a:pPr algn="just" rtl="1"/>
            <a:r>
              <a:rPr lang="ar-SA" sz="2500" dirty="0" smtClean="0"/>
              <a:t>ج. أعطيت النقود صاحبها.  د. أعطيت زيداً أخي.</a:t>
            </a:r>
          </a:p>
          <a:p>
            <a:pPr algn="just" rtl="1"/>
            <a:r>
              <a:rPr lang="ar-SA" sz="2500" dirty="0" smtClean="0"/>
              <a:t>73-واحدة من الجمل التالية لا يجوز فيها إلغاء الفعل ظن </a:t>
            </a:r>
            <a:r>
              <a:rPr lang="ar-SA" sz="2500" dirty="0" err="1" smtClean="0"/>
              <a:t>او</a:t>
            </a:r>
            <a:r>
              <a:rPr lang="ar-SA" sz="2500" dirty="0" smtClean="0"/>
              <a:t> تعليقه:</a:t>
            </a:r>
          </a:p>
          <a:p>
            <a:pPr algn="just" rtl="1"/>
            <a:r>
              <a:rPr lang="ar-SA" sz="2500" dirty="0" smtClean="0"/>
              <a:t>أ. ظننت الشمس ساطعة.   ب. الشمس ظننت ساطعة. </a:t>
            </a:r>
          </a:p>
          <a:p>
            <a:pPr algn="just" rtl="1"/>
            <a:r>
              <a:rPr lang="ar-SA" sz="2500" dirty="0" smtClean="0"/>
              <a:t>ج.الشمس ساطعة ظننت.    د. ظننت ما الشمس ساطعة.  </a:t>
            </a:r>
            <a:endParaRPr lang="ar-SA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5105400"/>
          </a:xfrm>
        </p:spPr>
        <p:txBody>
          <a:bodyPr/>
          <a:lstStyle/>
          <a:p>
            <a:pPr algn="just" rtl="1"/>
            <a:r>
              <a:rPr lang="ar-SA" sz="2500" dirty="0" smtClean="0"/>
              <a:t>74-يجب تعليق ظن وأخواتها إذا جاء بعدها:</a:t>
            </a:r>
          </a:p>
          <a:p>
            <a:pPr algn="just" rtl="1"/>
            <a:r>
              <a:rPr lang="ar-SA" sz="2500" dirty="0" smtClean="0"/>
              <a:t>أ. استفهام.   ب. لام الابتداء.  ج. ما وإن النافيتان.   د.جميع ما ذكر</a:t>
            </a:r>
          </a:p>
          <a:p>
            <a:pPr algn="just" rtl="1"/>
            <a:r>
              <a:rPr lang="ar-SA" sz="2500" dirty="0" smtClean="0"/>
              <a:t>75-تعليق ظن وأخواتها إذا توافرت الشروط:</a:t>
            </a:r>
          </a:p>
          <a:p>
            <a:pPr algn="just" rtl="1"/>
            <a:r>
              <a:rPr lang="ar-SA" sz="2500" dirty="0" smtClean="0"/>
              <a:t>أ. كلاهما واجب.                   ب. كلاهما جائز. </a:t>
            </a:r>
          </a:p>
          <a:p>
            <a:pPr algn="just" rtl="1"/>
            <a:r>
              <a:rPr lang="ar-SA" sz="2500" dirty="0" smtClean="0"/>
              <a:t>ج. التعليق واجب والإلغاء جائز.  د. التعليق جائز والإلغاء واجب.</a:t>
            </a:r>
          </a:p>
          <a:p>
            <a:pPr algn="just" rtl="1"/>
            <a:r>
              <a:rPr lang="ar-SA" sz="2500" dirty="0" smtClean="0"/>
              <a:t>76. في قوله تعالى:“كَذَلِكَ يُرِيهِمُ اللَّهُ أَعْمَالَهُمْ حَسَرَاتٍ عَلَيْهِم“ تعرب (أعمال)</a:t>
            </a:r>
          </a:p>
          <a:p>
            <a:pPr algn="just" rtl="1"/>
            <a:r>
              <a:rPr lang="ar-SA" sz="2500" dirty="0" smtClean="0"/>
              <a:t>أ. مفعولاً </a:t>
            </a:r>
            <a:r>
              <a:rPr lang="ar-SA" sz="2500" dirty="0" err="1" smtClean="0"/>
              <a:t>به</a:t>
            </a:r>
            <a:r>
              <a:rPr lang="ar-SA" sz="2500" dirty="0" smtClean="0"/>
              <a:t> أول.  ب. مفعولاً </a:t>
            </a:r>
            <a:r>
              <a:rPr lang="ar-SA" sz="2500" dirty="0" err="1" smtClean="0"/>
              <a:t>به</a:t>
            </a:r>
            <a:r>
              <a:rPr lang="ar-SA" sz="2500" dirty="0" smtClean="0"/>
              <a:t> ثانيا.   ج. مفعولاً </a:t>
            </a:r>
            <a:r>
              <a:rPr lang="ar-SA" sz="2500" dirty="0" err="1" smtClean="0"/>
              <a:t>به</a:t>
            </a:r>
            <a:r>
              <a:rPr lang="ar-SA" sz="2500" dirty="0" smtClean="0"/>
              <a:t> ثالثاً.   د. فاعلاً.</a:t>
            </a:r>
          </a:p>
          <a:p>
            <a:pPr algn="just" rtl="1"/>
            <a:r>
              <a:rPr lang="ar-SA" sz="2500" dirty="0" smtClean="0"/>
              <a:t>77- إن أقصى ما يتعدى إليه الفعل من المفاعيل هو:</a:t>
            </a:r>
          </a:p>
          <a:p>
            <a:pPr algn="just" rtl="1"/>
            <a:r>
              <a:rPr lang="ar-SA" sz="2500" dirty="0" smtClean="0"/>
              <a:t>أ. واحد.   ب. اثنان.   ج. ثلاثة.   د. أربعة.</a:t>
            </a:r>
          </a:p>
          <a:p>
            <a:pPr rtl="1"/>
            <a:r>
              <a:rPr lang="ar-SA" sz="2500" dirty="0" smtClean="0"/>
              <a:t>78- الفعل اللازم  من الأفعال التالية هو:</a:t>
            </a:r>
            <a:endParaRPr lang="en-US" sz="2500" dirty="0" smtClean="0"/>
          </a:p>
          <a:p>
            <a:pPr rtl="1"/>
            <a:r>
              <a:rPr lang="ar-SA" sz="2500" dirty="0" smtClean="0"/>
              <a:t>        أ. جبُنَ.             ب. تناول.        ج. أخذ.           د. أعطى.</a:t>
            </a:r>
            <a:endParaRPr lang="en-US" sz="2500" dirty="0" smtClean="0"/>
          </a:p>
          <a:p>
            <a:pPr algn="just" rtl="1"/>
            <a:endParaRPr lang="ar-SA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79- واحد من الأفعال التالية ينصب ثلاثة مفاعيل:</a:t>
            </a:r>
            <a:endParaRPr lang="en-US" dirty="0" smtClean="0"/>
          </a:p>
          <a:p>
            <a:pPr rtl="1"/>
            <a:r>
              <a:rPr lang="ar-SA" dirty="0" smtClean="0"/>
              <a:t>          أ. أنبأ.     ب. رأى.     ج. ظنّ.       د. جعل.</a:t>
            </a:r>
          </a:p>
          <a:p>
            <a:pPr rtl="1"/>
            <a:r>
              <a:rPr lang="ar-SA" dirty="0" smtClean="0"/>
              <a:t>80- جاء الفعل (ترك) متعدياً لمفعولين في واحدة من الجمل التالية:</a:t>
            </a:r>
            <a:endParaRPr lang="en-US" dirty="0" smtClean="0"/>
          </a:p>
          <a:p>
            <a:pPr rtl="1"/>
            <a:r>
              <a:rPr lang="ar-SA" dirty="0" smtClean="0"/>
              <a:t>أ. تركتُ الأطفال رجالاً.    ب. تركتُ الجهلَ.</a:t>
            </a:r>
            <a:endParaRPr lang="en-US" dirty="0" smtClean="0"/>
          </a:p>
          <a:p>
            <a:r>
              <a:rPr lang="ar-SA" dirty="0" smtClean="0"/>
              <a:t>ج. تركت متاعي وسافرت.  د. ترك أبي عشرين دونماً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1888</TotalTime>
  <Words>1371</Words>
  <Application>Microsoft Office PowerPoint</Application>
  <PresentationFormat>A4 Paper (210x297 mm)‎</PresentationFormat>
  <Paragraphs>110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الرابعة عشرة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139</cp:revision>
  <dcterms:created xsi:type="dcterms:W3CDTF">2009-10-14T19:14:34Z</dcterms:created>
  <dcterms:modified xsi:type="dcterms:W3CDTF">2011-04-24T08:53:11Z</dcterms:modified>
</cp:coreProperties>
</file>