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282" r:id="rId2"/>
    <p:sldId id="257" r:id="rId3"/>
    <p:sldId id="274" r:id="rId4"/>
    <p:sldId id="283" r:id="rId5"/>
    <p:sldId id="285" r:id="rId6"/>
    <p:sldId id="286" r:id="rId7"/>
    <p:sldId id="287" r:id="rId8"/>
    <p:sldId id="288" r:id="rId9"/>
    <p:sldId id="289" r:id="rId10"/>
    <p:sldId id="290" r:id="rId11"/>
    <p:sldId id="291" r:id="rId12"/>
    <p:sldId id="292" r:id="rId13"/>
    <p:sldId id="293" r:id="rId14"/>
    <p:sldId id="294" r:id="rId15"/>
    <p:sldId id="295" r:id="rId16"/>
    <p:sldId id="296" r:id="rId17"/>
    <p:sldId id="297" r:id="rId18"/>
    <p:sldId id="298" r:id="rId19"/>
    <p:sldId id="299" r:id="rId20"/>
    <p:sldId id="300"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3300"/>
    <a:srgbClr val="1132D9"/>
    <a:srgbClr val="009900"/>
    <a:srgbClr val="3B84AF"/>
    <a:srgbClr val="709256"/>
    <a:srgbClr val="AD9968"/>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100" d="100"/>
          <a:sy n="100" d="100"/>
        </p:scale>
        <p:origin x="-42" y="-12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97F8FDB-80B7-4013-9B19-C788818B8140}" type="datetimeFigureOut">
              <a:rPr lang="en-US" smtClean="0"/>
              <a:pPr/>
              <a:t>9/5/2012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74B197B-6070-437C-83B3-8308F3928A60}" type="slidenum">
              <a:rPr lang="en-US" smtClean="0"/>
              <a:pPr/>
              <a:t>‹#›</a:t>
            </a:fld>
            <a:endParaRPr lang="en-US"/>
          </a:p>
        </p:txBody>
      </p:sp>
    </p:spTree>
    <p:extLst>
      <p:ext uri="{BB962C8B-B14F-4D97-AF65-F5344CB8AC3E}">
        <p14:creationId xmlns="" xmlns:p14="http://schemas.microsoft.com/office/powerpoint/2010/main" val="2672438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9/5/2012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0"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1">
                    <a:lumMod val="50000"/>
                  </a:schemeClr>
                </a:solidFill>
                <a:latin typeface="AR CARTER" pitchFamily="2" charset="0"/>
                <a:cs typeface="+mj-cs"/>
              </a:rPr>
              <a:t> Creative Translation</a:t>
            </a:r>
          </a:p>
          <a:p>
            <a:pPr algn="ctr"/>
            <a:r>
              <a:rPr lang="en-US" sz="3700" b="1" dirty="0" smtClean="0">
                <a:solidFill>
                  <a:schemeClr val="accent1">
                    <a:lumMod val="50000"/>
                  </a:schemeClr>
                </a:solidFill>
                <a:latin typeface="AR CARTER" pitchFamily="2" charset="0"/>
              </a:rPr>
              <a:t>472</a:t>
            </a:r>
            <a:endParaRPr lang="ar-SA" sz="3700" b="1" dirty="0">
              <a:solidFill>
                <a:schemeClr val="accent1">
                  <a:lumMod val="50000"/>
                </a:schemeClr>
              </a:solidFill>
              <a:latin typeface="AR CARTER" pitchFamily="2" charset="0"/>
              <a:cs typeface="+mj-cs"/>
            </a:endParaRPr>
          </a:p>
          <a:p>
            <a:pPr algn="ctr"/>
            <a:r>
              <a:rPr lang="en-US" sz="2600" b="1" dirty="0" smtClean="0">
                <a:solidFill>
                  <a:srgbClr val="7F7F7F"/>
                </a:solidFill>
                <a:latin typeface="Bell MT" pitchFamily="18" charset="0"/>
                <a:cs typeface="+mj-cs"/>
              </a:rPr>
              <a:t>Dr. Ahmad M </a:t>
            </a:r>
            <a:r>
              <a:rPr lang="en-US" sz="2600" b="1" dirty="0" err="1" smtClean="0">
                <a:solidFill>
                  <a:srgbClr val="7F7F7F"/>
                </a:solidFill>
                <a:latin typeface="Bell MT" pitchFamily="18" charset="0"/>
                <a:cs typeface="+mj-cs"/>
              </a:rPr>
              <a:t>Halimah</a:t>
            </a:r>
            <a:endParaRPr lang="en-US" sz="2600" b="1" dirty="0">
              <a:solidFill>
                <a:srgbClr val="7F7F7F"/>
              </a:solidFill>
              <a:latin typeface="Bell MT" pitchFamily="18" charset="0"/>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1</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What is Creative Translation ?</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1" dirty="0" smtClean="0">
                <a:solidFill>
                  <a:srgbClr val="FF0000"/>
                </a:solidFill>
              </a:rPr>
              <a:t>Learning Outcomes</a:t>
            </a:r>
            <a:endParaRPr lang="en-US" sz="3200" b="1" dirty="0">
              <a:solidFill>
                <a:srgbClr val="FF0000"/>
              </a:solidFill>
            </a:endParaRPr>
          </a:p>
        </p:txBody>
      </p:sp>
      <p:sp>
        <p:nvSpPr>
          <p:cNvPr id="3" name="Content Placeholder 2"/>
          <p:cNvSpPr>
            <a:spLocks noGrp="1"/>
          </p:cNvSpPr>
          <p:nvPr>
            <p:ph idx="1"/>
          </p:nvPr>
        </p:nvSpPr>
        <p:spPr/>
        <p:txBody>
          <a:bodyPr/>
          <a:lstStyle/>
          <a:p>
            <a:pPr algn="l"/>
            <a:r>
              <a:rPr lang="en-GB" b="1" dirty="0" smtClean="0">
                <a:solidFill>
                  <a:srgbClr val="1132D9"/>
                </a:solidFill>
              </a:rPr>
              <a:t>By the end of this lecture, you should be able to</a:t>
            </a:r>
          </a:p>
          <a:p>
            <a:pPr lvl="0" algn="just">
              <a:lnSpc>
                <a:spcPct val="115000"/>
              </a:lnSpc>
              <a:spcAft>
                <a:spcPts val="0"/>
              </a:spcAft>
              <a:buFont typeface="+mj-lt"/>
              <a:buAutoNum type="arabicPeriod"/>
            </a:pPr>
            <a:r>
              <a:rPr lang="en-GB" sz="3600" dirty="0" smtClean="0">
                <a:latin typeface="Times New Roman"/>
                <a:ea typeface="Calibri"/>
                <a:cs typeface="Arial"/>
              </a:rPr>
              <a:t> </a:t>
            </a:r>
            <a:r>
              <a:rPr lang="en-GB" dirty="0" smtClean="0">
                <a:latin typeface="Times New Roman"/>
                <a:ea typeface="Calibri"/>
                <a:cs typeface="Arial"/>
              </a:rPr>
              <a:t>show </a:t>
            </a:r>
            <a:r>
              <a:rPr lang="en-GB" dirty="0">
                <a:latin typeface="Times New Roman"/>
                <a:ea typeface="Calibri"/>
                <a:cs typeface="Arial"/>
              </a:rPr>
              <a:t>knowledge of different meanings of the term creativity.</a:t>
            </a:r>
            <a:endParaRPr lang="en-GB" dirty="0">
              <a:ea typeface="Calibri"/>
              <a:cs typeface="Arial"/>
            </a:endParaRPr>
          </a:p>
          <a:p>
            <a:pPr lvl="0" algn="just">
              <a:lnSpc>
                <a:spcPct val="115000"/>
              </a:lnSpc>
              <a:spcAft>
                <a:spcPts val="0"/>
              </a:spcAft>
              <a:buFont typeface="+mj-lt"/>
              <a:buAutoNum type="arabicPeriod"/>
            </a:pPr>
            <a:r>
              <a:rPr lang="en-GB" dirty="0" smtClean="0">
                <a:latin typeface="Times New Roman"/>
                <a:ea typeface="Calibri"/>
                <a:cs typeface="Arial"/>
              </a:rPr>
              <a:t> show </a:t>
            </a:r>
            <a:r>
              <a:rPr lang="en-GB" dirty="0">
                <a:latin typeface="Times New Roman"/>
                <a:ea typeface="Calibri"/>
                <a:cs typeface="Arial"/>
              </a:rPr>
              <a:t>understanding of the concept of creativity in relation to translation.</a:t>
            </a:r>
            <a:endParaRPr lang="en-GB" dirty="0">
              <a:ea typeface="Calibri"/>
              <a:cs typeface="Arial"/>
            </a:endParaRPr>
          </a:p>
          <a:p>
            <a:r>
              <a:rPr lang="en-GB" dirty="0" smtClean="0"/>
              <a:t> </a:t>
            </a:r>
            <a:endParaRPr lang="en-US" dirty="0" smtClean="0"/>
          </a:p>
          <a:p>
            <a:pPr marL="514350" indent="-514350" algn="l"/>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3200" b="1" dirty="0">
                <a:solidFill>
                  <a:srgbClr val="1132D9"/>
                </a:solidFill>
              </a:rPr>
              <a:t>The Meaning of Creativity as a Noun or a Verb</a:t>
            </a:r>
            <a:r>
              <a:rPr lang="en-GB" sz="2800" dirty="0" smtClean="0">
                <a:solidFill>
                  <a:srgbClr val="1132D9"/>
                </a:solidFill>
                <a:ea typeface="Calibri"/>
                <a:cs typeface="Arial"/>
              </a:rPr>
              <a:t/>
            </a:r>
            <a:br>
              <a:rPr lang="en-GB" sz="2800" dirty="0" smtClean="0">
                <a:solidFill>
                  <a:srgbClr val="1132D9"/>
                </a:solidFill>
                <a:ea typeface="Calibri"/>
                <a:cs typeface="Arial"/>
              </a:rPr>
            </a:br>
            <a:endParaRPr lang="en-US" dirty="0">
              <a:solidFill>
                <a:srgbClr val="1132D9"/>
              </a:solidFill>
            </a:endParaRPr>
          </a:p>
        </p:txBody>
      </p:sp>
      <p:sp>
        <p:nvSpPr>
          <p:cNvPr id="3" name="Content Placeholder 2"/>
          <p:cNvSpPr>
            <a:spLocks noGrp="1"/>
          </p:cNvSpPr>
          <p:nvPr>
            <p:ph idx="1"/>
          </p:nvPr>
        </p:nvSpPr>
        <p:spPr/>
        <p:txBody>
          <a:bodyPr/>
          <a:lstStyle/>
          <a:p>
            <a:pPr lvl="0" algn="l">
              <a:lnSpc>
                <a:spcPct val="115000"/>
              </a:lnSpc>
              <a:spcAft>
                <a:spcPts val="0"/>
              </a:spcAft>
              <a:buFont typeface="Wingdings" pitchFamily="2" charset="2"/>
              <a:buChar char="q"/>
            </a:pPr>
            <a:r>
              <a:rPr lang="en-GB" sz="2400" dirty="0" smtClean="0">
                <a:latin typeface="Times New Roman"/>
                <a:ea typeface="Times New Roman"/>
                <a:cs typeface="+mj-cs"/>
              </a:rPr>
              <a:t>The </a:t>
            </a:r>
            <a:r>
              <a:rPr lang="en-GB" sz="2400" dirty="0">
                <a:latin typeface="Times New Roman"/>
                <a:ea typeface="Times New Roman"/>
                <a:cs typeface="+mj-cs"/>
              </a:rPr>
              <a:t>origin of the word </a:t>
            </a:r>
            <a:r>
              <a:rPr lang="en-GB" sz="2400" b="1" i="1" dirty="0">
                <a:solidFill>
                  <a:srgbClr val="FF0000"/>
                </a:solidFill>
                <a:latin typeface="Times New Roman"/>
                <a:ea typeface="Times New Roman"/>
                <a:cs typeface="+mj-cs"/>
              </a:rPr>
              <a:t>creativity</a:t>
            </a:r>
            <a:r>
              <a:rPr lang="en-GB" sz="2400" dirty="0">
                <a:latin typeface="Times New Roman"/>
                <a:ea typeface="Times New Roman"/>
                <a:cs typeface="+mj-cs"/>
              </a:rPr>
              <a:t> comes from the Latin </a:t>
            </a:r>
            <a:r>
              <a:rPr lang="en-GB" sz="2400" dirty="0">
                <a:solidFill>
                  <a:srgbClr val="FF0000"/>
                </a:solidFill>
                <a:latin typeface="Times New Roman"/>
                <a:ea typeface="Times New Roman"/>
                <a:cs typeface="+mj-cs"/>
              </a:rPr>
              <a:t>term </a:t>
            </a:r>
            <a:r>
              <a:rPr lang="en-GB" sz="2400" i="1" dirty="0" err="1">
                <a:solidFill>
                  <a:srgbClr val="FF0000"/>
                </a:solidFill>
                <a:latin typeface="Times New Roman"/>
                <a:ea typeface="Times New Roman"/>
                <a:cs typeface="+mj-cs"/>
              </a:rPr>
              <a:t>creō</a:t>
            </a:r>
            <a:r>
              <a:rPr lang="en-GB" sz="2400" dirty="0">
                <a:solidFill>
                  <a:srgbClr val="FF0000"/>
                </a:solidFill>
                <a:latin typeface="Times New Roman"/>
                <a:ea typeface="Times New Roman"/>
                <a:cs typeface="+mj-cs"/>
              </a:rPr>
              <a:t> "</a:t>
            </a:r>
            <a:r>
              <a:rPr lang="en-GB" sz="2400" b="1" dirty="0">
                <a:solidFill>
                  <a:srgbClr val="FF0000"/>
                </a:solidFill>
                <a:latin typeface="Times New Roman"/>
                <a:ea typeface="Times New Roman"/>
                <a:cs typeface="+mj-cs"/>
              </a:rPr>
              <a:t>to create, make": </a:t>
            </a:r>
            <a:r>
              <a:rPr lang="en-GB" sz="2400" b="1" dirty="0">
                <a:latin typeface="Times New Roman"/>
                <a:ea typeface="Times New Roman"/>
                <a:cs typeface="+mj-cs"/>
              </a:rPr>
              <a:t> </a:t>
            </a:r>
            <a:r>
              <a:rPr lang="en-GB" sz="2400" dirty="0">
                <a:latin typeface="Times New Roman"/>
                <a:ea typeface="Times New Roman"/>
                <a:cs typeface="+mj-cs"/>
              </a:rPr>
              <a:t>The word "create" appeared in English as early as the 14th century, notably in Geoffrey Chaucer (1340-1400, to indicate divine creation in the Parson’s Tale</a:t>
            </a:r>
            <a:r>
              <a:rPr lang="en-GB" sz="2400" dirty="0" smtClean="0">
                <a:latin typeface="Times New Roman"/>
                <a:ea typeface="Times New Roman"/>
                <a:cs typeface="+mj-cs"/>
              </a:rPr>
              <a:t>.) </a:t>
            </a:r>
            <a:r>
              <a:rPr lang="en-GB" sz="2400" dirty="0">
                <a:latin typeface="Times New Roman"/>
                <a:ea typeface="Times New Roman"/>
                <a:cs typeface="+mj-cs"/>
              </a:rPr>
              <a:t> </a:t>
            </a:r>
            <a:endParaRPr lang="en-GB" sz="2000" dirty="0" smtClean="0">
              <a:ea typeface="Calibri"/>
              <a:cs typeface="+mj-cs"/>
            </a:endParaRPr>
          </a:p>
          <a:p>
            <a:pPr lvl="0" algn="l">
              <a:lnSpc>
                <a:spcPct val="115000"/>
              </a:lnSpc>
              <a:spcAft>
                <a:spcPts val="0"/>
              </a:spcAft>
              <a:buFont typeface="Wingdings" pitchFamily="2" charset="2"/>
              <a:buChar char="q"/>
            </a:pPr>
            <a:r>
              <a:rPr lang="en-GB" sz="2400" b="1" dirty="0" smtClean="0">
                <a:latin typeface="Times New Roman"/>
                <a:ea typeface="Calibri"/>
                <a:cs typeface="+mj-cs"/>
              </a:rPr>
              <a:t>In Arabic</a:t>
            </a:r>
            <a:r>
              <a:rPr lang="en-GB" sz="2400" dirty="0" smtClean="0">
                <a:latin typeface="Times New Roman"/>
                <a:ea typeface="Calibri"/>
                <a:cs typeface="+mj-cs"/>
              </a:rPr>
              <a:t>, you need to be very careful when translating words like: </a:t>
            </a:r>
            <a:r>
              <a:rPr lang="en-GB" sz="2400" b="1" dirty="0" smtClean="0">
                <a:solidFill>
                  <a:srgbClr val="FF0000"/>
                </a:solidFill>
                <a:latin typeface="Times New Roman"/>
                <a:ea typeface="Calibri"/>
                <a:cs typeface="+mj-cs"/>
              </a:rPr>
              <a:t>to create, creation, creator </a:t>
            </a:r>
            <a:r>
              <a:rPr lang="en-GB" sz="2400" dirty="0" smtClean="0">
                <a:latin typeface="Times New Roman"/>
                <a:ea typeface="Calibri"/>
                <a:cs typeface="+mj-cs"/>
              </a:rPr>
              <a:t>as these words still have their own religious connotations such as : </a:t>
            </a:r>
            <a:r>
              <a:rPr lang="ar-SA" sz="2400" dirty="0" smtClean="0">
                <a:solidFill>
                  <a:srgbClr val="1132D9"/>
                </a:solidFill>
                <a:latin typeface="Times New Roman"/>
                <a:ea typeface="Calibri"/>
                <a:cs typeface="+mj-cs"/>
              </a:rPr>
              <a:t>خَلقَ، خَلْقُ، خَاِلقُ </a:t>
            </a:r>
            <a:r>
              <a:rPr lang="en-GB" sz="2400" dirty="0" smtClean="0">
                <a:solidFill>
                  <a:srgbClr val="1132D9"/>
                </a:solidFill>
                <a:latin typeface="Times New Roman"/>
                <a:ea typeface="Calibri"/>
                <a:cs typeface="+mj-cs"/>
              </a:rPr>
              <a:t> </a:t>
            </a:r>
            <a:r>
              <a:rPr lang="en-GB" sz="2400" dirty="0" smtClean="0">
                <a:latin typeface="Times New Roman"/>
                <a:ea typeface="Calibri"/>
                <a:cs typeface="+mj-cs"/>
              </a:rPr>
              <a:t>you could always use alternatives such as : </a:t>
            </a:r>
            <a:r>
              <a:rPr lang="ar-SY" sz="2400" dirty="0" smtClean="0">
                <a:solidFill>
                  <a:srgbClr val="1132D9"/>
                </a:solidFill>
                <a:ea typeface="Calibri"/>
                <a:cs typeface="+mj-cs"/>
              </a:rPr>
              <a:t>اخترع، أوجد، أبدع،وغيرها</a:t>
            </a:r>
            <a:r>
              <a:rPr lang="en-GB" sz="2400" dirty="0" smtClean="0">
                <a:solidFill>
                  <a:srgbClr val="1132D9"/>
                </a:solidFill>
                <a:latin typeface="Times New Roman"/>
                <a:ea typeface="Calibri"/>
                <a:cs typeface="+mj-cs"/>
              </a:rPr>
              <a:t> </a:t>
            </a:r>
            <a:r>
              <a:rPr lang="en-GB" sz="2400" dirty="0" smtClean="0">
                <a:latin typeface="Times New Roman"/>
                <a:ea typeface="Calibri"/>
                <a:cs typeface="+mj-cs"/>
              </a:rPr>
              <a:t>this will depend on the type of text and the context it is used in.</a:t>
            </a:r>
            <a:endParaRPr lang="en-GB" sz="2000" dirty="0" smtClean="0">
              <a:ea typeface="Calibri"/>
              <a:cs typeface="+mj-cs"/>
            </a:endParaRPr>
          </a:p>
          <a:p>
            <a:pPr marL="457200" algn="l">
              <a:lnSpc>
                <a:spcPct val="115000"/>
              </a:lnSpc>
              <a:spcAft>
                <a:spcPts val="0"/>
              </a:spcAft>
            </a:pPr>
            <a:r>
              <a:rPr lang="en-GB" sz="2400" b="1" dirty="0">
                <a:latin typeface="Times New Roman"/>
                <a:ea typeface="Calibri"/>
                <a:cs typeface="Arial"/>
              </a:rPr>
              <a:t> </a:t>
            </a:r>
            <a:endParaRPr lang="en-GB" sz="2000" dirty="0">
              <a:ea typeface="Calibri"/>
              <a:cs typeface="Arial"/>
            </a:endParaRPr>
          </a:p>
          <a:p>
            <a:pPr lvl="0" algn="l">
              <a:lnSpc>
                <a:spcPct val="115000"/>
              </a:lnSpc>
              <a:spcAft>
                <a:spcPts val="0"/>
              </a:spcAft>
              <a:buFont typeface="Wingdings"/>
              <a:buChar char=""/>
            </a:pPr>
            <a:endParaRPr lang="en-GB" sz="2000" dirty="0">
              <a:ea typeface="Calibri"/>
              <a:cs typeface="Arial"/>
            </a:endParaRPr>
          </a:p>
          <a:p>
            <a:pPr marL="457200" algn="l">
              <a:lnSpc>
                <a:spcPct val="115000"/>
              </a:lnSpc>
              <a:spcAft>
                <a:spcPts val="0"/>
              </a:spcAft>
            </a:pPr>
            <a:r>
              <a:rPr lang="en-GB" sz="1600" dirty="0">
                <a:latin typeface="Times New Roman"/>
                <a:ea typeface="Calibri"/>
                <a:cs typeface="Arial"/>
              </a:rPr>
              <a:t> </a:t>
            </a:r>
            <a:endParaRPr lang="en-GB" sz="2000" dirty="0">
              <a:ea typeface="Calibri"/>
              <a:cs typeface="Arial"/>
            </a:endParaRPr>
          </a:p>
          <a:p>
            <a:pPr algn="l"/>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dirty="0" smtClean="0">
                <a:solidFill>
                  <a:schemeClr val="tx1"/>
                </a:solidFill>
              </a:rPr>
              <a:t/>
            </a:r>
            <a:br>
              <a:rPr lang="en-GB" sz="3200" dirty="0" smtClean="0">
                <a:solidFill>
                  <a:schemeClr val="tx1"/>
                </a:solidFill>
              </a:rPr>
            </a:br>
            <a:r>
              <a:rPr lang="en-GB" sz="3200" b="1" dirty="0">
                <a:solidFill>
                  <a:srgbClr val="FF3300"/>
                </a:solidFill>
              </a:rPr>
              <a:t>Example</a:t>
            </a:r>
            <a:r>
              <a:rPr lang="en-US" sz="3200" b="1" dirty="0">
                <a:solidFill>
                  <a:srgbClr val="FF3300"/>
                </a:solidFill>
              </a:rPr>
              <a:t/>
            </a:r>
            <a:br>
              <a:rPr lang="en-US" sz="3200" b="1" dirty="0">
                <a:solidFill>
                  <a:srgbClr val="FF3300"/>
                </a:solidFill>
              </a:rPr>
            </a:br>
            <a:endParaRPr lang="en-US" sz="3200" b="1" dirty="0">
              <a:solidFill>
                <a:srgbClr val="FF3300"/>
              </a:solidFill>
            </a:endParaRPr>
          </a:p>
        </p:txBody>
      </p:sp>
      <p:sp>
        <p:nvSpPr>
          <p:cNvPr id="3" name="Content Placeholder 2"/>
          <p:cNvSpPr>
            <a:spLocks noGrp="1"/>
          </p:cNvSpPr>
          <p:nvPr>
            <p:ph idx="1"/>
          </p:nvPr>
        </p:nvSpPr>
        <p:spPr>
          <a:xfrm>
            <a:off x="495300" y="1371600"/>
            <a:ext cx="8915400" cy="4876800"/>
          </a:xfrm>
        </p:spPr>
        <p:txBody>
          <a:bodyPr/>
          <a:lstStyle/>
          <a:p>
            <a:pPr marL="457200" lvl="0" indent="-457200" algn="just">
              <a:lnSpc>
                <a:spcPct val="115000"/>
              </a:lnSpc>
              <a:spcAft>
                <a:spcPts val="0"/>
              </a:spcAft>
              <a:buFont typeface="Wingdings" pitchFamily="2" charset="2"/>
              <a:buChar char="q"/>
            </a:pPr>
            <a:r>
              <a:rPr lang="en-GB" sz="2400" dirty="0" smtClean="0">
                <a:latin typeface="Arial" pitchFamily="34" charset="0"/>
                <a:ea typeface="Calibri"/>
                <a:cs typeface="Arial" pitchFamily="34" charset="0"/>
              </a:rPr>
              <a:t>The </a:t>
            </a:r>
            <a:r>
              <a:rPr lang="en-GB" sz="2400" dirty="0">
                <a:latin typeface="Arial" pitchFamily="34" charset="0"/>
                <a:ea typeface="Calibri"/>
                <a:cs typeface="Arial" pitchFamily="34" charset="0"/>
              </a:rPr>
              <a:t>dictionary definition of word ‘</a:t>
            </a:r>
            <a:r>
              <a:rPr lang="en-GB" sz="2400" b="1" i="1" dirty="0">
                <a:solidFill>
                  <a:srgbClr val="FF0000"/>
                </a:solidFill>
                <a:latin typeface="Arial" pitchFamily="34" charset="0"/>
                <a:ea typeface="Calibri"/>
                <a:cs typeface="Arial" pitchFamily="34" charset="0"/>
              </a:rPr>
              <a:t>creative’</a:t>
            </a:r>
            <a:r>
              <a:rPr lang="en-GB" sz="2400" dirty="0">
                <a:latin typeface="Arial" pitchFamily="34" charset="0"/>
                <a:ea typeface="Calibri"/>
                <a:cs typeface="Arial" pitchFamily="34" charset="0"/>
              </a:rPr>
              <a:t> is ‘inventive and imaginative’; characterized by originality of thought, having or showing imagination, talent, inspiration, productivity, fertility, ingenuity, inventiveness, cleverness</a:t>
            </a:r>
          </a:p>
          <a:p>
            <a:pPr marL="457200" indent="-457200" algn="just">
              <a:lnSpc>
                <a:spcPct val="115000"/>
              </a:lnSpc>
              <a:spcAft>
                <a:spcPts val="0"/>
              </a:spcAft>
              <a:buFont typeface="Wingdings" pitchFamily="2" charset="2"/>
              <a:buChar char="q"/>
            </a:pPr>
            <a:r>
              <a:rPr lang="en-GB" sz="2800" b="1" dirty="0">
                <a:latin typeface="Times New Roman"/>
                <a:ea typeface="Calibri"/>
                <a:cs typeface="Arial"/>
              </a:rPr>
              <a:t> </a:t>
            </a:r>
            <a:r>
              <a:rPr lang="en-GB" sz="2800" dirty="0" smtClean="0">
                <a:solidFill>
                  <a:srgbClr val="1132D9"/>
                </a:solidFill>
                <a:latin typeface="Times New Roman"/>
                <a:ea typeface="Calibri"/>
                <a:cs typeface="Arial"/>
              </a:rPr>
              <a:t>Now </a:t>
            </a:r>
            <a:r>
              <a:rPr lang="en-GB" sz="2800" dirty="0">
                <a:solidFill>
                  <a:srgbClr val="1132D9"/>
                </a:solidFill>
                <a:latin typeface="Times New Roman"/>
                <a:ea typeface="Calibri"/>
                <a:cs typeface="Arial"/>
              </a:rPr>
              <a:t>how would you translate the following into Arabic?</a:t>
            </a:r>
            <a:r>
              <a:rPr lang="en-GB" sz="2800" dirty="0">
                <a:latin typeface="Times New Roman"/>
                <a:ea typeface="Calibri"/>
                <a:cs typeface="Arial"/>
              </a:rPr>
              <a:t> </a:t>
            </a:r>
            <a:endParaRPr lang="en-GB" sz="2400" dirty="0">
              <a:ea typeface="Calibri"/>
              <a:cs typeface="Arial"/>
            </a:endParaRPr>
          </a:p>
          <a:p>
            <a:pPr lvl="0" algn="l">
              <a:lnSpc>
                <a:spcPct val="115000"/>
              </a:lnSpc>
              <a:spcAft>
                <a:spcPts val="0"/>
              </a:spcAft>
              <a:buFont typeface="+mj-lt"/>
              <a:buAutoNum type="alphaUcPeriod"/>
            </a:pPr>
            <a:r>
              <a:rPr lang="en-GB" sz="2300" dirty="0">
                <a:latin typeface="Arial" pitchFamily="34" charset="0"/>
                <a:ea typeface="Calibri"/>
                <a:cs typeface="Arial" pitchFamily="34" charset="0"/>
              </a:rPr>
              <a:t>The Creator of the </a:t>
            </a:r>
            <a:r>
              <a:rPr lang="en-GB" sz="2300" dirty="0" smtClean="0">
                <a:latin typeface="Arial" pitchFamily="34" charset="0"/>
                <a:ea typeface="Calibri"/>
                <a:cs typeface="Arial" pitchFamily="34" charset="0"/>
              </a:rPr>
              <a:t>Universe.</a:t>
            </a:r>
            <a:endParaRPr lang="en-GB" sz="2300" dirty="0">
              <a:latin typeface="Arial" pitchFamily="34" charset="0"/>
              <a:ea typeface="Calibri"/>
              <a:cs typeface="Arial" pitchFamily="34" charset="0"/>
            </a:endParaRPr>
          </a:p>
          <a:p>
            <a:pPr lvl="0" algn="l">
              <a:lnSpc>
                <a:spcPct val="115000"/>
              </a:lnSpc>
              <a:spcAft>
                <a:spcPts val="0"/>
              </a:spcAft>
              <a:buFont typeface="+mj-lt"/>
              <a:buAutoNum type="alphaUcPeriod"/>
            </a:pPr>
            <a:r>
              <a:rPr lang="en-GB" sz="2300" dirty="0">
                <a:latin typeface="Arial" pitchFamily="34" charset="0"/>
                <a:ea typeface="Calibri"/>
                <a:cs typeface="Arial" pitchFamily="34" charset="0"/>
              </a:rPr>
              <a:t>There must be a maker of this world.</a:t>
            </a:r>
          </a:p>
          <a:p>
            <a:pPr lvl="0" algn="l">
              <a:lnSpc>
                <a:spcPct val="115000"/>
              </a:lnSpc>
              <a:spcAft>
                <a:spcPts val="0"/>
              </a:spcAft>
              <a:buFont typeface="+mj-lt"/>
              <a:buAutoNum type="alphaUcPeriod"/>
            </a:pPr>
            <a:r>
              <a:rPr lang="en-GB" sz="2300" dirty="0">
                <a:latin typeface="Arial" pitchFamily="34" charset="0"/>
                <a:ea typeface="Calibri"/>
                <a:cs typeface="Arial" pitchFamily="34" charset="0"/>
              </a:rPr>
              <a:t>The creator of this beautiful machine.</a:t>
            </a:r>
          </a:p>
          <a:p>
            <a:pPr lvl="0" algn="l">
              <a:lnSpc>
                <a:spcPct val="115000"/>
              </a:lnSpc>
              <a:spcAft>
                <a:spcPts val="0"/>
              </a:spcAft>
              <a:buFont typeface="+mj-lt"/>
              <a:buAutoNum type="alphaUcPeriod"/>
            </a:pPr>
            <a:r>
              <a:rPr lang="en-GB" sz="2300" dirty="0">
                <a:latin typeface="Arial" pitchFamily="34" charset="0"/>
                <a:ea typeface="Calibri"/>
                <a:cs typeface="Arial" pitchFamily="34" charset="0"/>
              </a:rPr>
              <a:t>The maker of Mercedes must have been a genius.</a:t>
            </a:r>
          </a:p>
          <a:p>
            <a:pPr lvl="0" algn="l">
              <a:lnSpc>
                <a:spcPct val="115000"/>
              </a:lnSpc>
              <a:spcAft>
                <a:spcPts val="0"/>
              </a:spcAft>
              <a:buFont typeface="+mj-lt"/>
              <a:buAutoNum type="alphaUcPeriod"/>
            </a:pPr>
            <a:r>
              <a:rPr lang="en-GB" sz="2300" dirty="0">
                <a:latin typeface="Arial" pitchFamily="34" charset="0"/>
                <a:ea typeface="Calibri"/>
                <a:cs typeface="Arial" pitchFamily="34" charset="0"/>
              </a:rPr>
              <a:t>The inventor of the </a:t>
            </a:r>
            <a:r>
              <a:rPr lang="en-GB" sz="2300" dirty="0" err="1">
                <a:latin typeface="Arial" pitchFamily="34" charset="0"/>
                <a:ea typeface="Calibri"/>
                <a:cs typeface="Arial" pitchFamily="34" charset="0"/>
              </a:rPr>
              <a:t>lightbulb</a:t>
            </a:r>
            <a:r>
              <a:rPr lang="en-GB" sz="2300" dirty="0">
                <a:latin typeface="Arial" pitchFamily="34" charset="0"/>
                <a:ea typeface="Calibri"/>
                <a:cs typeface="Arial" pitchFamily="34" charset="0"/>
              </a:rPr>
              <a:t> is Thomas Edison</a:t>
            </a:r>
          </a:p>
          <a:p>
            <a:pPr marL="457200">
              <a:lnSpc>
                <a:spcPct val="115000"/>
              </a:lnSpc>
              <a:spcAft>
                <a:spcPts val="0"/>
              </a:spcAft>
            </a:pPr>
            <a:r>
              <a:rPr lang="en-GB" sz="1800" dirty="0">
                <a:latin typeface="Times New Roman"/>
                <a:ea typeface="Calibri"/>
                <a:cs typeface="Arial"/>
              </a:rPr>
              <a:t> </a:t>
            </a:r>
            <a:endParaRPr lang="en-GB" sz="2400" dirty="0">
              <a:ea typeface="Calibri"/>
              <a:cs typeface="Arial"/>
            </a:endParaRPr>
          </a:p>
          <a:p>
            <a:pPr algn="l">
              <a:buFont typeface="Wingdings" pitchFamily="2" charset="2"/>
              <a:buChar char="q"/>
            </a:pP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3200" b="1" dirty="0">
                <a:solidFill>
                  <a:srgbClr val="1132D9"/>
                </a:solidFill>
              </a:rPr>
              <a:t>Some General Definitions of  Creativity </a:t>
            </a:r>
            <a:r>
              <a:rPr lang="en-GB" sz="2800" dirty="0">
                <a:ea typeface="Calibri"/>
                <a:cs typeface="Arial"/>
              </a:rPr>
              <a:t/>
            </a:r>
            <a:br>
              <a:rPr lang="en-GB" sz="2800" dirty="0">
                <a:ea typeface="Calibri"/>
                <a:cs typeface="Arial"/>
              </a:rPr>
            </a:br>
            <a:r>
              <a:rPr lang="en-GB" sz="3200" b="1" dirty="0">
                <a:latin typeface="Times New Roman"/>
                <a:ea typeface="Calibri"/>
                <a:cs typeface="Arial"/>
              </a:rPr>
              <a:t> </a:t>
            </a:r>
            <a:endParaRPr lang="en-US" sz="3200" dirty="0">
              <a:solidFill>
                <a:schemeClr val="tx1"/>
              </a:solidFill>
            </a:endParaRPr>
          </a:p>
        </p:txBody>
      </p:sp>
      <p:sp>
        <p:nvSpPr>
          <p:cNvPr id="3" name="Content Placeholder 2"/>
          <p:cNvSpPr>
            <a:spLocks noGrp="1"/>
          </p:cNvSpPr>
          <p:nvPr>
            <p:ph idx="1"/>
          </p:nvPr>
        </p:nvSpPr>
        <p:spPr>
          <a:xfrm>
            <a:off x="495300" y="1371600"/>
            <a:ext cx="8915400" cy="4754563"/>
          </a:xfrm>
        </p:spPr>
        <p:txBody>
          <a:bodyPr/>
          <a:lstStyle/>
          <a:p>
            <a:pPr marL="0" indent="0" algn="l">
              <a:lnSpc>
                <a:spcPct val="115000"/>
              </a:lnSpc>
              <a:spcAft>
                <a:spcPts val="0"/>
              </a:spcAft>
            </a:pPr>
            <a:r>
              <a:rPr lang="en-GB" sz="1800" b="1" dirty="0">
                <a:solidFill>
                  <a:srgbClr val="1132D9"/>
                </a:solidFill>
                <a:latin typeface="Times New Roman"/>
                <a:ea typeface="Times New Roman"/>
                <a:cs typeface="Arial"/>
              </a:rPr>
              <a:t>Authors have diverged in </a:t>
            </a:r>
            <a:r>
              <a:rPr lang="en-GB" sz="1800" b="1" dirty="0" smtClean="0">
                <a:solidFill>
                  <a:srgbClr val="1132D9"/>
                </a:solidFill>
                <a:latin typeface="Times New Roman"/>
                <a:ea typeface="Times New Roman"/>
                <a:cs typeface="Arial"/>
              </a:rPr>
              <a:t>their </a:t>
            </a:r>
            <a:r>
              <a:rPr lang="en-GB" sz="1800" b="1" dirty="0">
                <a:solidFill>
                  <a:srgbClr val="1132D9"/>
                </a:solidFill>
                <a:latin typeface="Times New Roman"/>
                <a:ea typeface="Times New Roman"/>
                <a:cs typeface="Arial"/>
              </a:rPr>
              <a:t>definitions of creativity. </a:t>
            </a:r>
            <a:r>
              <a:rPr lang="en-GB" sz="1800" b="1" dirty="0" smtClean="0">
                <a:solidFill>
                  <a:srgbClr val="1132D9"/>
                </a:solidFill>
                <a:latin typeface="Times New Roman"/>
                <a:ea typeface="Times New Roman"/>
                <a:cs typeface="Arial"/>
              </a:rPr>
              <a:t>The </a:t>
            </a:r>
            <a:r>
              <a:rPr lang="en-GB" sz="1800" b="1" dirty="0">
                <a:solidFill>
                  <a:srgbClr val="1132D9"/>
                </a:solidFill>
                <a:latin typeface="Times New Roman"/>
                <a:ea typeface="Times New Roman"/>
                <a:cs typeface="Arial"/>
              </a:rPr>
              <a:t>following are just a few</a:t>
            </a:r>
            <a:r>
              <a:rPr lang="en-GB" sz="1800" dirty="0">
                <a:latin typeface="Times New Roman"/>
                <a:ea typeface="Times New Roman"/>
                <a:cs typeface="Arial"/>
              </a:rPr>
              <a:t>:</a:t>
            </a:r>
            <a:r>
              <a:rPr lang="en-GB" sz="1800" b="1" dirty="0">
                <a:latin typeface="Times New Roman"/>
                <a:ea typeface="Calibri"/>
                <a:cs typeface="Arial"/>
              </a:rPr>
              <a:t> </a:t>
            </a:r>
            <a:endParaRPr lang="en-GB" sz="1800" dirty="0">
              <a:ea typeface="Calibri"/>
              <a:cs typeface="Arial"/>
            </a:endParaRPr>
          </a:p>
          <a:p>
            <a:pPr lvl="0" algn="l">
              <a:lnSpc>
                <a:spcPct val="115000"/>
              </a:lnSpc>
              <a:spcAft>
                <a:spcPts val="0"/>
              </a:spcAft>
              <a:buFont typeface="Wingdings" pitchFamily="2" charset="2"/>
              <a:buChar char="q"/>
            </a:pPr>
            <a:r>
              <a:rPr lang="en-GB" sz="2400" dirty="0">
                <a:latin typeface="Times New Roman"/>
                <a:ea typeface="Times New Roman"/>
                <a:cs typeface="Arial"/>
              </a:rPr>
              <a:t>In a summary of scientific research into creativity, Michael Mumford suggested: </a:t>
            </a:r>
            <a:r>
              <a:rPr lang="en-GB" sz="2400" dirty="0" smtClean="0">
                <a:latin typeface="Times New Roman"/>
                <a:ea typeface="Times New Roman"/>
                <a:cs typeface="Arial"/>
              </a:rPr>
              <a:t>" </a:t>
            </a:r>
            <a:r>
              <a:rPr lang="en-GB" sz="2400" dirty="0">
                <a:latin typeface="Times New Roman"/>
                <a:ea typeface="Times New Roman"/>
                <a:cs typeface="Arial"/>
              </a:rPr>
              <a:t>that creativity involves </a:t>
            </a:r>
            <a:r>
              <a:rPr lang="en-GB" sz="2400" b="1" dirty="0">
                <a:solidFill>
                  <a:srgbClr val="FF0000"/>
                </a:solidFill>
                <a:latin typeface="Times New Roman"/>
                <a:ea typeface="Times New Roman"/>
                <a:cs typeface="Arial"/>
              </a:rPr>
              <a:t>the production of novel, useful products</a:t>
            </a:r>
            <a:r>
              <a:rPr lang="en-GB" sz="2400" dirty="0">
                <a:latin typeface="Times New Roman"/>
                <a:ea typeface="Times New Roman"/>
                <a:cs typeface="Arial"/>
              </a:rPr>
              <a:t>" (Mumford, 2003, p. 110).</a:t>
            </a:r>
            <a:endParaRPr lang="en-GB" sz="2400" dirty="0">
              <a:ea typeface="Calibri"/>
              <a:cs typeface="Arial"/>
            </a:endParaRPr>
          </a:p>
          <a:p>
            <a:pPr lvl="0" algn="l">
              <a:lnSpc>
                <a:spcPct val="115000"/>
              </a:lnSpc>
              <a:spcAft>
                <a:spcPts val="0"/>
              </a:spcAft>
              <a:buFont typeface="Wingdings" pitchFamily="2" charset="2"/>
              <a:buChar char="q"/>
            </a:pPr>
            <a:r>
              <a:rPr lang="en-GB" sz="2400" dirty="0">
                <a:latin typeface="Times New Roman"/>
                <a:ea typeface="Times New Roman"/>
                <a:cs typeface="Arial"/>
              </a:rPr>
              <a:t>Creativity can also be defined "as the </a:t>
            </a:r>
            <a:r>
              <a:rPr lang="en-GB" sz="2400" b="1" dirty="0">
                <a:solidFill>
                  <a:srgbClr val="FF0000"/>
                </a:solidFill>
                <a:latin typeface="Times New Roman"/>
                <a:ea typeface="Times New Roman"/>
                <a:cs typeface="Arial"/>
              </a:rPr>
              <a:t>process of producing </a:t>
            </a:r>
            <a:r>
              <a:rPr lang="en-GB" sz="2400" dirty="0">
                <a:latin typeface="Times New Roman"/>
                <a:ea typeface="Times New Roman"/>
                <a:cs typeface="Arial"/>
              </a:rPr>
              <a:t>something that is both </a:t>
            </a:r>
            <a:r>
              <a:rPr lang="en-GB" sz="2400" b="1" dirty="0">
                <a:solidFill>
                  <a:srgbClr val="FF0000"/>
                </a:solidFill>
                <a:latin typeface="Times New Roman"/>
                <a:ea typeface="Times New Roman"/>
                <a:cs typeface="Arial"/>
              </a:rPr>
              <a:t>original and worthwhile</a:t>
            </a:r>
            <a:r>
              <a:rPr lang="en-GB" sz="2400" dirty="0">
                <a:latin typeface="Times New Roman"/>
                <a:ea typeface="Times New Roman"/>
                <a:cs typeface="Arial"/>
              </a:rPr>
              <a:t>". </a:t>
            </a:r>
            <a:endParaRPr lang="en-GB" sz="2400" dirty="0">
              <a:ea typeface="Calibri"/>
              <a:cs typeface="Arial"/>
            </a:endParaRPr>
          </a:p>
          <a:p>
            <a:pPr lvl="0" algn="l">
              <a:lnSpc>
                <a:spcPct val="115000"/>
              </a:lnSpc>
              <a:spcAft>
                <a:spcPts val="0"/>
              </a:spcAft>
              <a:buFont typeface="Wingdings" pitchFamily="2" charset="2"/>
              <a:buChar char="q"/>
            </a:pPr>
            <a:r>
              <a:rPr lang="en-GB" sz="2400" dirty="0">
                <a:latin typeface="Times New Roman"/>
                <a:ea typeface="Times New Roman"/>
                <a:cs typeface="Arial"/>
              </a:rPr>
              <a:t>Creativity refers to </a:t>
            </a:r>
            <a:r>
              <a:rPr lang="en-GB" sz="2400" b="1" dirty="0">
                <a:solidFill>
                  <a:srgbClr val="FF0000"/>
                </a:solidFill>
                <a:latin typeface="Times New Roman"/>
                <a:ea typeface="Times New Roman"/>
                <a:cs typeface="Arial"/>
              </a:rPr>
              <a:t>the invention or origination of any new thing </a:t>
            </a:r>
            <a:r>
              <a:rPr lang="en-GB" sz="2400" dirty="0">
                <a:latin typeface="Times New Roman"/>
                <a:ea typeface="Times New Roman"/>
                <a:cs typeface="Arial"/>
              </a:rPr>
              <a:t>(a product, solution, artwork, </a:t>
            </a:r>
            <a:r>
              <a:rPr lang="en-GB" sz="2400" b="1" dirty="0">
                <a:solidFill>
                  <a:srgbClr val="FF0000"/>
                </a:solidFill>
                <a:latin typeface="Times New Roman"/>
                <a:ea typeface="Times New Roman"/>
                <a:cs typeface="Arial"/>
              </a:rPr>
              <a:t>literary work</a:t>
            </a:r>
            <a:r>
              <a:rPr lang="en-GB" sz="2400" dirty="0">
                <a:latin typeface="Times New Roman"/>
                <a:ea typeface="Times New Roman"/>
                <a:cs typeface="Arial"/>
              </a:rPr>
              <a:t>, joke, etc.) that has value. "New" may refer to the individual creator or the society or domain within which novelty occurs. "Valuable", similarly, may be defined in a variety of ways.</a:t>
            </a:r>
            <a:endParaRPr lang="en-GB" sz="2400" dirty="0">
              <a:ea typeface="Calibri"/>
              <a:cs typeface="Arial"/>
            </a:endParaRPr>
          </a:p>
          <a:p>
            <a:pPr marL="114300" algn="l">
              <a:lnSpc>
                <a:spcPct val="115000"/>
              </a:lnSpc>
              <a:spcAft>
                <a:spcPts val="0"/>
              </a:spcAft>
              <a:buFont typeface="Wingdings" pitchFamily="2" charset="2"/>
              <a:buChar char="q"/>
            </a:pPr>
            <a:r>
              <a:rPr lang="en-GB" sz="1800" b="1" dirty="0">
                <a:latin typeface="Times New Roman"/>
                <a:ea typeface="Calibri"/>
                <a:cs typeface="Arial"/>
              </a:rPr>
              <a:t> </a:t>
            </a:r>
            <a:endParaRPr lang="en-GB" sz="1800" dirty="0">
              <a:ea typeface="Calibri"/>
              <a:cs typeface="Arial"/>
            </a:endParaRPr>
          </a:p>
          <a:p>
            <a:pPr algn="l">
              <a:buFont typeface="Wingdings" pitchFamily="2" charset="2"/>
              <a:buChar char="q"/>
            </a:pP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b="1" dirty="0" smtClean="0"/>
              <a:t/>
            </a:r>
            <a:br>
              <a:rPr lang="en-GB" b="1" dirty="0" smtClean="0"/>
            </a:br>
            <a:r>
              <a:rPr lang="en-GB" sz="3200" b="1" dirty="0">
                <a:solidFill>
                  <a:srgbClr val="1132D9"/>
                </a:solidFill>
              </a:rPr>
              <a:t>More Definitions of Creativity</a:t>
            </a:r>
            <a:r>
              <a:rPr lang="en-US" dirty="0" smtClean="0">
                <a:solidFill>
                  <a:srgbClr val="1132D9"/>
                </a:solidFill>
              </a:rPr>
              <a:t/>
            </a:r>
            <a:br>
              <a:rPr lang="en-US" dirty="0" smtClean="0">
                <a:solidFill>
                  <a:srgbClr val="1132D9"/>
                </a:solidFill>
              </a:rPr>
            </a:br>
            <a:endParaRPr lang="en-US" dirty="0">
              <a:solidFill>
                <a:srgbClr val="1132D9"/>
              </a:solidFill>
            </a:endParaRPr>
          </a:p>
        </p:txBody>
      </p:sp>
      <p:sp>
        <p:nvSpPr>
          <p:cNvPr id="3" name="Content Placeholder 2"/>
          <p:cNvSpPr>
            <a:spLocks noGrp="1"/>
          </p:cNvSpPr>
          <p:nvPr>
            <p:ph idx="1"/>
          </p:nvPr>
        </p:nvSpPr>
        <p:spPr/>
        <p:txBody>
          <a:bodyPr/>
          <a:lstStyle/>
          <a:p>
            <a:pPr lvl="0" algn="l">
              <a:lnSpc>
                <a:spcPct val="115000"/>
              </a:lnSpc>
              <a:spcAft>
                <a:spcPts val="0"/>
              </a:spcAft>
              <a:buFont typeface="Wingdings" pitchFamily="2" charset="2"/>
              <a:buChar char="q"/>
            </a:pPr>
            <a:r>
              <a:rPr lang="en-GB" sz="2000" b="1" dirty="0">
                <a:solidFill>
                  <a:srgbClr val="FF0000"/>
                </a:solidFill>
                <a:latin typeface="Times New Roman"/>
                <a:ea typeface="Times New Roman"/>
                <a:cs typeface="Arial"/>
              </a:rPr>
              <a:t>Creativity is the act of turning new and imaginative ideas into reality</a:t>
            </a:r>
            <a:r>
              <a:rPr lang="en-GB" sz="2000" dirty="0">
                <a:solidFill>
                  <a:prstClr val="black"/>
                </a:solidFill>
                <a:latin typeface="Times New Roman"/>
                <a:ea typeface="Times New Roman"/>
                <a:cs typeface="Arial"/>
              </a:rPr>
              <a:t>. Creativity involves two processes: </a:t>
            </a:r>
            <a:r>
              <a:rPr lang="en-GB" sz="2000" b="1" dirty="0">
                <a:latin typeface="Times New Roman"/>
                <a:ea typeface="Times New Roman"/>
                <a:cs typeface="Arial"/>
              </a:rPr>
              <a:t>thinking, then producing</a:t>
            </a:r>
            <a:r>
              <a:rPr lang="en-GB" sz="2000" dirty="0">
                <a:solidFill>
                  <a:prstClr val="black"/>
                </a:solidFill>
                <a:latin typeface="Times New Roman"/>
                <a:ea typeface="Times New Roman"/>
                <a:cs typeface="Arial"/>
              </a:rPr>
              <a:t>. Innovation is the production or implementation of an idea. If you have ideas, but don’t act on them, you are imaginative but not creative.” — Linda </a:t>
            </a:r>
            <a:r>
              <a:rPr lang="en-GB" sz="2000" dirty="0" err="1">
                <a:solidFill>
                  <a:prstClr val="black"/>
                </a:solidFill>
                <a:latin typeface="Times New Roman"/>
                <a:ea typeface="Times New Roman"/>
                <a:cs typeface="Arial"/>
              </a:rPr>
              <a:t>Naiman</a:t>
            </a:r>
            <a:endParaRPr lang="en-GB" sz="2000" dirty="0">
              <a:solidFill>
                <a:prstClr val="black"/>
              </a:solidFill>
              <a:ea typeface="Calibri"/>
              <a:cs typeface="Arial"/>
            </a:endParaRPr>
          </a:p>
          <a:p>
            <a:pPr lvl="0" algn="l">
              <a:lnSpc>
                <a:spcPct val="115000"/>
              </a:lnSpc>
              <a:spcAft>
                <a:spcPts val="0"/>
              </a:spcAft>
              <a:buFont typeface="Wingdings" pitchFamily="2" charset="2"/>
              <a:buChar char="q"/>
            </a:pPr>
            <a:r>
              <a:rPr lang="en-GB" sz="2000" dirty="0" smtClean="0">
                <a:solidFill>
                  <a:prstClr val="black"/>
                </a:solidFill>
                <a:latin typeface="Times New Roman"/>
                <a:ea typeface="Times New Roman"/>
                <a:cs typeface="Arial"/>
              </a:rPr>
              <a:t>“</a:t>
            </a:r>
            <a:r>
              <a:rPr lang="en-GB" sz="2000" b="1" dirty="0">
                <a:solidFill>
                  <a:srgbClr val="FF0000"/>
                </a:solidFill>
                <a:latin typeface="Times New Roman"/>
                <a:ea typeface="Times New Roman"/>
                <a:cs typeface="Arial"/>
              </a:rPr>
              <a:t>Creativity is the process of bringing something new into bein</a:t>
            </a:r>
            <a:r>
              <a:rPr lang="en-GB" sz="2000" b="1" dirty="0">
                <a:solidFill>
                  <a:prstClr val="black"/>
                </a:solidFill>
                <a:latin typeface="Times New Roman"/>
                <a:ea typeface="Times New Roman"/>
                <a:cs typeface="Arial"/>
              </a:rPr>
              <a:t>g</a:t>
            </a:r>
            <a:r>
              <a:rPr lang="en-GB" sz="2000" dirty="0">
                <a:solidFill>
                  <a:prstClr val="black"/>
                </a:solidFill>
                <a:latin typeface="Times New Roman"/>
                <a:ea typeface="Times New Roman"/>
                <a:cs typeface="Arial"/>
              </a:rPr>
              <a:t>…creativity requires </a:t>
            </a:r>
            <a:r>
              <a:rPr lang="en-GB" sz="2000" b="1" dirty="0">
                <a:solidFill>
                  <a:prstClr val="black"/>
                </a:solidFill>
                <a:latin typeface="Times New Roman"/>
                <a:ea typeface="Times New Roman"/>
                <a:cs typeface="Arial"/>
              </a:rPr>
              <a:t>passion and commitment</a:t>
            </a:r>
            <a:r>
              <a:rPr lang="en-GB" sz="2000" dirty="0">
                <a:solidFill>
                  <a:prstClr val="black"/>
                </a:solidFill>
                <a:latin typeface="Times New Roman"/>
                <a:ea typeface="Times New Roman"/>
                <a:cs typeface="Arial"/>
              </a:rPr>
              <a:t>. Out of the creative act is born symbols and myths. </a:t>
            </a:r>
            <a:r>
              <a:rPr lang="en-GB" sz="2000" dirty="0" smtClean="0">
                <a:solidFill>
                  <a:prstClr val="black"/>
                </a:solidFill>
                <a:latin typeface="Times New Roman"/>
                <a:ea typeface="Times New Roman"/>
                <a:cs typeface="Arial"/>
              </a:rPr>
              <a:t>”—</a:t>
            </a:r>
            <a:r>
              <a:rPr lang="en-GB" sz="2000" dirty="0">
                <a:solidFill>
                  <a:prstClr val="black"/>
                </a:solidFill>
                <a:latin typeface="Times New Roman"/>
                <a:ea typeface="Times New Roman"/>
                <a:cs typeface="Arial"/>
              </a:rPr>
              <a:t>Rollo May, The Courage to </a:t>
            </a:r>
            <a:r>
              <a:rPr lang="en-GB" sz="2000" dirty="0" smtClean="0">
                <a:solidFill>
                  <a:prstClr val="black"/>
                </a:solidFill>
                <a:latin typeface="Times New Roman"/>
                <a:ea typeface="Times New Roman"/>
                <a:cs typeface="Arial"/>
              </a:rPr>
              <a:t>Create</a:t>
            </a:r>
            <a:endParaRPr lang="en-GB" sz="2000" dirty="0">
              <a:solidFill>
                <a:prstClr val="black"/>
              </a:solidFill>
              <a:ea typeface="Calibri"/>
              <a:cs typeface="Arial"/>
            </a:endParaRPr>
          </a:p>
          <a:p>
            <a:pPr lvl="0" algn="l">
              <a:lnSpc>
                <a:spcPct val="115000"/>
              </a:lnSpc>
              <a:spcAft>
                <a:spcPts val="1000"/>
              </a:spcAft>
              <a:buFont typeface="Wingdings" pitchFamily="2" charset="2"/>
              <a:buChar char="q"/>
            </a:pPr>
            <a:r>
              <a:rPr lang="en-GB" sz="2000" dirty="0">
                <a:solidFill>
                  <a:prstClr val="black"/>
                </a:solidFill>
                <a:latin typeface="Times New Roman"/>
                <a:ea typeface="Times New Roman"/>
                <a:cs typeface="Arial"/>
              </a:rPr>
              <a:t>“</a:t>
            </a:r>
            <a:r>
              <a:rPr lang="en-GB" sz="2000" b="1" dirty="0">
                <a:solidFill>
                  <a:srgbClr val="FF0000"/>
                </a:solidFill>
                <a:latin typeface="Times New Roman"/>
                <a:ea typeface="Times New Roman"/>
                <a:cs typeface="Arial"/>
              </a:rPr>
              <a:t>A product is creative when it is (a) novel and (b) appropriate</a:t>
            </a:r>
            <a:r>
              <a:rPr lang="en-GB" sz="2000" dirty="0">
                <a:solidFill>
                  <a:prstClr val="black"/>
                </a:solidFill>
                <a:latin typeface="Times New Roman"/>
                <a:ea typeface="Times New Roman"/>
                <a:cs typeface="Arial"/>
              </a:rPr>
              <a:t>. A novel product is </a:t>
            </a:r>
            <a:r>
              <a:rPr lang="en-GB" sz="2000" b="1" dirty="0">
                <a:solidFill>
                  <a:prstClr val="black"/>
                </a:solidFill>
                <a:latin typeface="Times New Roman"/>
                <a:ea typeface="Times New Roman"/>
                <a:cs typeface="Arial"/>
              </a:rPr>
              <a:t>original not predictable</a:t>
            </a:r>
            <a:r>
              <a:rPr lang="en-GB" sz="2000" dirty="0">
                <a:solidFill>
                  <a:prstClr val="black"/>
                </a:solidFill>
                <a:latin typeface="Times New Roman"/>
                <a:ea typeface="Times New Roman"/>
                <a:cs typeface="Arial"/>
              </a:rPr>
              <a:t>. The bigger the concept and the more the product stimulate further work and ideas, the more the product is creative.”—Sternberg &amp; </a:t>
            </a:r>
            <a:r>
              <a:rPr lang="en-GB" sz="2000" dirty="0" err="1">
                <a:solidFill>
                  <a:prstClr val="black"/>
                </a:solidFill>
                <a:latin typeface="Times New Roman"/>
                <a:ea typeface="Times New Roman"/>
                <a:cs typeface="Arial"/>
              </a:rPr>
              <a:t>Lubart</a:t>
            </a:r>
            <a:r>
              <a:rPr lang="en-GB" sz="2000" dirty="0">
                <a:solidFill>
                  <a:prstClr val="black"/>
                </a:solidFill>
                <a:latin typeface="Times New Roman"/>
                <a:ea typeface="Times New Roman"/>
                <a:cs typeface="Arial"/>
              </a:rPr>
              <a:t>, Defying the Crowd</a:t>
            </a:r>
            <a:endParaRPr lang="en-GB" sz="2000" dirty="0">
              <a:solidFill>
                <a:prstClr val="black"/>
              </a:solidFill>
              <a:ea typeface="Calibri"/>
              <a:cs typeface="Arial"/>
            </a:endParaRP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dirty="0" smtClean="0">
                <a:solidFill>
                  <a:schemeClr val="tx1"/>
                </a:solidFill>
              </a:rPr>
              <a:t/>
            </a:r>
            <a:br>
              <a:rPr lang="en-GB" sz="3200" dirty="0" smtClean="0">
                <a:solidFill>
                  <a:schemeClr val="tx1"/>
                </a:solidFill>
              </a:rPr>
            </a:br>
            <a:r>
              <a:rPr lang="en-GB" sz="3200" b="1" dirty="0">
                <a:solidFill>
                  <a:srgbClr val="1132D9"/>
                </a:solidFill>
              </a:rPr>
              <a:t>Creative </a:t>
            </a:r>
            <a:r>
              <a:rPr lang="en-GB" sz="3200" b="1" dirty="0" smtClean="0">
                <a:solidFill>
                  <a:srgbClr val="1132D9"/>
                </a:solidFill>
              </a:rPr>
              <a:t>Translation </a:t>
            </a:r>
            <a:r>
              <a:rPr lang="en-GB" sz="3200" b="1" dirty="0">
                <a:solidFill>
                  <a:srgbClr val="1132D9"/>
                </a:solidFill>
              </a:rPr>
              <a:t>in </a:t>
            </a:r>
            <a:r>
              <a:rPr lang="en-GB" sz="3200" b="1" dirty="0" smtClean="0">
                <a:solidFill>
                  <a:srgbClr val="1132D9"/>
                </a:solidFill>
              </a:rPr>
              <a:t>Theory</a:t>
            </a:r>
            <a:r>
              <a:rPr lang="en-US" sz="3200" b="1" dirty="0">
                <a:solidFill>
                  <a:srgbClr val="1132D9"/>
                </a:solidFill>
              </a:rPr>
              <a:t/>
            </a:r>
            <a:br>
              <a:rPr lang="en-US" sz="3200" b="1" dirty="0">
                <a:solidFill>
                  <a:srgbClr val="1132D9"/>
                </a:solidFill>
              </a:rPr>
            </a:br>
            <a:endParaRPr lang="en-US" sz="3200" b="1" dirty="0">
              <a:solidFill>
                <a:srgbClr val="1132D9"/>
              </a:solidFill>
            </a:endParaRPr>
          </a:p>
        </p:txBody>
      </p:sp>
      <p:sp>
        <p:nvSpPr>
          <p:cNvPr id="3" name="Content Placeholder 2"/>
          <p:cNvSpPr>
            <a:spLocks noGrp="1"/>
          </p:cNvSpPr>
          <p:nvPr>
            <p:ph idx="1"/>
          </p:nvPr>
        </p:nvSpPr>
        <p:spPr/>
        <p:txBody>
          <a:bodyPr/>
          <a:lstStyle/>
          <a:p>
            <a:pPr algn="just">
              <a:lnSpc>
                <a:spcPct val="115000"/>
              </a:lnSpc>
              <a:spcAft>
                <a:spcPts val="0"/>
              </a:spcAft>
              <a:buFont typeface="Wingdings" pitchFamily="2" charset="2"/>
              <a:buChar char="q"/>
            </a:pPr>
            <a:r>
              <a:rPr lang="en-GB" sz="1800" b="1" dirty="0">
                <a:latin typeface="Times New Roman"/>
                <a:ea typeface="Calibri"/>
                <a:cs typeface="Arial"/>
              </a:rPr>
              <a:t>Approaches to translation go far back to ancient times, with Cicero and Horace “(first century BCE) and St Jerome (fourth century CE).” </a:t>
            </a:r>
            <a:endParaRPr lang="en-GB" sz="1800" b="1" dirty="0" smtClean="0">
              <a:latin typeface="Times New Roman"/>
              <a:ea typeface="Calibri"/>
              <a:cs typeface="Arial"/>
            </a:endParaRPr>
          </a:p>
          <a:p>
            <a:pPr algn="just">
              <a:lnSpc>
                <a:spcPct val="115000"/>
              </a:lnSpc>
              <a:spcAft>
                <a:spcPts val="0"/>
              </a:spcAft>
              <a:buFont typeface="Wingdings" pitchFamily="2" charset="2"/>
              <a:buChar char="q"/>
            </a:pPr>
            <a:r>
              <a:rPr lang="en-GB" sz="1800" b="1" dirty="0" smtClean="0">
                <a:latin typeface="Times New Roman"/>
                <a:ea typeface="Calibri"/>
                <a:cs typeface="Arial"/>
              </a:rPr>
              <a:t>But in </a:t>
            </a:r>
            <a:r>
              <a:rPr lang="en-GB" sz="1800" b="1" dirty="0">
                <a:latin typeface="Times New Roman"/>
                <a:ea typeface="Calibri"/>
                <a:cs typeface="Arial"/>
              </a:rPr>
              <a:t>modern times there has been a greater rise of theories and schools or models </a:t>
            </a:r>
            <a:r>
              <a:rPr lang="en-GB" sz="1800" dirty="0">
                <a:latin typeface="Times New Roman"/>
                <a:ea typeface="Calibri"/>
                <a:cs typeface="Arial"/>
              </a:rPr>
              <a:t>which have so much developed the art of translation. Philological, linguistic, socio-linguistic, functional, semiotic, and communicative or manipulative methodologies have failed to meet at a united stand. </a:t>
            </a:r>
            <a:endParaRPr lang="en-GB" sz="1800" dirty="0" smtClean="0">
              <a:latin typeface="Times New Roman"/>
              <a:ea typeface="Calibri"/>
              <a:cs typeface="Arial"/>
            </a:endParaRPr>
          </a:p>
          <a:p>
            <a:pPr algn="just">
              <a:lnSpc>
                <a:spcPct val="115000"/>
              </a:lnSpc>
              <a:spcAft>
                <a:spcPts val="0"/>
              </a:spcAft>
              <a:buFont typeface="Wingdings" pitchFamily="2" charset="2"/>
              <a:buChar char="q"/>
            </a:pPr>
            <a:r>
              <a:rPr lang="en-GB" sz="1800" b="1" dirty="0" smtClean="0">
                <a:latin typeface="Times New Roman"/>
                <a:ea typeface="Calibri"/>
                <a:cs typeface="Arial"/>
              </a:rPr>
              <a:t>So  </a:t>
            </a:r>
            <a:r>
              <a:rPr lang="en-GB" sz="1800" b="1" dirty="0">
                <a:latin typeface="Times New Roman"/>
                <a:ea typeface="Calibri"/>
                <a:cs typeface="Arial"/>
              </a:rPr>
              <a:t>we have the idea that nothing is communicable or </a:t>
            </a:r>
            <a:r>
              <a:rPr lang="en-GB" sz="1800" b="1" dirty="0" smtClean="0">
                <a:latin typeface="Times New Roman"/>
                <a:ea typeface="Calibri"/>
                <a:cs typeface="Arial"/>
              </a:rPr>
              <a:t>translatable </a:t>
            </a:r>
            <a:r>
              <a:rPr lang="en-GB" sz="1800" dirty="0" smtClean="0">
                <a:latin typeface="Times New Roman"/>
                <a:ea typeface="Calibri"/>
                <a:cs typeface="Arial"/>
              </a:rPr>
              <a:t>on the one hand  and we </a:t>
            </a:r>
            <a:r>
              <a:rPr lang="en-GB" sz="1800" dirty="0">
                <a:latin typeface="Times New Roman"/>
                <a:ea typeface="Calibri"/>
                <a:cs typeface="Arial"/>
              </a:rPr>
              <a:t>have the thought that </a:t>
            </a:r>
            <a:r>
              <a:rPr lang="en-GB" sz="1800" b="1" dirty="0">
                <a:latin typeface="Times New Roman"/>
                <a:ea typeface="Calibri"/>
                <a:cs typeface="Arial"/>
              </a:rPr>
              <a:t>everything is translatable into any language</a:t>
            </a:r>
            <a:r>
              <a:rPr lang="en-GB" sz="1800" dirty="0" smtClean="0">
                <a:latin typeface="Times New Roman"/>
                <a:ea typeface="Calibri"/>
                <a:cs typeface="Arial"/>
              </a:rPr>
              <a:t>, on the other hand. </a:t>
            </a:r>
          </a:p>
          <a:p>
            <a:pPr algn="just">
              <a:lnSpc>
                <a:spcPct val="115000"/>
              </a:lnSpc>
              <a:spcAft>
                <a:spcPts val="0"/>
              </a:spcAft>
              <a:buFont typeface="Wingdings" pitchFamily="2" charset="2"/>
              <a:buChar char="q"/>
            </a:pPr>
            <a:r>
              <a:rPr lang="en-GB" sz="1800" b="1" dirty="0" smtClean="0">
                <a:latin typeface="Times New Roman"/>
                <a:ea typeface="Calibri"/>
                <a:cs typeface="Arial"/>
              </a:rPr>
              <a:t>Susan Bassnett suggests </a:t>
            </a:r>
            <a:r>
              <a:rPr lang="en-GB" sz="1800" dirty="0">
                <a:latin typeface="Times New Roman"/>
                <a:ea typeface="Calibri"/>
                <a:cs typeface="Arial"/>
              </a:rPr>
              <a:t>that “</a:t>
            </a:r>
            <a:r>
              <a:rPr lang="en-GB" sz="1800" b="1" dirty="0">
                <a:latin typeface="Times New Roman"/>
                <a:ea typeface="Calibri"/>
                <a:cs typeface="Arial"/>
              </a:rPr>
              <a:t>Exact translation is impossible</a:t>
            </a:r>
            <a:r>
              <a:rPr lang="en-GB" sz="1800" dirty="0">
                <a:latin typeface="Times New Roman"/>
                <a:ea typeface="Calibri"/>
                <a:cs typeface="Arial"/>
              </a:rPr>
              <a:t>,” implying the translatability of untranslatable things but at certain degrees of approximation or sameness. </a:t>
            </a:r>
            <a:endParaRPr lang="en-GB" sz="1800" dirty="0" smtClean="0">
              <a:latin typeface="Times New Roman"/>
              <a:ea typeface="Calibri"/>
              <a:cs typeface="Arial"/>
            </a:endParaRPr>
          </a:p>
          <a:p>
            <a:pPr algn="just">
              <a:lnSpc>
                <a:spcPct val="115000"/>
              </a:lnSpc>
              <a:spcAft>
                <a:spcPts val="0"/>
              </a:spcAft>
              <a:buFont typeface="Wingdings" pitchFamily="2" charset="2"/>
              <a:buChar char="q"/>
            </a:pPr>
            <a:r>
              <a:rPr lang="en-GB" sz="1800" dirty="0" smtClean="0">
                <a:latin typeface="Times New Roman"/>
                <a:ea typeface="Calibri"/>
                <a:cs typeface="Arial"/>
              </a:rPr>
              <a:t>E. </a:t>
            </a:r>
            <a:r>
              <a:rPr lang="en-GB" sz="1800" b="1" dirty="0" err="1">
                <a:latin typeface="Times New Roman"/>
                <a:ea typeface="Calibri"/>
                <a:cs typeface="Arial"/>
              </a:rPr>
              <a:t>Gentzler</a:t>
            </a:r>
            <a:r>
              <a:rPr lang="en-GB" sz="1800" b="1" dirty="0">
                <a:latin typeface="Times New Roman"/>
                <a:ea typeface="Calibri"/>
                <a:cs typeface="Arial"/>
              </a:rPr>
              <a:t> realises that the translator is required to painstakingly reveal “competence as literary citric, historical scholar, linguistic technician, and creative artist.”)</a:t>
            </a:r>
            <a:endParaRPr lang="en-GB" sz="1800" b="1" dirty="0">
              <a:ea typeface="Calibri"/>
              <a:cs typeface="Arial"/>
            </a:endParaRPr>
          </a:p>
          <a:p>
            <a:pPr algn="just">
              <a:lnSpc>
                <a:spcPct val="115000"/>
              </a:lnSpc>
              <a:spcAft>
                <a:spcPts val="0"/>
              </a:spcAft>
              <a:buFont typeface="Wingdings" pitchFamily="2" charset="2"/>
              <a:buChar char="q"/>
            </a:pPr>
            <a:r>
              <a:rPr lang="en-GB" sz="1800" b="1" dirty="0">
                <a:latin typeface="Times New Roman"/>
                <a:ea typeface="Calibri"/>
                <a:cs typeface="Arial"/>
              </a:rPr>
              <a:t> </a:t>
            </a:r>
            <a:endParaRPr lang="en-GB" sz="1800" b="1" dirty="0">
              <a:ea typeface="Calibri"/>
              <a:cs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b="1" dirty="0" smtClean="0">
                <a:solidFill>
                  <a:schemeClr val="tx1"/>
                </a:solidFill>
              </a:rPr>
              <a:t/>
            </a:r>
            <a:br>
              <a:rPr lang="en-GB" sz="3200" b="1" dirty="0" smtClean="0">
                <a:solidFill>
                  <a:schemeClr val="tx1"/>
                </a:solidFill>
              </a:rPr>
            </a:br>
            <a:r>
              <a:rPr lang="en-GB" sz="3200" b="1" dirty="0">
                <a:solidFill>
                  <a:srgbClr val="1132D9"/>
                </a:solidFill>
              </a:rPr>
              <a:t>Continued</a:t>
            </a:r>
            <a:r>
              <a:rPr lang="en-US" sz="3200" b="1" dirty="0">
                <a:solidFill>
                  <a:srgbClr val="1132D9"/>
                </a:solidFill>
              </a:rPr>
              <a:t/>
            </a:r>
            <a:br>
              <a:rPr lang="en-US" sz="3200" b="1" dirty="0">
                <a:solidFill>
                  <a:srgbClr val="1132D9"/>
                </a:solidFill>
              </a:rPr>
            </a:br>
            <a:endParaRPr lang="en-US" sz="3200" b="1" dirty="0">
              <a:solidFill>
                <a:srgbClr val="1132D9"/>
              </a:solidFill>
            </a:endParaRPr>
          </a:p>
        </p:txBody>
      </p:sp>
      <p:sp>
        <p:nvSpPr>
          <p:cNvPr id="3" name="Content Placeholder 2"/>
          <p:cNvSpPr>
            <a:spLocks noGrp="1"/>
          </p:cNvSpPr>
          <p:nvPr>
            <p:ph idx="1"/>
          </p:nvPr>
        </p:nvSpPr>
        <p:spPr/>
        <p:txBody>
          <a:bodyPr/>
          <a:lstStyle/>
          <a:p>
            <a:pPr lvl="0" algn="just">
              <a:lnSpc>
                <a:spcPct val="115000"/>
              </a:lnSpc>
              <a:spcAft>
                <a:spcPts val="0"/>
              </a:spcAft>
              <a:buFont typeface="Wingdings" pitchFamily="2" charset="2"/>
              <a:buChar char="q"/>
            </a:pPr>
            <a:r>
              <a:rPr lang="en-GB" sz="1600" b="1" dirty="0">
                <a:solidFill>
                  <a:prstClr val="black"/>
                </a:solidFill>
                <a:latin typeface="Times New Roman"/>
                <a:ea typeface="Calibri"/>
                <a:cs typeface="Arial"/>
              </a:rPr>
              <a:t>The bewildering question is: if the translator is most often regarded as an artist, which is the title of any good author, why is he denied the right of creativity? As a well versed Egyptian writer and translation practitioner, </a:t>
            </a:r>
            <a:r>
              <a:rPr lang="en-GB" sz="1600" b="1" dirty="0" err="1">
                <a:solidFill>
                  <a:prstClr val="black"/>
                </a:solidFill>
                <a:latin typeface="Times New Roman"/>
                <a:ea typeface="Calibri"/>
                <a:cs typeface="Arial"/>
              </a:rPr>
              <a:t>Enani</a:t>
            </a:r>
            <a:r>
              <a:rPr lang="en-GB" sz="1600" b="1" dirty="0">
                <a:solidFill>
                  <a:prstClr val="black"/>
                </a:solidFill>
                <a:latin typeface="Times New Roman"/>
                <a:ea typeface="Calibri"/>
                <a:cs typeface="Arial"/>
              </a:rPr>
              <a:t>, depending on other scholarly notions, contends that the translator, unlike the writer, “is deprived of the freedom of creativity or thought, because he is confined to a text whose author has happened to enjoy such right; he is committed to literally recording the original’s ideology from a language, which has got its own assets of culture and tradition as well as social norms, into another different language.” </a:t>
            </a:r>
            <a:endParaRPr lang="en-GB" sz="1600" b="1" dirty="0" smtClean="0">
              <a:solidFill>
                <a:prstClr val="black"/>
              </a:solidFill>
              <a:latin typeface="Times New Roman"/>
              <a:ea typeface="Calibri"/>
              <a:cs typeface="Arial"/>
            </a:endParaRPr>
          </a:p>
          <a:p>
            <a:pPr lvl="0" algn="just">
              <a:lnSpc>
                <a:spcPct val="115000"/>
              </a:lnSpc>
              <a:spcAft>
                <a:spcPts val="0"/>
              </a:spcAft>
              <a:buFont typeface="Wingdings" pitchFamily="2" charset="2"/>
              <a:buChar char="q"/>
            </a:pPr>
            <a:r>
              <a:rPr lang="en-GB" sz="1600" b="1" dirty="0" smtClean="0">
                <a:solidFill>
                  <a:prstClr val="black"/>
                </a:solidFill>
                <a:latin typeface="Times New Roman"/>
                <a:ea typeface="Calibri"/>
                <a:cs typeface="Arial"/>
              </a:rPr>
              <a:t>This </a:t>
            </a:r>
            <a:r>
              <a:rPr lang="en-GB" sz="1600" b="1" dirty="0">
                <a:solidFill>
                  <a:prstClr val="black"/>
                </a:solidFill>
                <a:latin typeface="Times New Roman"/>
                <a:ea typeface="Calibri"/>
                <a:cs typeface="Arial"/>
              </a:rPr>
              <a:t>vision seems to limit ‘creativity’ to </a:t>
            </a:r>
            <a:r>
              <a:rPr lang="en-GB" sz="1600" b="1" dirty="0">
                <a:solidFill>
                  <a:srgbClr val="FF0000"/>
                </a:solidFill>
                <a:latin typeface="Times New Roman"/>
                <a:ea typeface="Calibri"/>
                <a:cs typeface="Arial"/>
              </a:rPr>
              <a:t>the ability of creating new ideas </a:t>
            </a:r>
            <a:r>
              <a:rPr lang="en-GB" sz="1600" b="1" dirty="0">
                <a:solidFill>
                  <a:prstClr val="black"/>
                </a:solidFill>
                <a:latin typeface="Times New Roman"/>
                <a:ea typeface="Calibri"/>
                <a:cs typeface="Arial"/>
              </a:rPr>
              <a:t>or, in other words, to the content rather than the form of a text. If authors are thus looked upon as creative artists as being the inventors of genuine ideas, how about those </a:t>
            </a:r>
            <a:r>
              <a:rPr lang="en-GB" sz="1600" b="1" dirty="0">
                <a:solidFill>
                  <a:srgbClr val="FF0000"/>
                </a:solidFill>
                <a:latin typeface="Times New Roman"/>
                <a:ea typeface="Calibri"/>
                <a:cs typeface="Arial"/>
              </a:rPr>
              <a:t>ones who derive their ideas from other sources</a:t>
            </a:r>
            <a:r>
              <a:rPr lang="en-GB" sz="1600" b="1" dirty="0">
                <a:solidFill>
                  <a:prstClr val="black"/>
                </a:solidFill>
                <a:latin typeface="Times New Roman"/>
                <a:ea typeface="Calibri"/>
                <a:cs typeface="Arial"/>
              </a:rPr>
              <a:t>? </a:t>
            </a:r>
            <a:r>
              <a:rPr lang="en-GB" sz="1600" b="1" dirty="0">
                <a:solidFill>
                  <a:srgbClr val="1132D9"/>
                </a:solidFill>
                <a:latin typeface="Times New Roman"/>
                <a:ea typeface="Calibri"/>
                <a:cs typeface="Arial"/>
              </a:rPr>
              <a:t>Would they still be creative</a:t>
            </a:r>
            <a:r>
              <a:rPr lang="en-GB" sz="1600" b="1" dirty="0">
                <a:solidFill>
                  <a:prstClr val="black"/>
                </a:solidFill>
                <a:latin typeface="Times New Roman"/>
                <a:ea typeface="Calibri"/>
                <a:cs typeface="Arial"/>
              </a:rPr>
              <a:t>? If not, as implied by </a:t>
            </a:r>
            <a:r>
              <a:rPr lang="en-GB" sz="1600" b="1" dirty="0" err="1">
                <a:solidFill>
                  <a:prstClr val="black"/>
                </a:solidFill>
                <a:latin typeface="Times New Roman"/>
                <a:ea typeface="Calibri"/>
                <a:cs typeface="Arial"/>
              </a:rPr>
              <a:t>Enani</a:t>
            </a:r>
            <a:r>
              <a:rPr lang="en-GB" sz="1600" b="1" dirty="0">
                <a:solidFill>
                  <a:prstClr val="black"/>
                </a:solidFill>
                <a:latin typeface="Times New Roman"/>
                <a:ea typeface="Calibri"/>
                <a:cs typeface="Arial"/>
              </a:rPr>
              <a:t>, this is going to shake a well-established and wide-ranging creativity of innumerable authors in the world. </a:t>
            </a:r>
            <a:r>
              <a:rPr lang="en-GB" sz="1600" b="1" dirty="0" smtClean="0">
                <a:solidFill>
                  <a:prstClr val="black"/>
                </a:solidFill>
                <a:latin typeface="Times New Roman"/>
                <a:ea typeface="Calibri"/>
                <a:cs typeface="Arial"/>
              </a:rPr>
              <a:t>A </a:t>
            </a:r>
            <a:r>
              <a:rPr lang="en-GB" sz="1600" b="1" dirty="0">
                <a:solidFill>
                  <a:prstClr val="black"/>
                </a:solidFill>
                <a:latin typeface="Times New Roman"/>
                <a:ea typeface="Calibri"/>
                <a:cs typeface="Arial"/>
              </a:rPr>
              <a:t>modern vision of the term may not go far from its orthodox context. </a:t>
            </a:r>
            <a:r>
              <a:rPr lang="en-GB" sz="1600" b="1" dirty="0">
                <a:solidFill>
                  <a:srgbClr val="FF3300"/>
                </a:solidFill>
                <a:latin typeface="Times New Roman"/>
                <a:ea typeface="Calibri"/>
                <a:cs typeface="Arial"/>
              </a:rPr>
              <a:t>According to psychologists</a:t>
            </a:r>
            <a:r>
              <a:rPr lang="en-GB" sz="1600" b="1" dirty="0">
                <a:solidFill>
                  <a:prstClr val="black"/>
                </a:solidFill>
                <a:latin typeface="Times New Roman"/>
                <a:ea typeface="Calibri"/>
                <a:cs typeface="Arial"/>
              </a:rPr>
              <a:t>, </a:t>
            </a:r>
            <a:r>
              <a:rPr lang="en-GB" sz="1600" b="1" dirty="0">
                <a:solidFill>
                  <a:srgbClr val="1132D9"/>
                </a:solidFill>
                <a:latin typeface="Times New Roman"/>
                <a:ea typeface="Calibri"/>
                <a:cs typeface="Arial"/>
              </a:rPr>
              <a:t>creativity is an intellectual capacity for invention.</a:t>
            </a:r>
            <a:endParaRPr lang="en-GB" sz="1600" b="1" dirty="0">
              <a:solidFill>
                <a:srgbClr val="1132D9"/>
              </a:solidFill>
              <a:ea typeface="Calibri"/>
              <a:cs typeface="Arial"/>
            </a:endParaRPr>
          </a:p>
          <a:p>
            <a:pPr lvl="0" algn="just">
              <a:lnSpc>
                <a:spcPct val="115000"/>
              </a:lnSpc>
              <a:spcAft>
                <a:spcPts val="0"/>
              </a:spcAft>
              <a:buFont typeface="Wingdings" pitchFamily="2" charset="2"/>
              <a:buChar char="q"/>
            </a:pPr>
            <a:r>
              <a:rPr lang="en-GB" sz="1400" dirty="0">
                <a:solidFill>
                  <a:prstClr val="black"/>
                </a:solidFill>
                <a:latin typeface="Times New Roman"/>
                <a:ea typeface="Calibri"/>
                <a:cs typeface="Arial"/>
              </a:rPr>
              <a:t> </a:t>
            </a:r>
            <a:endParaRPr lang="en-GB" sz="1400" dirty="0">
              <a:solidFill>
                <a:prstClr val="black"/>
              </a:solidFill>
              <a:ea typeface="Calibri"/>
              <a:cs typeface="Arial"/>
            </a:endParaRP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b="1" dirty="0">
                <a:solidFill>
                  <a:srgbClr val="1132D9"/>
                </a:solidFill>
              </a:rPr>
              <a:t>Continued</a:t>
            </a:r>
            <a:endParaRPr lang="en-US" dirty="0"/>
          </a:p>
        </p:txBody>
      </p:sp>
      <p:sp>
        <p:nvSpPr>
          <p:cNvPr id="3" name="Content Placeholder 2"/>
          <p:cNvSpPr>
            <a:spLocks noGrp="1"/>
          </p:cNvSpPr>
          <p:nvPr>
            <p:ph idx="1"/>
          </p:nvPr>
        </p:nvSpPr>
        <p:spPr/>
        <p:txBody>
          <a:bodyPr/>
          <a:lstStyle/>
          <a:p>
            <a:pPr algn="just">
              <a:lnSpc>
                <a:spcPct val="115000"/>
              </a:lnSpc>
              <a:spcAft>
                <a:spcPts val="0"/>
              </a:spcAft>
              <a:buFont typeface="Wingdings" pitchFamily="2" charset="2"/>
              <a:buChar char="q"/>
            </a:pPr>
            <a:r>
              <a:rPr lang="en-GB" sz="1800" dirty="0" smtClean="0">
                <a:solidFill>
                  <a:prstClr val="black"/>
                </a:solidFill>
                <a:latin typeface="Times New Roman"/>
                <a:ea typeface="Calibri"/>
                <a:cs typeface="Arial"/>
              </a:rPr>
              <a:t>It </a:t>
            </a:r>
            <a:r>
              <a:rPr lang="en-GB" sz="1800" dirty="0">
                <a:solidFill>
                  <a:prstClr val="black"/>
                </a:solidFill>
                <a:latin typeface="Times New Roman"/>
                <a:ea typeface="Calibri"/>
                <a:cs typeface="Arial"/>
              </a:rPr>
              <a:t>is this lecture’s main target to prove that translation is not </a:t>
            </a:r>
            <a:r>
              <a:rPr lang="en-GB" sz="1800" b="1" dirty="0">
                <a:solidFill>
                  <a:srgbClr val="1132D9"/>
                </a:solidFill>
                <a:latin typeface="Times New Roman"/>
                <a:ea typeface="Calibri"/>
                <a:cs typeface="Arial"/>
              </a:rPr>
              <a:t>an ordinary activity of everyday life,</a:t>
            </a:r>
            <a:r>
              <a:rPr lang="en-GB" sz="1800" dirty="0">
                <a:solidFill>
                  <a:prstClr val="black"/>
                </a:solidFill>
                <a:latin typeface="Times New Roman"/>
                <a:ea typeface="Calibri"/>
                <a:cs typeface="Arial"/>
              </a:rPr>
              <a:t> </a:t>
            </a:r>
            <a:r>
              <a:rPr lang="en-GB" sz="1800" dirty="0" smtClean="0">
                <a:solidFill>
                  <a:prstClr val="black"/>
                </a:solidFill>
                <a:latin typeface="Times New Roman"/>
                <a:ea typeface="Calibri"/>
                <a:cs typeface="Arial"/>
              </a:rPr>
              <a:t>but rather  </a:t>
            </a:r>
            <a:r>
              <a:rPr lang="en-GB" sz="1800" dirty="0" smtClean="0">
                <a:solidFill>
                  <a:srgbClr val="FF0000"/>
                </a:solidFill>
                <a:latin typeface="Times New Roman"/>
                <a:ea typeface="Calibri"/>
                <a:cs typeface="Arial"/>
              </a:rPr>
              <a:t>a real field of creativity</a:t>
            </a:r>
            <a:r>
              <a:rPr lang="en-GB" sz="1800" dirty="0">
                <a:solidFill>
                  <a:srgbClr val="FF0000"/>
                </a:solidFill>
                <a:latin typeface="Times New Roman"/>
                <a:ea typeface="Calibri"/>
                <a:cs typeface="Arial"/>
              </a:rPr>
              <a:t>. </a:t>
            </a:r>
            <a:endParaRPr lang="en-GB" sz="1800" dirty="0" smtClean="0">
              <a:solidFill>
                <a:srgbClr val="FF0000"/>
              </a:solidFill>
              <a:latin typeface="Times New Roman"/>
              <a:ea typeface="Calibri"/>
              <a:cs typeface="Arial"/>
            </a:endParaRPr>
          </a:p>
          <a:p>
            <a:pPr algn="just">
              <a:lnSpc>
                <a:spcPct val="115000"/>
              </a:lnSpc>
              <a:spcAft>
                <a:spcPts val="0"/>
              </a:spcAft>
              <a:buFont typeface="Wingdings" pitchFamily="2" charset="2"/>
              <a:buChar char="q"/>
            </a:pPr>
            <a:r>
              <a:rPr lang="en-GB" sz="1800" dirty="0" smtClean="0">
                <a:solidFill>
                  <a:prstClr val="black"/>
                </a:solidFill>
                <a:latin typeface="Times New Roman"/>
                <a:ea typeface="Calibri"/>
                <a:cs typeface="Arial"/>
              </a:rPr>
              <a:t>Ideally creative </a:t>
            </a:r>
            <a:r>
              <a:rPr lang="en-GB" sz="1800" dirty="0">
                <a:solidFill>
                  <a:prstClr val="black"/>
                </a:solidFill>
                <a:latin typeface="Times New Roman"/>
                <a:ea typeface="Calibri"/>
                <a:cs typeface="Arial"/>
              </a:rPr>
              <a:t>translation is defined </a:t>
            </a:r>
            <a:r>
              <a:rPr lang="en-GB" sz="1800" b="1" dirty="0">
                <a:solidFill>
                  <a:prstClr val="black"/>
                </a:solidFill>
                <a:latin typeface="Times New Roman"/>
                <a:ea typeface="Calibri"/>
                <a:cs typeface="Arial"/>
              </a:rPr>
              <a:t>as a rewriting process which meets three independent requirements:</a:t>
            </a:r>
            <a:r>
              <a:rPr lang="en-GB" sz="1800" dirty="0">
                <a:solidFill>
                  <a:prstClr val="black"/>
                </a:solidFill>
                <a:latin typeface="Times New Roman"/>
                <a:ea typeface="Calibri"/>
                <a:cs typeface="Arial"/>
              </a:rPr>
              <a:t> </a:t>
            </a:r>
            <a:r>
              <a:rPr lang="en-GB" sz="1800" b="1" dirty="0">
                <a:solidFill>
                  <a:srgbClr val="FF0000"/>
                </a:solidFill>
                <a:latin typeface="Times New Roman"/>
                <a:ea typeface="Calibri"/>
                <a:cs typeface="Arial"/>
              </a:rPr>
              <a:t>accuracy, </a:t>
            </a:r>
            <a:r>
              <a:rPr lang="en-GB" sz="1800" b="1" dirty="0">
                <a:solidFill>
                  <a:srgbClr val="1132D9"/>
                </a:solidFill>
                <a:latin typeface="Times New Roman"/>
                <a:ea typeface="Calibri"/>
                <a:cs typeface="Arial"/>
              </a:rPr>
              <a:t>naturalness</a:t>
            </a:r>
            <a:r>
              <a:rPr lang="en-GB" sz="1800" b="1" dirty="0">
                <a:solidFill>
                  <a:srgbClr val="FF0000"/>
                </a:solidFill>
                <a:latin typeface="Times New Roman"/>
                <a:ea typeface="Calibri"/>
                <a:cs typeface="Arial"/>
              </a:rPr>
              <a:t> and </a:t>
            </a:r>
            <a:r>
              <a:rPr lang="en-GB" sz="1800" b="1" dirty="0">
                <a:solidFill>
                  <a:srgbClr val="009900"/>
                </a:solidFill>
                <a:latin typeface="Times New Roman"/>
                <a:ea typeface="Calibri"/>
                <a:cs typeface="Arial"/>
              </a:rPr>
              <a:t>communication</a:t>
            </a:r>
            <a:r>
              <a:rPr lang="en-GB" sz="1800" dirty="0">
                <a:solidFill>
                  <a:prstClr val="black"/>
                </a:solidFill>
                <a:latin typeface="Times New Roman"/>
                <a:ea typeface="Calibri"/>
                <a:cs typeface="Arial"/>
              </a:rPr>
              <a:t>. </a:t>
            </a:r>
            <a:r>
              <a:rPr lang="en-GB" sz="1800" dirty="0">
                <a:solidFill>
                  <a:srgbClr val="FF0000"/>
                </a:solidFill>
                <a:latin typeface="Times New Roman"/>
                <a:ea typeface="Calibri"/>
                <a:cs typeface="Arial"/>
              </a:rPr>
              <a:t>The first </a:t>
            </a:r>
            <a:r>
              <a:rPr lang="en-GB" sz="1800" dirty="0">
                <a:solidFill>
                  <a:prstClr val="black"/>
                </a:solidFill>
                <a:latin typeface="Times New Roman"/>
                <a:ea typeface="Calibri"/>
                <a:cs typeface="Arial"/>
              </a:rPr>
              <a:t>is bound up with </a:t>
            </a:r>
            <a:r>
              <a:rPr lang="en-GB" sz="1800" dirty="0">
                <a:solidFill>
                  <a:srgbClr val="FF0000"/>
                </a:solidFill>
                <a:latin typeface="Times New Roman"/>
                <a:ea typeface="Calibri"/>
                <a:cs typeface="Arial"/>
              </a:rPr>
              <a:t>transmitting the overall meaning of the ST accurately</a:t>
            </a:r>
            <a:r>
              <a:rPr lang="en-GB" sz="1800" dirty="0">
                <a:solidFill>
                  <a:prstClr val="black"/>
                </a:solidFill>
                <a:latin typeface="Times New Roman"/>
                <a:ea typeface="Calibri"/>
                <a:cs typeface="Arial"/>
              </a:rPr>
              <a:t>, </a:t>
            </a:r>
            <a:r>
              <a:rPr lang="en-GB" sz="1800" dirty="0">
                <a:solidFill>
                  <a:srgbClr val="1132D9"/>
                </a:solidFill>
                <a:latin typeface="Times New Roman"/>
                <a:ea typeface="Calibri"/>
                <a:cs typeface="Arial"/>
              </a:rPr>
              <a:t>the second </a:t>
            </a:r>
            <a:r>
              <a:rPr lang="en-GB" sz="1800" dirty="0">
                <a:solidFill>
                  <a:prstClr val="black"/>
                </a:solidFill>
                <a:latin typeface="Times New Roman"/>
                <a:ea typeface="Calibri"/>
                <a:cs typeface="Arial"/>
              </a:rPr>
              <a:t>with </a:t>
            </a:r>
            <a:r>
              <a:rPr lang="en-GB" sz="1800" dirty="0">
                <a:solidFill>
                  <a:srgbClr val="1132D9"/>
                </a:solidFill>
                <a:latin typeface="Times New Roman"/>
                <a:ea typeface="Calibri"/>
                <a:cs typeface="Arial"/>
              </a:rPr>
              <a:t>applying suitable natural forms of TL to the ST</a:t>
            </a:r>
            <a:r>
              <a:rPr lang="en-GB" sz="1800" dirty="0">
                <a:solidFill>
                  <a:prstClr val="black"/>
                </a:solidFill>
                <a:latin typeface="Times New Roman"/>
                <a:ea typeface="Calibri"/>
                <a:cs typeface="Arial"/>
              </a:rPr>
              <a:t>, while </a:t>
            </a:r>
            <a:r>
              <a:rPr lang="en-GB" sz="1800" b="1" dirty="0">
                <a:solidFill>
                  <a:srgbClr val="009900"/>
                </a:solidFill>
                <a:latin typeface="Times New Roman"/>
                <a:ea typeface="Calibri"/>
                <a:cs typeface="Arial"/>
              </a:rPr>
              <a:t>the third </a:t>
            </a:r>
            <a:r>
              <a:rPr lang="en-GB" sz="1800" dirty="0">
                <a:solidFill>
                  <a:prstClr val="black"/>
                </a:solidFill>
                <a:latin typeface="Times New Roman"/>
                <a:ea typeface="Calibri"/>
                <a:cs typeface="Arial"/>
              </a:rPr>
              <a:t>with </a:t>
            </a:r>
            <a:r>
              <a:rPr lang="en-GB" sz="1800" dirty="0">
                <a:solidFill>
                  <a:srgbClr val="009900"/>
                </a:solidFill>
                <a:latin typeface="Times New Roman"/>
                <a:ea typeface="Calibri"/>
                <a:cs typeface="Arial"/>
              </a:rPr>
              <a:t>carrying the meaning and emotional force of the ST to the target reader, as much effectively as they are communicated to the ST readers</a:t>
            </a:r>
            <a:r>
              <a:rPr lang="en-GB" sz="1800" dirty="0">
                <a:solidFill>
                  <a:prstClr val="black"/>
                </a:solidFill>
                <a:latin typeface="Times New Roman"/>
                <a:ea typeface="Calibri"/>
                <a:cs typeface="Arial"/>
              </a:rPr>
              <a:t>. In this way, translation reproduces “the total dynamic character of the communication.” Though this process gives room for the manifestation of great creativity, through adapting formal and linguistic parameters of the ST to different form and language dimensions and conventions, it should be governed by certain criteria. </a:t>
            </a:r>
            <a:endParaRPr lang="en-GB" sz="1800" dirty="0" smtClean="0">
              <a:solidFill>
                <a:prstClr val="black"/>
              </a:solidFill>
              <a:latin typeface="Times New Roman"/>
              <a:ea typeface="Calibri"/>
              <a:cs typeface="Arial"/>
            </a:endParaRPr>
          </a:p>
          <a:p>
            <a:pPr algn="just">
              <a:lnSpc>
                <a:spcPct val="115000"/>
              </a:lnSpc>
              <a:spcAft>
                <a:spcPts val="0"/>
              </a:spcAft>
              <a:buFont typeface="Wingdings" pitchFamily="2" charset="2"/>
              <a:buChar char="q"/>
            </a:pPr>
            <a:r>
              <a:rPr lang="en-GB" sz="1800" dirty="0" smtClean="0">
                <a:solidFill>
                  <a:prstClr val="black"/>
                </a:solidFill>
                <a:latin typeface="Times New Roman"/>
                <a:ea typeface="Calibri"/>
                <a:cs typeface="Arial"/>
              </a:rPr>
              <a:t>Dagmar </a:t>
            </a:r>
            <a:r>
              <a:rPr lang="en-GB" sz="1800" dirty="0" err="1">
                <a:solidFill>
                  <a:prstClr val="black"/>
                </a:solidFill>
                <a:latin typeface="Times New Roman"/>
                <a:ea typeface="Calibri"/>
                <a:cs typeface="Arial"/>
              </a:rPr>
              <a:t>Knittlova</a:t>
            </a:r>
            <a:r>
              <a:rPr lang="en-GB" sz="1800" dirty="0">
                <a:solidFill>
                  <a:prstClr val="black"/>
                </a:solidFill>
                <a:latin typeface="Times New Roman"/>
                <a:ea typeface="Calibri"/>
                <a:cs typeface="Arial"/>
              </a:rPr>
              <a:t> points out: “The text reads well but elegant creativity should not make the text sound better, more vivid than its original version, even if the translator is stylistically talented, gifted and inventive.”</a:t>
            </a:r>
          </a:p>
          <a:p>
            <a:pPr algn="just">
              <a:lnSpc>
                <a:spcPct val="115000"/>
              </a:lnSpc>
              <a:spcAft>
                <a:spcPts val="0"/>
              </a:spcAft>
              <a:buFont typeface="Wingdings" pitchFamily="2" charset="2"/>
              <a:buChar char="q"/>
            </a:pPr>
            <a:r>
              <a:rPr lang="en-GB" sz="1800" dirty="0">
                <a:solidFill>
                  <a:prstClr val="black"/>
                </a:solidFill>
                <a:latin typeface="Times New Roman"/>
                <a:ea typeface="Calibri"/>
                <a:cs typeface="Arial"/>
              </a:rPr>
              <a:t> </a:t>
            </a:r>
          </a:p>
          <a:p>
            <a:pPr algn="just">
              <a:lnSpc>
                <a:spcPct val="115000"/>
              </a:lnSpc>
              <a:spcAft>
                <a:spcPts val="0"/>
              </a:spcAft>
              <a:buFont typeface="Wingdings" pitchFamily="2" charset="2"/>
              <a:buChar char="q"/>
            </a:pPr>
            <a:r>
              <a:rPr lang="en-GB" sz="1600" dirty="0" smtClean="0">
                <a:solidFill>
                  <a:prstClr val="black"/>
                </a:solidFill>
                <a:latin typeface="Times New Roman"/>
                <a:ea typeface="Calibri"/>
                <a:cs typeface="Arial"/>
              </a:rPr>
              <a:t>To</a:t>
            </a:r>
            <a:endParaRPr lang="en-GB" sz="1600" dirty="0">
              <a:solidFill>
                <a:prstClr val="black"/>
              </a:solidFill>
              <a:latin typeface="Times New Roman"/>
              <a:ea typeface="Calibri"/>
              <a:cs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b="1" dirty="0" smtClean="0">
                <a:solidFill>
                  <a:srgbClr val="FF3300"/>
                </a:solidFill>
              </a:rPr>
              <a:t>Example</a:t>
            </a:r>
            <a:endParaRPr lang="en-US" dirty="0"/>
          </a:p>
        </p:txBody>
      </p:sp>
      <p:sp>
        <p:nvSpPr>
          <p:cNvPr id="3" name="Content Placeholder 2"/>
          <p:cNvSpPr>
            <a:spLocks noGrp="1"/>
          </p:cNvSpPr>
          <p:nvPr>
            <p:ph idx="1"/>
          </p:nvPr>
        </p:nvSpPr>
        <p:spPr/>
        <p:txBody>
          <a:bodyPr/>
          <a:lstStyle/>
          <a:p>
            <a:pPr lvl="0" algn="just">
              <a:lnSpc>
                <a:spcPct val="115000"/>
              </a:lnSpc>
              <a:spcAft>
                <a:spcPts val="0"/>
              </a:spcAft>
              <a:buFont typeface="Wingdings" pitchFamily="2" charset="2"/>
              <a:buChar char="q"/>
            </a:pPr>
            <a:r>
              <a:rPr lang="en-GB" sz="1800" dirty="0" smtClean="0">
                <a:solidFill>
                  <a:prstClr val="black"/>
                </a:solidFill>
                <a:latin typeface="Times New Roman"/>
                <a:ea typeface="Calibri"/>
                <a:cs typeface="Arial"/>
              </a:rPr>
              <a:t>To show </a:t>
            </a:r>
            <a:r>
              <a:rPr lang="en-GB" sz="1800" dirty="0">
                <a:solidFill>
                  <a:prstClr val="black"/>
                </a:solidFill>
                <a:latin typeface="Times New Roman"/>
                <a:ea typeface="Calibri"/>
                <a:cs typeface="Arial"/>
              </a:rPr>
              <a:t>how creativity works in the translation process one may need to examine certain common theories of the subject on which practicing translators depend. </a:t>
            </a:r>
            <a:r>
              <a:rPr lang="en-GB" sz="1800" b="1" dirty="0">
                <a:solidFill>
                  <a:prstClr val="black"/>
                </a:solidFill>
                <a:latin typeface="Times New Roman"/>
                <a:ea typeface="Calibri"/>
                <a:cs typeface="Arial"/>
              </a:rPr>
              <a:t>The equivalence theory </a:t>
            </a:r>
            <a:r>
              <a:rPr lang="en-GB" sz="1800" dirty="0">
                <a:solidFill>
                  <a:prstClr val="black"/>
                </a:solidFill>
                <a:latin typeface="Times New Roman"/>
                <a:ea typeface="Calibri"/>
                <a:cs typeface="Arial"/>
              </a:rPr>
              <a:t>is followed by an endless list of translators, but not without </a:t>
            </a:r>
            <a:r>
              <a:rPr lang="en-GB" sz="1800" dirty="0" smtClean="0">
                <a:solidFill>
                  <a:prstClr val="black"/>
                </a:solidFill>
                <a:latin typeface="Times New Roman"/>
                <a:ea typeface="Calibri"/>
                <a:cs typeface="Arial"/>
              </a:rPr>
              <a:t>problems at  </a:t>
            </a:r>
            <a:r>
              <a:rPr lang="en-GB" sz="1800" dirty="0">
                <a:solidFill>
                  <a:prstClr val="black"/>
                </a:solidFill>
                <a:latin typeface="Times New Roman"/>
                <a:ea typeface="Calibri"/>
                <a:cs typeface="Arial"/>
              </a:rPr>
              <a:t>words and </a:t>
            </a:r>
            <a:r>
              <a:rPr lang="en-GB" sz="1800" dirty="0" smtClean="0">
                <a:solidFill>
                  <a:prstClr val="black"/>
                </a:solidFill>
                <a:latin typeface="Times New Roman"/>
                <a:ea typeface="Calibri"/>
                <a:cs typeface="Arial"/>
              </a:rPr>
              <a:t>lexical.</a:t>
            </a:r>
          </a:p>
          <a:p>
            <a:pPr lvl="0" algn="just">
              <a:lnSpc>
                <a:spcPct val="115000"/>
              </a:lnSpc>
              <a:spcAft>
                <a:spcPts val="0"/>
              </a:spcAft>
              <a:buFont typeface="Wingdings" pitchFamily="2" charset="2"/>
              <a:buChar char="q"/>
            </a:pPr>
            <a:r>
              <a:rPr lang="en-GB" sz="1800" dirty="0" smtClean="0">
                <a:solidFill>
                  <a:srgbClr val="1132D9"/>
                </a:solidFill>
                <a:latin typeface="Times New Roman"/>
                <a:ea typeface="Calibri"/>
                <a:cs typeface="Arial"/>
              </a:rPr>
              <a:t>As a very simple example, ‘</a:t>
            </a:r>
            <a:r>
              <a:rPr lang="en-GB" sz="1800" b="1" dirty="0" smtClean="0">
                <a:solidFill>
                  <a:srgbClr val="1132D9"/>
                </a:solidFill>
                <a:latin typeface="Times New Roman"/>
                <a:ea typeface="Calibri"/>
                <a:cs typeface="Arial"/>
              </a:rPr>
              <a:t>yes’ in </a:t>
            </a:r>
            <a:r>
              <a:rPr lang="en-GB" sz="1800" dirty="0" smtClean="0">
                <a:solidFill>
                  <a:srgbClr val="1132D9"/>
                </a:solidFill>
                <a:latin typeface="Times New Roman"/>
                <a:ea typeface="Calibri"/>
                <a:cs typeface="Arial"/>
              </a:rPr>
              <a:t>English is generally understood as an expression of agreement, meaning </a:t>
            </a:r>
            <a:r>
              <a:rPr lang="en-GB" sz="1800" b="1" dirty="0" smtClean="0">
                <a:solidFill>
                  <a:srgbClr val="1132D9"/>
                </a:solidFill>
                <a:latin typeface="Times New Roman"/>
                <a:ea typeface="Calibri"/>
                <a:cs typeface="Arial"/>
              </a:rPr>
              <a:t>‘right’ or ‘all right</a:t>
            </a:r>
            <a:r>
              <a:rPr lang="en-GB" sz="1800" dirty="0" smtClean="0">
                <a:solidFill>
                  <a:prstClr val="black"/>
                </a:solidFill>
                <a:latin typeface="Times New Roman"/>
                <a:ea typeface="Calibri"/>
                <a:cs typeface="Arial"/>
              </a:rPr>
              <a:t>,’ </a:t>
            </a:r>
            <a:r>
              <a:rPr lang="en-GB" sz="1800" dirty="0" smtClean="0">
                <a:solidFill>
                  <a:srgbClr val="FF3300"/>
                </a:solidFill>
                <a:latin typeface="Times New Roman"/>
                <a:ea typeface="Calibri"/>
                <a:cs typeface="Arial"/>
              </a:rPr>
              <a:t>whereas the Arabic equivalent </a:t>
            </a:r>
            <a:r>
              <a:rPr lang="ar-SA" sz="1800" dirty="0" smtClean="0">
                <a:solidFill>
                  <a:srgbClr val="FF3300"/>
                </a:solidFill>
                <a:latin typeface="Times New Roman"/>
                <a:ea typeface="Calibri"/>
                <a:cs typeface="Arial"/>
              </a:rPr>
              <a:t>نعم</a:t>
            </a:r>
            <a:r>
              <a:rPr lang="en-GB" sz="1800" b="1" dirty="0" smtClean="0">
                <a:solidFill>
                  <a:srgbClr val="FF3300"/>
                </a:solidFill>
                <a:latin typeface="Times New Roman"/>
                <a:ea typeface="Calibri"/>
                <a:cs typeface="Arial"/>
              </a:rPr>
              <a:t> (</a:t>
            </a:r>
            <a:r>
              <a:rPr lang="en-GB" sz="1800" b="1" dirty="0" err="1" smtClean="0">
                <a:solidFill>
                  <a:srgbClr val="FF3300"/>
                </a:solidFill>
                <a:latin typeface="Times New Roman"/>
                <a:ea typeface="Calibri"/>
                <a:cs typeface="Arial"/>
              </a:rPr>
              <a:t>Na’am</a:t>
            </a:r>
            <a:r>
              <a:rPr lang="en-GB" sz="1800" dirty="0" smtClean="0">
                <a:solidFill>
                  <a:srgbClr val="FF3300"/>
                </a:solidFill>
                <a:latin typeface="Times New Roman"/>
                <a:ea typeface="Calibri"/>
                <a:cs typeface="Arial"/>
              </a:rPr>
              <a:t>) is </a:t>
            </a:r>
            <a:r>
              <a:rPr lang="en-GB" sz="1800" dirty="0" smtClean="0">
                <a:solidFill>
                  <a:prstClr val="black"/>
                </a:solidFill>
                <a:latin typeface="Times New Roman"/>
                <a:ea typeface="Calibri"/>
                <a:cs typeface="Arial"/>
              </a:rPr>
              <a:t>interpreted differently, in relation to the situation. </a:t>
            </a:r>
            <a:r>
              <a:rPr lang="en-GB" sz="1800" dirty="0" smtClean="0">
                <a:solidFill>
                  <a:srgbClr val="009900"/>
                </a:solidFill>
                <a:latin typeface="Times New Roman"/>
                <a:ea typeface="Calibri"/>
                <a:cs typeface="Arial"/>
              </a:rPr>
              <a:t>The creative translation </a:t>
            </a:r>
            <a:r>
              <a:rPr lang="en-GB" sz="1800" dirty="0" smtClean="0">
                <a:solidFill>
                  <a:prstClr val="black"/>
                </a:solidFill>
                <a:latin typeface="Times New Roman"/>
                <a:ea typeface="Calibri"/>
                <a:cs typeface="Arial"/>
              </a:rPr>
              <a:t>is </a:t>
            </a:r>
            <a:r>
              <a:rPr lang="en-GB" sz="1800" dirty="0" smtClean="0">
                <a:solidFill>
                  <a:srgbClr val="009900"/>
                </a:solidFill>
                <a:latin typeface="Times New Roman"/>
                <a:ea typeface="Calibri"/>
                <a:cs typeface="Arial"/>
              </a:rPr>
              <a:t>one adapted </a:t>
            </a:r>
            <a:r>
              <a:rPr lang="en-GB" sz="1800" dirty="0" smtClean="0">
                <a:solidFill>
                  <a:prstClr val="black"/>
                </a:solidFill>
                <a:latin typeface="Times New Roman"/>
                <a:ea typeface="Calibri"/>
                <a:cs typeface="Arial"/>
              </a:rPr>
              <a:t>skilfully to any of such situations as: ‘</a:t>
            </a:r>
            <a:r>
              <a:rPr lang="en-GB" sz="1800" dirty="0" smtClean="0">
                <a:solidFill>
                  <a:srgbClr val="FF0000"/>
                </a:solidFill>
                <a:latin typeface="Times New Roman"/>
                <a:ea typeface="Calibri"/>
                <a:cs typeface="Arial"/>
              </a:rPr>
              <a:t>Here I am’</a:t>
            </a:r>
            <a:r>
              <a:rPr lang="en-GB" sz="1800" dirty="0" smtClean="0">
                <a:solidFill>
                  <a:prstClr val="black"/>
                </a:solidFill>
                <a:latin typeface="Times New Roman"/>
                <a:ea typeface="Calibri"/>
                <a:cs typeface="Arial"/>
              </a:rPr>
              <a:t> (the reply to somebody’s asking a group for someone whom he had not met or known before); </a:t>
            </a:r>
            <a:r>
              <a:rPr lang="en-GB" sz="1800" dirty="0" smtClean="0">
                <a:solidFill>
                  <a:srgbClr val="FF0000"/>
                </a:solidFill>
                <a:latin typeface="Times New Roman"/>
                <a:ea typeface="Calibri"/>
                <a:cs typeface="Arial"/>
              </a:rPr>
              <a:t>What do you want</a:t>
            </a:r>
            <a:r>
              <a:rPr lang="en-GB" sz="1800" dirty="0" smtClean="0">
                <a:solidFill>
                  <a:prstClr val="black"/>
                </a:solidFill>
                <a:latin typeface="Times New Roman"/>
                <a:ea typeface="Calibri"/>
                <a:cs typeface="Arial"/>
              </a:rPr>
              <a:t>? (the response to someone’s demand that has not been properly heard); </a:t>
            </a:r>
            <a:r>
              <a:rPr lang="en-GB" sz="1800" dirty="0" smtClean="0">
                <a:solidFill>
                  <a:srgbClr val="FF0000"/>
                </a:solidFill>
                <a:latin typeface="Times New Roman"/>
                <a:ea typeface="Calibri"/>
                <a:cs typeface="Arial"/>
              </a:rPr>
              <a:t>‘Come again?’ </a:t>
            </a:r>
            <a:r>
              <a:rPr lang="en-GB" sz="1800" dirty="0" smtClean="0">
                <a:solidFill>
                  <a:prstClr val="black"/>
                </a:solidFill>
                <a:latin typeface="Times New Roman"/>
                <a:ea typeface="Calibri"/>
                <a:cs typeface="Arial"/>
              </a:rPr>
              <a:t>(if somebody’s  feeling is hurt by another one’s offensive words).</a:t>
            </a:r>
          </a:p>
          <a:p>
            <a:pPr lvl="0" algn="just">
              <a:lnSpc>
                <a:spcPct val="115000"/>
              </a:lnSpc>
              <a:spcAft>
                <a:spcPts val="0"/>
              </a:spcAft>
              <a:buFont typeface="Wingdings" pitchFamily="2" charset="2"/>
              <a:buChar char="q"/>
            </a:pPr>
            <a:r>
              <a:rPr lang="en-GB" sz="1800" dirty="0">
                <a:solidFill>
                  <a:prstClr val="black"/>
                </a:solidFill>
                <a:latin typeface="Times New Roman"/>
                <a:ea typeface="Calibri"/>
                <a:cs typeface="Arial"/>
              </a:rPr>
              <a:t> </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b="1" dirty="0"/>
              <a:t/>
            </a:r>
            <a:br>
              <a:rPr lang="en-GB" b="1" dirty="0"/>
            </a:br>
            <a:r>
              <a:rPr lang="en-GB" sz="3200" b="1" dirty="0" smtClean="0">
                <a:solidFill>
                  <a:srgbClr val="1132D9"/>
                </a:solidFill>
              </a:rPr>
              <a:t>Creative Translation </a:t>
            </a:r>
            <a:r>
              <a:rPr lang="en-GB" sz="3200" b="1" dirty="0">
                <a:solidFill>
                  <a:srgbClr val="1132D9"/>
                </a:solidFill>
              </a:rPr>
              <a:t>in </a:t>
            </a:r>
            <a:r>
              <a:rPr lang="en-GB" sz="3200" b="1" dirty="0" smtClean="0">
                <a:solidFill>
                  <a:srgbClr val="1132D9"/>
                </a:solidFill>
              </a:rPr>
              <a:t>practice</a:t>
            </a:r>
            <a:br>
              <a:rPr lang="en-GB" sz="3200" b="1" dirty="0" smtClean="0">
                <a:solidFill>
                  <a:srgbClr val="1132D9"/>
                </a:solidFill>
              </a:rPr>
            </a:br>
            <a:r>
              <a:rPr lang="en-GB" sz="3200" b="1" dirty="0">
                <a:solidFill>
                  <a:srgbClr val="1132D9"/>
                </a:solidFill>
              </a:rPr>
              <a:t/>
            </a:r>
            <a:br>
              <a:rPr lang="en-GB" sz="3200" b="1" dirty="0">
                <a:solidFill>
                  <a:srgbClr val="1132D9"/>
                </a:solidFill>
              </a:rPr>
            </a:br>
            <a:endParaRPr lang="en-US" sz="3200" b="1" dirty="0">
              <a:solidFill>
                <a:srgbClr val="1132D9"/>
              </a:solidFill>
            </a:endParaRPr>
          </a:p>
        </p:txBody>
      </p:sp>
      <p:sp>
        <p:nvSpPr>
          <p:cNvPr id="3" name="Content Placeholder 2"/>
          <p:cNvSpPr>
            <a:spLocks noGrp="1"/>
          </p:cNvSpPr>
          <p:nvPr>
            <p:ph idx="1"/>
          </p:nvPr>
        </p:nvSpPr>
        <p:spPr/>
        <p:txBody>
          <a:bodyPr/>
          <a:lstStyle/>
          <a:p>
            <a:pPr algn="l">
              <a:lnSpc>
                <a:spcPct val="115000"/>
              </a:lnSpc>
              <a:spcAft>
                <a:spcPts val="0"/>
              </a:spcAft>
              <a:buFont typeface="Wingdings" pitchFamily="2" charset="2"/>
              <a:buChar char="q"/>
            </a:pPr>
            <a:r>
              <a:rPr lang="en-GB" sz="1800" dirty="0" smtClean="0">
                <a:latin typeface="Times New Roman"/>
                <a:ea typeface="Calibri"/>
                <a:cs typeface="Arial"/>
              </a:rPr>
              <a:t>The </a:t>
            </a:r>
            <a:r>
              <a:rPr lang="en-GB" sz="1800" dirty="0">
                <a:latin typeface="Times New Roman"/>
                <a:ea typeface="Calibri"/>
                <a:cs typeface="Arial"/>
              </a:rPr>
              <a:t>dictionary definition of word ‘creative’ is ‘</a:t>
            </a:r>
            <a:r>
              <a:rPr lang="en-GB" sz="1800" b="1" dirty="0">
                <a:solidFill>
                  <a:srgbClr val="FF0000"/>
                </a:solidFill>
                <a:latin typeface="Times New Roman"/>
                <a:ea typeface="Calibri"/>
                <a:cs typeface="Arial"/>
              </a:rPr>
              <a:t>inventive and imaginative</a:t>
            </a:r>
            <a:r>
              <a:rPr lang="en-GB" sz="1800" dirty="0">
                <a:latin typeface="Times New Roman"/>
                <a:ea typeface="Calibri"/>
                <a:cs typeface="Arial"/>
              </a:rPr>
              <a:t>’- which, while being unexceptionable, lacks the very quality that characterises the creative: an </a:t>
            </a:r>
            <a:r>
              <a:rPr lang="en-GB" sz="1800" b="1" dirty="0">
                <a:solidFill>
                  <a:srgbClr val="009900"/>
                </a:solidFill>
                <a:latin typeface="Times New Roman"/>
                <a:ea typeface="Calibri"/>
                <a:cs typeface="Arial"/>
              </a:rPr>
              <a:t>amalgamation of surprise, simplicity and utter rightness </a:t>
            </a:r>
            <a:r>
              <a:rPr lang="en-GB" sz="1800" dirty="0">
                <a:latin typeface="Times New Roman"/>
                <a:ea typeface="Calibri"/>
                <a:cs typeface="Arial"/>
              </a:rPr>
              <a:t>(leading one to exclaim, “</a:t>
            </a:r>
            <a:r>
              <a:rPr lang="en-GB" sz="1800" b="1" dirty="0">
                <a:latin typeface="Times New Roman"/>
                <a:ea typeface="Calibri"/>
                <a:cs typeface="Arial"/>
              </a:rPr>
              <a:t>Now, why didn’t I think of that before</a:t>
            </a:r>
            <a:r>
              <a:rPr lang="en-GB" sz="1800" b="1" dirty="0" smtClean="0">
                <a:latin typeface="Times New Roman"/>
                <a:ea typeface="Calibri"/>
                <a:cs typeface="Arial"/>
              </a:rPr>
              <a:t>?).</a:t>
            </a:r>
            <a:endParaRPr lang="en-GB" sz="1800" b="1" dirty="0">
              <a:ea typeface="Calibri"/>
              <a:cs typeface="Arial"/>
            </a:endParaRPr>
          </a:p>
          <a:p>
            <a:pPr algn="l">
              <a:lnSpc>
                <a:spcPct val="115000"/>
              </a:lnSpc>
              <a:spcAft>
                <a:spcPts val="0"/>
              </a:spcAft>
              <a:buFont typeface="Wingdings" pitchFamily="2" charset="2"/>
              <a:buChar char="q"/>
            </a:pPr>
            <a:r>
              <a:rPr lang="en-GB" sz="1800" dirty="0" smtClean="0">
                <a:latin typeface="Times New Roman"/>
                <a:ea typeface="Calibri"/>
                <a:cs typeface="Arial"/>
              </a:rPr>
              <a:t>No </a:t>
            </a:r>
            <a:r>
              <a:rPr lang="en-GB" sz="1800" dirty="0">
                <a:latin typeface="Times New Roman"/>
                <a:ea typeface="Calibri"/>
                <a:cs typeface="Arial"/>
              </a:rPr>
              <a:t>matter how advanced machine translation computer software programmes may be, they would still fail to replace the human mind when it comes to translating creative writings such as literary different genres.  </a:t>
            </a:r>
            <a:endParaRPr lang="en-GB" sz="1800" dirty="0" smtClean="0">
              <a:latin typeface="Times New Roman"/>
              <a:ea typeface="Calibri"/>
              <a:cs typeface="Arial"/>
            </a:endParaRPr>
          </a:p>
          <a:p>
            <a:pPr algn="l">
              <a:lnSpc>
                <a:spcPct val="115000"/>
              </a:lnSpc>
              <a:spcAft>
                <a:spcPts val="0"/>
              </a:spcAft>
              <a:buFont typeface="Wingdings" pitchFamily="2" charset="2"/>
              <a:buChar char="q"/>
            </a:pPr>
            <a:r>
              <a:rPr lang="en-GB" sz="1800" dirty="0" smtClean="0">
                <a:latin typeface="Times New Roman"/>
                <a:ea typeface="Calibri"/>
                <a:cs typeface="Arial"/>
              </a:rPr>
              <a:t>This </a:t>
            </a:r>
            <a:r>
              <a:rPr lang="en-GB" sz="1800" dirty="0">
                <a:latin typeface="Times New Roman"/>
                <a:ea typeface="Calibri"/>
                <a:cs typeface="Arial"/>
              </a:rPr>
              <a:t>could be illustrated by a computer programme when it was made to translate the proverbial phrase </a:t>
            </a:r>
            <a:r>
              <a:rPr lang="en-GB" sz="1800" b="1" i="1" dirty="0">
                <a:solidFill>
                  <a:srgbClr val="FF0000"/>
                </a:solidFill>
                <a:latin typeface="Times New Roman"/>
                <a:ea typeface="Calibri"/>
                <a:cs typeface="Arial"/>
              </a:rPr>
              <a:t>‘out of sight, out of mind</a:t>
            </a:r>
            <a:r>
              <a:rPr lang="en-GB" sz="1800" dirty="0">
                <a:latin typeface="Times New Roman"/>
                <a:ea typeface="Calibri"/>
                <a:cs typeface="Arial"/>
              </a:rPr>
              <a:t>’ into Russian and then translate the translation back into English: the resulting printout read: </a:t>
            </a:r>
            <a:r>
              <a:rPr lang="en-GB" sz="1800" b="1" i="1" dirty="0">
                <a:latin typeface="Times New Roman"/>
                <a:ea typeface="Calibri"/>
                <a:cs typeface="Arial"/>
              </a:rPr>
              <a:t>“invisible idiot</a:t>
            </a:r>
            <a:r>
              <a:rPr lang="en-GB" sz="1800" dirty="0">
                <a:latin typeface="Times New Roman"/>
                <a:ea typeface="Calibri"/>
                <a:cs typeface="Arial"/>
              </a:rPr>
              <a:t>”.  Its translation in Arabic was as follows:</a:t>
            </a:r>
            <a:r>
              <a:rPr lang="en-GB" sz="1800" dirty="0">
                <a:ea typeface="Calibri"/>
                <a:cs typeface="Arial"/>
              </a:rPr>
              <a:t> </a:t>
            </a:r>
            <a:r>
              <a:rPr lang="en-GB" sz="1800" dirty="0">
                <a:latin typeface="Times New Roman"/>
                <a:ea typeface="Calibri"/>
                <a:cs typeface="Arial"/>
              </a:rPr>
              <a:t>"</a:t>
            </a:r>
            <a:r>
              <a:rPr lang="ar-SA" sz="1800" dirty="0">
                <a:ea typeface="Calibri"/>
                <a:cs typeface="Times New Roman"/>
              </a:rPr>
              <a:t>بعيدا عن الأنظار، من العقل</a:t>
            </a:r>
            <a:r>
              <a:rPr lang="en-GB" sz="1800" dirty="0">
                <a:latin typeface="Times New Roman"/>
                <a:ea typeface="Calibri"/>
                <a:cs typeface="Arial"/>
              </a:rPr>
              <a:t>"</a:t>
            </a:r>
            <a:endParaRPr lang="en-GB" sz="1800" dirty="0">
              <a:ea typeface="Calibri"/>
              <a:cs typeface="Arial"/>
            </a:endParaRPr>
          </a:p>
          <a:p>
            <a:pPr algn="l">
              <a:lnSpc>
                <a:spcPct val="115000"/>
              </a:lnSpc>
              <a:spcAft>
                <a:spcPts val="0"/>
              </a:spcAft>
            </a:pPr>
            <a:r>
              <a:rPr lang="en-GB" sz="1800" dirty="0">
                <a:latin typeface="Times New Roman"/>
                <a:ea typeface="Calibri"/>
                <a:cs typeface="Arial"/>
              </a:rPr>
              <a:t> </a:t>
            </a:r>
            <a:endParaRPr lang="en-US"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a:solidFill>
                  <a:srgbClr val="FF3300"/>
                </a:solidFill>
              </a:rPr>
              <a:t>Example</a:t>
            </a:r>
            <a:endParaRPr lang="en-GB" dirty="0"/>
          </a:p>
        </p:txBody>
      </p:sp>
      <p:sp>
        <p:nvSpPr>
          <p:cNvPr id="3" name="Content Placeholder 2"/>
          <p:cNvSpPr>
            <a:spLocks noGrp="1"/>
          </p:cNvSpPr>
          <p:nvPr>
            <p:ph idx="1"/>
          </p:nvPr>
        </p:nvSpPr>
        <p:spPr/>
        <p:txBody>
          <a:bodyPr/>
          <a:lstStyle/>
          <a:p>
            <a:pPr lvl="0" algn="l">
              <a:lnSpc>
                <a:spcPct val="115000"/>
              </a:lnSpc>
              <a:spcAft>
                <a:spcPts val="0"/>
              </a:spcAft>
              <a:buFont typeface="Wingdings" pitchFamily="2" charset="2"/>
              <a:buChar char="q"/>
            </a:pPr>
            <a:r>
              <a:rPr lang="en-GB" sz="1400" dirty="0">
                <a:solidFill>
                  <a:prstClr val="black"/>
                </a:solidFill>
                <a:latin typeface="Times New Roman"/>
                <a:ea typeface="Calibri"/>
                <a:cs typeface="Arial"/>
              </a:rPr>
              <a:t>  </a:t>
            </a:r>
            <a:r>
              <a:rPr lang="en-GB" sz="2000" b="1" dirty="0">
                <a:solidFill>
                  <a:prstClr val="black"/>
                </a:solidFill>
                <a:latin typeface="Times New Roman"/>
                <a:ea typeface="Calibri"/>
                <a:cs typeface="Arial"/>
              </a:rPr>
              <a:t>Now how would you translate such a proverb </a:t>
            </a:r>
            <a:r>
              <a:rPr lang="en-GB" sz="2000" b="1" i="1" dirty="0">
                <a:solidFill>
                  <a:srgbClr val="FF3300"/>
                </a:solidFill>
                <a:latin typeface="Times New Roman"/>
                <a:ea typeface="Calibri"/>
                <a:cs typeface="Arial"/>
              </a:rPr>
              <a:t>‘out of sight, out of mind</a:t>
            </a:r>
            <a:r>
              <a:rPr lang="en-GB" sz="2000" b="1" dirty="0">
                <a:solidFill>
                  <a:prstClr val="black"/>
                </a:solidFill>
                <a:latin typeface="Times New Roman"/>
                <a:ea typeface="Calibri"/>
                <a:cs typeface="Arial"/>
              </a:rPr>
              <a:t>’ </a:t>
            </a:r>
            <a:r>
              <a:rPr lang="en-GB" sz="2000" b="1" dirty="0" smtClean="0">
                <a:solidFill>
                  <a:prstClr val="black"/>
                </a:solidFill>
                <a:latin typeface="Times New Roman"/>
                <a:ea typeface="Calibri"/>
                <a:cs typeface="Arial"/>
              </a:rPr>
              <a:t>into </a:t>
            </a:r>
            <a:r>
              <a:rPr lang="en-GB" sz="2000" b="1" dirty="0">
                <a:solidFill>
                  <a:prstClr val="black"/>
                </a:solidFill>
                <a:latin typeface="Times New Roman"/>
                <a:ea typeface="Calibri"/>
                <a:cs typeface="Arial"/>
              </a:rPr>
              <a:t>Arabic?  Is it A, B, C, D, E, F or something else?</a:t>
            </a:r>
            <a:endParaRPr lang="en-GB" sz="2000" b="1" dirty="0">
              <a:solidFill>
                <a:prstClr val="black"/>
              </a:solidFill>
              <a:ea typeface="Calibri"/>
              <a:cs typeface="Arial"/>
            </a:endParaRPr>
          </a:p>
          <a:p>
            <a:pPr lvl="0" algn="l">
              <a:lnSpc>
                <a:spcPct val="115000"/>
              </a:lnSpc>
              <a:spcAft>
                <a:spcPts val="0"/>
              </a:spcAft>
            </a:pPr>
            <a:r>
              <a:rPr lang="en-GB" sz="1400" dirty="0">
                <a:solidFill>
                  <a:prstClr val="black"/>
                </a:solidFill>
                <a:latin typeface="Times New Roman"/>
                <a:ea typeface="Calibri"/>
                <a:cs typeface="Arial"/>
              </a:rPr>
              <a:t> </a:t>
            </a:r>
            <a:endParaRPr lang="en-GB" sz="2000" b="1" dirty="0" smtClean="0">
              <a:solidFill>
                <a:prstClr val="black"/>
              </a:solidFill>
              <a:ea typeface="Calibri"/>
              <a:cs typeface="Arial"/>
            </a:endParaRPr>
          </a:p>
          <a:p>
            <a:pPr lvl="0" algn="l">
              <a:lnSpc>
                <a:spcPct val="115000"/>
              </a:lnSpc>
              <a:spcAft>
                <a:spcPts val="0"/>
              </a:spcAft>
              <a:buFont typeface="+mj-lt"/>
              <a:buAutoNum type="alphaUcPeriod"/>
            </a:pPr>
            <a:r>
              <a:rPr lang="ar-SY" sz="2000" b="1" dirty="0" smtClean="0">
                <a:ea typeface="Calibri"/>
                <a:cs typeface="Times New Roman"/>
              </a:rPr>
              <a:t>خارج عن البصر، خارج عن العقل</a:t>
            </a:r>
            <a:endParaRPr lang="en-GB" sz="2000" b="1" dirty="0" smtClean="0">
              <a:ea typeface="Calibri"/>
              <a:cs typeface="Arial"/>
            </a:endParaRPr>
          </a:p>
          <a:p>
            <a:pPr lvl="0" algn="l">
              <a:lnSpc>
                <a:spcPct val="115000"/>
              </a:lnSpc>
              <a:spcAft>
                <a:spcPts val="0"/>
              </a:spcAft>
              <a:buFont typeface="+mj-lt"/>
              <a:buAutoNum type="alphaUcPeriod"/>
            </a:pPr>
            <a:r>
              <a:rPr lang="ar-SY" sz="2000" b="1" dirty="0" smtClean="0">
                <a:ea typeface="Calibri"/>
                <a:cs typeface="Times New Roman"/>
              </a:rPr>
              <a:t>بعيداً </a:t>
            </a:r>
            <a:r>
              <a:rPr lang="ar-SY" sz="2000" b="1" dirty="0">
                <a:ea typeface="Calibri"/>
                <a:cs typeface="Times New Roman"/>
              </a:rPr>
              <a:t>عن الأنظار، بعيداً عن العقل</a:t>
            </a:r>
            <a:endParaRPr lang="en-GB" sz="2000" b="1" dirty="0">
              <a:ea typeface="Calibri"/>
              <a:cs typeface="Arial"/>
            </a:endParaRPr>
          </a:p>
          <a:p>
            <a:pPr lvl="0" algn="l">
              <a:lnSpc>
                <a:spcPct val="115000"/>
              </a:lnSpc>
              <a:spcAft>
                <a:spcPts val="0"/>
              </a:spcAft>
              <a:buFont typeface="+mj-lt"/>
              <a:buAutoNum type="alphaUcPeriod"/>
            </a:pPr>
            <a:r>
              <a:rPr lang="ar-SY" sz="2000" b="1" dirty="0">
                <a:ea typeface="Calibri"/>
                <a:cs typeface="Times New Roman"/>
              </a:rPr>
              <a:t>بعيدأً عن بصرك، بعيداً عن عقلك</a:t>
            </a:r>
            <a:endParaRPr lang="en-GB" sz="2000" b="1" dirty="0">
              <a:ea typeface="Calibri"/>
              <a:cs typeface="Arial"/>
            </a:endParaRPr>
          </a:p>
          <a:p>
            <a:pPr lvl="0" algn="l">
              <a:lnSpc>
                <a:spcPct val="115000"/>
              </a:lnSpc>
              <a:spcAft>
                <a:spcPts val="0"/>
              </a:spcAft>
              <a:buFont typeface="+mj-lt"/>
              <a:buAutoNum type="alphaUcPeriod"/>
            </a:pPr>
            <a:r>
              <a:rPr lang="ar-SY" sz="2000" b="1" dirty="0">
                <a:ea typeface="Calibri"/>
                <a:cs typeface="Times New Roman"/>
              </a:rPr>
              <a:t>بعيداً عن العين، بعيدأ عن القلب</a:t>
            </a:r>
            <a:endParaRPr lang="en-GB" sz="2000" b="1" dirty="0">
              <a:ea typeface="Calibri"/>
              <a:cs typeface="Arial"/>
            </a:endParaRPr>
          </a:p>
          <a:p>
            <a:pPr lvl="0" algn="l">
              <a:lnSpc>
                <a:spcPct val="115000"/>
              </a:lnSpc>
              <a:spcAft>
                <a:spcPts val="0"/>
              </a:spcAft>
              <a:buFont typeface="+mj-lt"/>
              <a:buAutoNum type="alphaUcPeriod"/>
            </a:pPr>
            <a:r>
              <a:rPr lang="en-GB" sz="2000" b="1" dirty="0">
                <a:latin typeface="Times New Roman"/>
                <a:ea typeface="Calibri"/>
                <a:cs typeface="Arial"/>
              </a:rPr>
              <a:t> </a:t>
            </a:r>
            <a:r>
              <a:rPr lang="ar-SA" sz="2000" b="1" dirty="0">
                <a:ea typeface="Calibri"/>
                <a:cs typeface="Times New Roman"/>
              </a:rPr>
              <a:t>بعيد عن عينك،  بعيد عن قلبك</a:t>
            </a:r>
            <a:endParaRPr lang="en-GB" sz="2000" b="1" dirty="0">
              <a:ea typeface="Calibri"/>
              <a:cs typeface="Arial"/>
            </a:endParaRPr>
          </a:p>
          <a:p>
            <a:pPr lvl="0" algn="l">
              <a:lnSpc>
                <a:spcPct val="115000"/>
              </a:lnSpc>
              <a:spcAft>
                <a:spcPts val="0"/>
              </a:spcAft>
              <a:buFont typeface="+mj-lt"/>
              <a:buAutoNum type="alphaUcPeriod"/>
            </a:pPr>
            <a:r>
              <a:rPr lang="ar-SA" sz="2000" b="1" dirty="0">
                <a:ea typeface="Calibri"/>
                <a:cs typeface="Times New Roman"/>
              </a:rPr>
              <a:t>البعد جفاء، والقرب رخاء</a:t>
            </a:r>
            <a:endParaRPr lang="en-GB" sz="2000" b="1" dirty="0">
              <a:ea typeface="Calibri"/>
              <a:cs typeface="Arial"/>
            </a:endParaRPr>
          </a:p>
          <a:p>
            <a:pPr lvl="0" algn="l">
              <a:lnSpc>
                <a:spcPct val="115000"/>
              </a:lnSpc>
              <a:spcAft>
                <a:spcPts val="0"/>
              </a:spcAft>
              <a:buFont typeface="+mj-lt"/>
              <a:buAutoNum type="alphaUcPeriod"/>
            </a:pPr>
            <a:r>
              <a:rPr lang="ar-SA" sz="2000" b="1" dirty="0">
                <a:ea typeface="Calibri"/>
                <a:cs typeface="Times New Roman"/>
              </a:rPr>
              <a:t>إلخ.......</a:t>
            </a:r>
            <a:endParaRPr lang="en-GB" sz="2000" b="1" dirty="0">
              <a:ea typeface="Calibri"/>
              <a:cs typeface="Arial"/>
            </a:endParaRPr>
          </a:p>
          <a:p>
            <a:endParaRPr lang="en-GB" sz="2000" b="1" dirty="0"/>
          </a:p>
        </p:txBody>
      </p:sp>
    </p:spTree>
    <p:extLst>
      <p:ext uri="{BB962C8B-B14F-4D97-AF65-F5344CB8AC3E}">
        <p14:creationId xmlns="" xmlns:p14="http://schemas.microsoft.com/office/powerpoint/2010/main" val="13546429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smtClean="0">
                <a:solidFill>
                  <a:srgbClr val="1132D9"/>
                </a:solidFill>
              </a:rPr>
              <a:t>Continued</a:t>
            </a:r>
            <a:endParaRPr lang="en-GB" dirty="0">
              <a:solidFill>
                <a:srgbClr val="1132D9"/>
              </a:solidFill>
            </a:endParaRPr>
          </a:p>
        </p:txBody>
      </p:sp>
      <p:sp>
        <p:nvSpPr>
          <p:cNvPr id="3" name="Content Placeholder 2"/>
          <p:cNvSpPr>
            <a:spLocks noGrp="1"/>
          </p:cNvSpPr>
          <p:nvPr>
            <p:ph idx="1"/>
          </p:nvPr>
        </p:nvSpPr>
        <p:spPr>
          <a:xfrm>
            <a:off x="495300" y="1447800"/>
            <a:ext cx="8915400" cy="4953000"/>
          </a:xfrm>
        </p:spPr>
        <p:txBody>
          <a:bodyPr/>
          <a:lstStyle/>
          <a:p>
            <a:pPr algn="just">
              <a:lnSpc>
                <a:spcPct val="115000"/>
              </a:lnSpc>
              <a:spcAft>
                <a:spcPts val="0"/>
              </a:spcAft>
              <a:buFont typeface="Wingdings" pitchFamily="2" charset="2"/>
              <a:buChar char="q"/>
            </a:pPr>
            <a:r>
              <a:rPr lang="en-GB" sz="1600" b="1" dirty="0">
                <a:latin typeface="Times New Roman"/>
                <a:ea typeface="Calibri"/>
                <a:cs typeface="Arial"/>
              </a:rPr>
              <a:t>The question of equivalence </a:t>
            </a:r>
            <a:r>
              <a:rPr lang="en-GB" sz="1600" dirty="0">
                <a:latin typeface="Times New Roman"/>
                <a:ea typeface="Calibri"/>
                <a:cs typeface="Arial"/>
              </a:rPr>
              <a:t>gets much more complicated when specific words or structures of a language find no equivalent or even approximate meanings in another language.  </a:t>
            </a:r>
            <a:endParaRPr lang="en-GB" sz="1600" dirty="0" smtClean="0">
              <a:latin typeface="Times New Roman"/>
              <a:ea typeface="Calibri"/>
              <a:cs typeface="Arial"/>
            </a:endParaRPr>
          </a:p>
          <a:p>
            <a:pPr algn="just">
              <a:lnSpc>
                <a:spcPct val="115000"/>
              </a:lnSpc>
              <a:spcAft>
                <a:spcPts val="0"/>
              </a:spcAft>
              <a:buFont typeface="Wingdings" pitchFamily="2" charset="2"/>
              <a:buChar char="q"/>
            </a:pPr>
            <a:r>
              <a:rPr lang="en-GB" sz="1600" dirty="0" smtClean="0">
                <a:latin typeface="Times New Roman"/>
                <a:ea typeface="Calibri"/>
                <a:cs typeface="Arial"/>
              </a:rPr>
              <a:t>As </a:t>
            </a:r>
            <a:r>
              <a:rPr lang="en-GB" sz="1600" dirty="0">
                <a:latin typeface="Times New Roman"/>
                <a:ea typeface="Calibri"/>
                <a:cs typeface="Arial"/>
              </a:rPr>
              <a:t>an example, the common English expression: ‘</a:t>
            </a:r>
            <a:r>
              <a:rPr lang="en-GB" sz="1600" b="1" dirty="0">
                <a:solidFill>
                  <a:srgbClr val="FF0000"/>
                </a:solidFill>
                <a:latin typeface="Times New Roman"/>
                <a:ea typeface="Calibri"/>
                <a:cs typeface="Arial"/>
              </a:rPr>
              <a:t>Mother Nature is angry</a:t>
            </a:r>
            <a:r>
              <a:rPr lang="en-GB" sz="1600" dirty="0">
                <a:latin typeface="Times New Roman"/>
                <a:ea typeface="Calibri"/>
                <a:cs typeface="Arial"/>
              </a:rPr>
              <a:t>’ sounds obscure or senseless to an Arab Moslem listener who may know English well but is ignorant of the cultural and religious images behind it. </a:t>
            </a:r>
            <a:endParaRPr lang="en-GB" sz="1600" dirty="0" smtClean="0">
              <a:latin typeface="Times New Roman"/>
              <a:ea typeface="Calibri"/>
              <a:cs typeface="Arial"/>
            </a:endParaRPr>
          </a:p>
          <a:p>
            <a:pPr algn="just">
              <a:lnSpc>
                <a:spcPct val="115000"/>
              </a:lnSpc>
              <a:spcAft>
                <a:spcPts val="0"/>
              </a:spcAft>
              <a:buFont typeface="Wingdings" pitchFamily="2" charset="2"/>
              <a:buChar char="q"/>
            </a:pPr>
            <a:r>
              <a:rPr lang="en-GB" sz="1600" dirty="0" smtClean="0">
                <a:latin typeface="Times New Roman"/>
                <a:ea typeface="Calibri"/>
                <a:cs typeface="Arial"/>
              </a:rPr>
              <a:t>However</a:t>
            </a:r>
            <a:r>
              <a:rPr lang="en-GB" sz="1600" dirty="0">
                <a:latin typeface="Times New Roman"/>
                <a:ea typeface="Calibri"/>
                <a:cs typeface="Arial"/>
              </a:rPr>
              <a:t>, the good translator tests his own background of Western culture and religions against the expression to adapt its meaning in a suitable cultural and linguistic context of the target audience. Being aware of the cultural and religious differences between the West and the East, the translator knows that ‘</a:t>
            </a:r>
            <a:r>
              <a:rPr lang="en-GB" sz="1600" b="1" dirty="0">
                <a:solidFill>
                  <a:srgbClr val="FF0000"/>
                </a:solidFill>
                <a:latin typeface="Times New Roman"/>
                <a:ea typeface="Calibri"/>
                <a:cs typeface="Arial"/>
              </a:rPr>
              <a:t>Mother Nature’ is used in many English speaking countries to refer to ‘god’ or ‘goddess</a:t>
            </a:r>
            <a:r>
              <a:rPr lang="en-GB" sz="1600" dirty="0">
                <a:solidFill>
                  <a:srgbClr val="FF0000"/>
                </a:solidFill>
                <a:latin typeface="Times New Roman"/>
                <a:ea typeface="Calibri"/>
                <a:cs typeface="Arial"/>
              </a:rPr>
              <a:t>,’ </a:t>
            </a:r>
            <a:r>
              <a:rPr lang="en-GB" sz="1600" dirty="0">
                <a:solidFill>
                  <a:srgbClr val="1132D9"/>
                </a:solidFill>
                <a:latin typeface="Times New Roman"/>
                <a:ea typeface="Calibri"/>
                <a:cs typeface="Arial"/>
              </a:rPr>
              <a:t>images which have no existence in the Arab Moslem’s mind. </a:t>
            </a:r>
            <a:r>
              <a:rPr lang="en-GB" sz="1600" dirty="0">
                <a:latin typeface="Times New Roman"/>
                <a:ea typeface="Calibri"/>
                <a:cs typeface="Arial"/>
              </a:rPr>
              <a:t>The latter believes in </a:t>
            </a:r>
            <a:r>
              <a:rPr lang="en-GB" sz="1600" b="1" dirty="0">
                <a:solidFill>
                  <a:srgbClr val="009900"/>
                </a:solidFill>
                <a:latin typeface="Times New Roman"/>
                <a:ea typeface="Calibri"/>
                <a:cs typeface="Arial"/>
              </a:rPr>
              <a:t>One and Only One God, </a:t>
            </a:r>
            <a:r>
              <a:rPr lang="en-GB" sz="1600" dirty="0">
                <a:latin typeface="Times New Roman"/>
                <a:ea typeface="Calibri"/>
                <a:cs typeface="Arial"/>
              </a:rPr>
              <a:t>whose image is never likened to any male figure or referred to as female. No Moslem would be expected, normally, to say: </a:t>
            </a:r>
            <a:r>
              <a:rPr lang="en-GB" sz="1600" dirty="0">
                <a:solidFill>
                  <a:srgbClr val="FF3300"/>
                </a:solidFill>
                <a:latin typeface="Times New Roman"/>
                <a:ea typeface="Calibri"/>
                <a:cs typeface="Arial"/>
              </a:rPr>
              <a:t>‘</a:t>
            </a:r>
            <a:r>
              <a:rPr lang="en-GB" sz="1600" b="1" dirty="0">
                <a:solidFill>
                  <a:srgbClr val="FF3300"/>
                </a:solidFill>
                <a:latin typeface="Times New Roman"/>
                <a:ea typeface="Calibri"/>
                <a:cs typeface="Arial"/>
              </a:rPr>
              <a:t>Nature is angry</a:t>
            </a:r>
            <a:r>
              <a:rPr lang="en-GB" sz="1600" dirty="0">
                <a:latin typeface="Times New Roman"/>
                <a:ea typeface="Calibri"/>
                <a:cs typeface="Arial"/>
              </a:rPr>
              <a:t>,’ but may say: ‘</a:t>
            </a:r>
            <a:r>
              <a:rPr lang="en-GB" sz="1600" b="1" dirty="0">
                <a:solidFill>
                  <a:srgbClr val="FF3300"/>
                </a:solidFill>
                <a:latin typeface="Times New Roman"/>
                <a:ea typeface="Calibri"/>
                <a:cs typeface="Arial"/>
              </a:rPr>
              <a:t>God is angry at me (</a:t>
            </a:r>
            <a:r>
              <a:rPr lang="en-GB" sz="1600" dirty="0">
                <a:solidFill>
                  <a:srgbClr val="FF3300"/>
                </a:solidFill>
                <a:latin typeface="Times New Roman"/>
                <a:ea typeface="Calibri"/>
                <a:cs typeface="Arial"/>
              </a:rPr>
              <a:t>or us</a:t>
            </a:r>
            <a:r>
              <a:rPr lang="en-GB" sz="1600" dirty="0">
                <a:latin typeface="Times New Roman"/>
                <a:ea typeface="Calibri"/>
                <a:cs typeface="Arial"/>
              </a:rPr>
              <a:t>), when s/he feels that none of his/her prayers is answered, but not to describe a day’s bad weather, as Western non-Moslems do. On the contrary, Moslem Arabs always equate rainfall (but not a deluge) with the English expression, that is to say, as a clear sign of God’s satisfaction with them, because rains are needed for the cultivation of their desert lands on which they mainly depend. </a:t>
            </a:r>
            <a:endParaRPr lang="en-GB" sz="1600" dirty="0">
              <a:ea typeface="Calibri"/>
              <a:cs typeface="Arial"/>
            </a:endParaRPr>
          </a:p>
          <a:p>
            <a:pPr algn="just">
              <a:buFont typeface="Wingdings" pitchFamily="2" charset="2"/>
              <a:buChar char="q"/>
            </a:pPr>
            <a:endParaRPr lang="en-GB" sz="1800" dirty="0"/>
          </a:p>
        </p:txBody>
      </p:sp>
    </p:spTree>
    <p:extLst>
      <p:ext uri="{BB962C8B-B14F-4D97-AF65-F5344CB8AC3E}">
        <p14:creationId xmlns="" xmlns:p14="http://schemas.microsoft.com/office/powerpoint/2010/main" val="31619129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a:solidFill>
                  <a:srgbClr val="FF3300"/>
                </a:solidFill>
              </a:rPr>
              <a:t>Example</a:t>
            </a:r>
            <a:endParaRPr lang="en-GB" dirty="0"/>
          </a:p>
        </p:txBody>
      </p:sp>
      <p:sp>
        <p:nvSpPr>
          <p:cNvPr id="3" name="Content Placeholder 2"/>
          <p:cNvSpPr>
            <a:spLocks noGrp="1"/>
          </p:cNvSpPr>
          <p:nvPr>
            <p:ph idx="1"/>
          </p:nvPr>
        </p:nvSpPr>
        <p:spPr>
          <a:xfrm>
            <a:off x="495300" y="1447800"/>
            <a:ext cx="8915400" cy="4953000"/>
          </a:xfrm>
        </p:spPr>
        <p:txBody>
          <a:bodyPr/>
          <a:lstStyle/>
          <a:p>
            <a:pPr lvl="0" algn="just">
              <a:lnSpc>
                <a:spcPct val="115000"/>
              </a:lnSpc>
              <a:spcAft>
                <a:spcPts val="0"/>
              </a:spcAft>
              <a:buFont typeface="Wingdings" pitchFamily="2" charset="2"/>
              <a:buChar char="q"/>
            </a:pPr>
            <a:r>
              <a:rPr lang="en-GB" sz="2000" dirty="0">
                <a:solidFill>
                  <a:prstClr val="black"/>
                </a:solidFill>
                <a:latin typeface="Times New Roman"/>
                <a:ea typeface="Calibri"/>
                <a:cs typeface="Arial"/>
              </a:rPr>
              <a:t>According to Francis Jones (2011, p154), creativity in translation means generating target text solutions that </a:t>
            </a:r>
            <a:r>
              <a:rPr lang="en-GB" sz="2000" dirty="0">
                <a:solidFill>
                  <a:srgbClr val="1132D9"/>
                </a:solidFill>
                <a:latin typeface="Times New Roman"/>
                <a:ea typeface="Calibri"/>
                <a:cs typeface="Arial"/>
              </a:rPr>
              <a:t>are both novel and appropriate</a:t>
            </a:r>
            <a:r>
              <a:rPr lang="en-GB" sz="2000" dirty="0">
                <a:solidFill>
                  <a:prstClr val="black"/>
                </a:solidFill>
                <a:latin typeface="Times New Roman"/>
                <a:ea typeface="Calibri"/>
                <a:cs typeface="Arial"/>
              </a:rPr>
              <a:t>”. In other words, as illustrated in the example above, the Arabic creative translation of the English expression ‘</a:t>
            </a:r>
            <a:r>
              <a:rPr lang="en-GB" sz="2000" b="1" dirty="0">
                <a:solidFill>
                  <a:srgbClr val="FF3300"/>
                </a:solidFill>
                <a:latin typeface="Times New Roman"/>
                <a:ea typeface="Calibri"/>
                <a:cs typeface="Arial"/>
              </a:rPr>
              <a:t>Mother Nature is angry</a:t>
            </a:r>
            <a:r>
              <a:rPr lang="en-GB" sz="2000" dirty="0">
                <a:solidFill>
                  <a:prstClr val="black"/>
                </a:solidFill>
                <a:latin typeface="Times New Roman"/>
                <a:ea typeface="Calibri"/>
                <a:cs typeface="Arial"/>
              </a:rPr>
              <a:t>’ </a:t>
            </a:r>
            <a:r>
              <a:rPr lang="en-GB" sz="2000" dirty="0">
                <a:solidFill>
                  <a:srgbClr val="1132D9"/>
                </a:solidFill>
                <a:latin typeface="Times New Roman"/>
                <a:ea typeface="Calibri"/>
                <a:cs typeface="Arial"/>
              </a:rPr>
              <a:t>should </a:t>
            </a:r>
            <a:r>
              <a:rPr lang="en-GB" sz="2000" b="1" dirty="0">
                <a:solidFill>
                  <a:srgbClr val="1132D9"/>
                </a:solidFill>
                <a:latin typeface="Times New Roman"/>
                <a:ea typeface="Calibri"/>
                <a:cs typeface="Arial"/>
              </a:rPr>
              <a:t>be “new and adequate” to have the </a:t>
            </a:r>
            <a:r>
              <a:rPr lang="en-GB" sz="2000" b="1" dirty="0">
                <a:solidFill>
                  <a:srgbClr val="009900"/>
                </a:solidFill>
                <a:latin typeface="Times New Roman"/>
                <a:ea typeface="Calibri"/>
                <a:cs typeface="Arial"/>
              </a:rPr>
              <a:t>‘wow factor in translation</a:t>
            </a:r>
            <a:r>
              <a:rPr lang="en-GB" sz="2000" b="1" dirty="0">
                <a:solidFill>
                  <a:srgbClr val="1132D9"/>
                </a:solidFill>
                <a:latin typeface="Times New Roman"/>
                <a:ea typeface="Calibri"/>
                <a:cs typeface="Arial"/>
              </a:rPr>
              <a:t>”!</a:t>
            </a:r>
            <a:endParaRPr lang="en-GB" sz="2000" b="1" dirty="0">
              <a:solidFill>
                <a:srgbClr val="1132D9"/>
              </a:solidFill>
              <a:ea typeface="Calibri"/>
              <a:cs typeface="Arial"/>
            </a:endParaRPr>
          </a:p>
          <a:p>
            <a:pPr lvl="0" algn="l">
              <a:lnSpc>
                <a:spcPct val="115000"/>
              </a:lnSpc>
              <a:spcAft>
                <a:spcPts val="0"/>
              </a:spcAft>
              <a:buFont typeface="Wingdings" pitchFamily="2" charset="2"/>
              <a:buChar char="q"/>
            </a:pPr>
            <a:r>
              <a:rPr lang="en-GB" sz="2000" b="1" dirty="0" smtClean="0">
                <a:latin typeface="Times New Roman"/>
                <a:ea typeface="Calibri"/>
                <a:cs typeface="Arial"/>
              </a:rPr>
              <a:t>So, now how would you translate such expression into Arabic as a creative translator?  Is it A, B, C, D, E,  or something else?</a:t>
            </a:r>
            <a:endParaRPr lang="en-GB" sz="2000" b="1" dirty="0" smtClean="0">
              <a:ea typeface="Calibri"/>
              <a:cs typeface="Arial"/>
            </a:endParaRPr>
          </a:p>
          <a:p>
            <a:pPr lvl="0" algn="l">
              <a:lnSpc>
                <a:spcPct val="115000"/>
              </a:lnSpc>
              <a:spcAft>
                <a:spcPts val="0"/>
              </a:spcAft>
              <a:buFont typeface="+mj-lt"/>
              <a:buAutoNum type="alphaUcPeriod"/>
            </a:pPr>
            <a:r>
              <a:rPr lang="ar-SA" sz="1800" b="1" dirty="0" smtClean="0">
                <a:solidFill>
                  <a:prstClr val="black"/>
                </a:solidFill>
                <a:ea typeface="Calibri"/>
                <a:cs typeface="Times New Roman"/>
              </a:rPr>
              <a:t>الطبيعة الأم غاضبة</a:t>
            </a:r>
            <a:endParaRPr lang="en-GB" sz="1800" b="1" dirty="0" smtClean="0">
              <a:solidFill>
                <a:prstClr val="black"/>
              </a:solidFill>
              <a:ea typeface="Calibri"/>
              <a:cs typeface="Arial"/>
            </a:endParaRPr>
          </a:p>
          <a:p>
            <a:pPr lvl="0" algn="l">
              <a:lnSpc>
                <a:spcPct val="115000"/>
              </a:lnSpc>
              <a:spcAft>
                <a:spcPts val="0"/>
              </a:spcAft>
              <a:buFont typeface="+mj-lt"/>
              <a:buAutoNum type="alphaUcPeriod"/>
            </a:pPr>
            <a:r>
              <a:rPr lang="ar-SA" sz="1800" b="1" dirty="0" smtClean="0">
                <a:solidFill>
                  <a:prstClr val="black"/>
                </a:solidFill>
                <a:ea typeface="Calibri"/>
                <a:cs typeface="Times New Roman"/>
              </a:rPr>
              <a:t>الكون </a:t>
            </a:r>
            <a:r>
              <a:rPr lang="ar-SA" sz="1800" b="1" dirty="0">
                <a:solidFill>
                  <a:prstClr val="black"/>
                </a:solidFill>
                <a:ea typeface="Calibri"/>
                <a:cs typeface="Times New Roman"/>
              </a:rPr>
              <a:t>غاضب علينا</a:t>
            </a:r>
            <a:endParaRPr lang="en-GB" sz="1800" b="1" dirty="0">
              <a:solidFill>
                <a:prstClr val="black"/>
              </a:solidFill>
              <a:ea typeface="Calibri"/>
              <a:cs typeface="Arial"/>
            </a:endParaRPr>
          </a:p>
          <a:p>
            <a:pPr lvl="0" algn="l">
              <a:lnSpc>
                <a:spcPct val="115000"/>
              </a:lnSpc>
              <a:spcAft>
                <a:spcPts val="0"/>
              </a:spcAft>
              <a:buFont typeface="+mj-lt"/>
              <a:buAutoNum type="alphaUcPeriod"/>
            </a:pPr>
            <a:r>
              <a:rPr lang="ar-SA" sz="1800" b="1" dirty="0">
                <a:solidFill>
                  <a:prstClr val="black"/>
                </a:solidFill>
                <a:ea typeface="Calibri"/>
                <a:cs typeface="Times New Roman"/>
              </a:rPr>
              <a:t>الآلهة غاضبة علينا</a:t>
            </a:r>
            <a:endParaRPr lang="en-GB" sz="1800" b="1" dirty="0">
              <a:solidFill>
                <a:prstClr val="black"/>
              </a:solidFill>
              <a:ea typeface="Calibri"/>
              <a:cs typeface="Arial"/>
            </a:endParaRPr>
          </a:p>
          <a:p>
            <a:pPr lvl="0" algn="l">
              <a:lnSpc>
                <a:spcPct val="115000"/>
              </a:lnSpc>
              <a:spcAft>
                <a:spcPts val="0"/>
              </a:spcAft>
              <a:buFont typeface="+mj-lt"/>
              <a:buAutoNum type="alphaUcPeriod"/>
            </a:pPr>
            <a:r>
              <a:rPr lang="en-GB" sz="1800" b="1" dirty="0">
                <a:solidFill>
                  <a:prstClr val="black"/>
                </a:solidFill>
                <a:latin typeface="Times New Roman"/>
                <a:ea typeface="Calibri"/>
                <a:cs typeface="Arial"/>
              </a:rPr>
              <a:t> </a:t>
            </a:r>
            <a:r>
              <a:rPr lang="ar-SY" sz="1800" b="1" dirty="0">
                <a:solidFill>
                  <a:prstClr val="black"/>
                </a:solidFill>
                <a:latin typeface="Times New Roman"/>
                <a:ea typeface="Calibri"/>
                <a:cs typeface="Arial"/>
              </a:rPr>
              <a:t>ربنا غاضب علينا</a:t>
            </a:r>
            <a:endParaRPr lang="en-GB" sz="1800" b="1" dirty="0">
              <a:solidFill>
                <a:prstClr val="black"/>
              </a:solidFill>
              <a:ea typeface="Calibri"/>
              <a:cs typeface="Arial"/>
            </a:endParaRPr>
          </a:p>
          <a:p>
            <a:pPr lvl="0" algn="l">
              <a:lnSpc>
                <a:spcPct val="115000"/>
              </a:lnSpc>
              <a:spcAft>
                <a:spcPts val="0"/>
              </a:spcAft>
              <a:buFont typeface="+mj-lt"/>
              <a:buAutoNum type="alphaUcPeriod"/>
            </a:pPr>
            <a:r>
              <a:rPr lang="ar-SY" sz="1800" b="1" dirty="0">
                <a:solidFill>
                  <a:prstClr val="black"/>
                </a:solidFill>
                <a:ea typeface="Calibri"/>
                <a:cs typeface="Times New Roman"/>
              </a:rPr>
              <a:t>ربنا غاضب</a:t>
            </a:r>
            <a:endParaRPr lang="en-GB" sz="1800" b="1" dirty="0">
              <a:solidFill>
                <a:prstClr val="black"/>
              </a:solidFill>
              <a:ea typeface="Calibri"/>
              <a:cs typeface="Arial"/>
            </a:endParaRPr>
          </a:p>
          <a:p>
            <a:pPr lvl="0" algn="l">
              <a:lnSpc>
                <a:spcPct val="115000"/>
              </a:lnSpc>
              <a:spcAft>
                <a:spcPts val="0"/>
              </a:spcAft>
              <a:buFont typeface="+mj-lt"/>
              <a:buAutoNum type="alphaUcPeriod"/>
            </a:pPr>
            <a:r>
              <a:rPr lang="ar-SA" sz="1800" b="1" dirty="0">
                <a:solidFill>
                  <a:prstClr val="black"/>
                </a:solidFill>
                <a:ea typeface="Calibri"/>
                <a:cs typeface="Times New Roman"/>
              </a:rPr>
              <a:t>إلخ.......</a:t>
            </a:r>
            <a:endParaRPr lang="en-GB" sz="1800" b="1" dirty="0">
              <a:solidFill>
                <a:prstClr val="black"/>
              </a:solidFill>
              <a:ea typeface="Calibri"/>
              <a:cs typeface="Arial"/>
            </a:endParaRPr>
          </a:p>
          <a:p>
            <a:endParaRPr lang="en-GB" dirty="0"/>
          </a:p>
        </p:txBody>
      </p:sp>
    </p:spTree>
    <p:extLst>
      <p:ext uri="{BB962C8B-B14F-4D97-AF65-F5344CB8AC3E}">
        <p14:creationId xmlns="" xmlns:p14="http://schemas.microsoft.com/office/powerpoint/2010/main" val="20634065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a:solidFill>
                  <a:srgbClr val="FF3300"/>
                </a:solidFill>
              </a:rPr>
              <a:t>Example</a:t>
            </a:r>
            <a:endParaRPr lang="en-GB" dirty="0"/>
          </a:p>
        </p:txBody>
      </p:sp>
      <p:sp>
        <p:nvSpPr>
          <p:cNvPr id="3" name="Content Placeholder 2"/>
          <p:cNvSpPr>
            <a:spLocks noGrp="1"/>
          </p:cNvSpPr>
          <p:nvPr>
            <p:ph idx="1"/>
          </p:nvPr>
        </p:nvSpPr>
        <p:spPr>
          <a:xfrm>
            <a:off x="495300" y="1371600"/>
            <a:ext cx="8915400" cy="5105400"/>
          </a:xfrm>
        </p:spPr>
        <p:txBody>
          <a:bodyPr/>
          <a:lstStyle/>
          <a:p>
            <a:pPr marL="457200" indent="-457200" algn="l">
              <a:lnSpc>
                <a:spcPct val="115000"/>
              </a:lnSpc>
              <a:spcAft>
                <a:spcPts val="0"/>
              </a:spcAft>
              <a:buFont typeface="Wingdings" pitchFamily="2" charset="2"/>
              <a:buChar char="q"/>
            </a:pPr>
            <a:r>
              <a:rPr lang="en-GB" sz="2000" dirty="0" smtClean="0">
                <a:latin typeface="Times New Roman"/>
                <a:ea typeface="Calibri"/>
                <a:cs typeface="Arial"/>
              </a:rPr>
              <a:t>Only </a:t>
            </a:r>
            <a:r>
              <a:rPr lang="en-GB" sz="2000" dirty="0">
                <a:latin typeface="Times New Roman"/>
                <a:ea typeface="Calibri"/>
                <a:cs typeface="Arial"/>
              </a:rPr>
              <a:t>a creative mind can provide an appropriate translation. </a:t>
            </a:r>
            <a:r>
              <a:rPr lang="en-GB" sz="2000" dirty="0" smtClean="0">
                <a:latin typeface="Times New Roman"/>
                <a:ea typeface="Calibri"/>
                <a:cs typeface="Arial"/>
              </a:rPr>
              <a:t>The </a:t>
            </a:r>
            <a:r>
              <a:rPr lang="en-GB" sz="2000" dirty="0">
                <a:latin typeface="Times New Roman"/>
                <a:ea typeface="Calibri"/>
                <a:cs typeface="Arial"/>
              </a:rPr>
              <a:t>word ‘bathroom’ </a:t>
            </a:r>
            <a:r>
              <a:rPr lang="en-GB" sz="2000" dirty="0" smtClean="0">
                <a:latin typeface="Times New Roman"/>
                <a:ea typeface="Calibri"/>
                <a:cs typeface="Arial"/>
              </a:rPr>
              <a:t>, for example, has </a:t>
            </a:r>
            <a:r>
              <a:rPr lang="en-GB" sz="2000" dirty="0">
                <a:latin typeface="Times New Roman"/>
                <a:ea typeface="Calibri"/>
                <a:cs typeface="Arial"/>
              </a:rPr>
              <a:t>no existence in the Arabic language dictionaries, and is alien to ancient Arabic culture, even though it is used much in the modern Arab world. </a:t>
            </a:r>
            <a:endParaRPr lang="en-GB" sz="2000" dirty="0">
              <a:ea typeface="Calibri"/>
              <a:cs typeface="Arial"/>
            </a:endParaRPr>
          </a:p>
          <a:p>
            <a:pPr marL="457200" indent="-457200" algn="l">
              <a:lnSpc>
                <a:spcPct val="115000"/>
              </a:lnSpc>
              <a:spcAft>
                <a:spcPts val="0"/>
              </a:spcAft>
              <a:buFont typeface="Wingdings" pitchFamily="2" charset="2"/>
              <a:buChar char="q"/>
            </a:pPr>
            <a:r>
              <a:rPr lang="en-GB" sz="2000" b="1" dirty="0" smtClean="0">
                <a:solidFill>
                  <a:srgbClr val="1132D9"/>
                </a:solidFill>
                <a:latin typeface="Times New Roman"/>
                <a:ea typeface="Calibri"/>
                <a:cs typeface="Arial"/>
              </a:rPr>
              <a:t>So</a:t>
            </a:r>
            <a:r>
              <a:rPr lang="en-GB" sz="2000" b="1" dirty="0">
                <a:solidFill>
                  <a:srgbClr val="1132D9"/>
                </a:solidFill>
                <a:latin typeface="Times New Roman"/>
                <a:ea typeface="Calibri"/>
                <a:cs typeface="Arial"/>
              </a:rPr>
              <a:t>, </a:t>
            </a:r>
            <a:r>
              <a:rPr lang="en-GB" sz="2000" b="1" dirty="0" smtClean="0">
                <a:solidFill>
                  <a:srgbClr val="1132D9"/>
                </a:solidFill>
                <a:latin typeface="Times New Roman"/>
                <a:ea typeface="Calibri"/>
                <a:cs typeface="Arial"/>
              </a:rPr>
              <a:t>now how </a:t>
            </a:r>
            <a:r>
              <a:rPr lang="en-GB" sz="2000" b="1" dirty="0">
                <a:solidFill>
                  <a:srgbClr val="1132D9"/>
                </a:solidFill>
                <a:latin typeface="Times New Roman"/>
                <a:ea typeface="Calibri"/>
                <a:cs typeface="Arial"/>
              </a:rPr>
              <a:t>would you translate such expression into Arabic as a creative translator?  Is it A, B, C, D, E, F , any one would do or something else?</a:t>
            </a:r>
            <a:endParaRPr lang="en-GB" sz="2000" b="1" dirty="0">
              <a:solidFill>
                <a:srgbClr val="1132D9"/>
              </a:solidFill>
              <a:ea typeface="Calibri"/>
              <a:cs typeface="Arial"/>
            </a:endParaRPr>
          </a:p>
          <a:p>
            <a:pPr marL="457200" lvl="0" indent="-457200" algn="l">
              <a:lnSpc>
                <a:spcPct val="115000"/>
              </a:lnSpc>
              <a:spcAft>
                <a:spcPts val="0"/>
              </a:spcAft>
              <a:buFont typeface="+mj-lt"/>
              <a:buAutoNum type="alphaUcPeriod"/>
            </a:pPr>
            <a:r>
              <a:rPr lang="ar-SA" sz="2000" b="1" dirty="0">
                <a:ea typeface="Calibri"/>
                <a:cs typeface="Times New Roman"/>
              </a:rPr>
              <a:t>المرحاض</a:t>
            </a:r>
            <a:endParaRPr lang="en-GB" sz="2000" b="1" dirty="0">
              <a:ea typeface="Calibri"/>
              <a:cs typeface="Arial"/>
            </a:endParaRPr>
          </a:p>
          <a:p>
            <a:pPr marL="457200" lvl="0" indent="-457200" algn="l">
              <a:lnSpc>
                <a:spcPct val="115000"/>
              </a:lnSpc>
              <a:spcAft>
                <a:spcPts val="0"/>
              </a:spcAft>
              <a:buFont typeface="+mj-lt"/>
              <a:buAutoNum type="alphaUcPeriod"/>
            </a:pPr>
            <a:r>
              <a:rPr lang="ar-SA" sz="2000" b="1" dirty="0">
                <a:ea typeface="Calibri"/>
                <a:cs typeface="Times New Roman"/>
              </a:rPr>
              <a:t>بيت الخلاء</a:t>
            </a:r>
            <a:endParaRPr lang="en-GB" sz="2000" b="1" dirty="0">
              <a:ea typeface="Calibri"/>
              <a:cs typeface="Arial"/>
            </a:endParaRPr>
          </a:p>
          <a:p>
            <a:pPr marL="457200" lvl="0" indent="-457200" algn="l">
              <a:lnSpc>
                <a:spcPct val="115000"/>
              </a:lnSpc>
              <a:spcAft>
                <a:spcPts val="0"/>
              </a:spcAft>
              <a:buFont typeface="+mj-lt"/>
              <a:buAutoNum type="alphaUcPeriod"/>
            </a:pPr>
            <a:r>
              <a:rPr lang="ar-SA" sz="2000" b="1" dirty="0">
                <a:ea typeface="Calibri"/>
                <a:cs typeface="Times New Roman"/>
              </a:rPr>
              <a:t>بيت الراحة</a:t>
            </a:r>
            <a:endParaRPr lang="en-GB" sz="2000" b="1" dirty="0">
              <a:ea typeface="Calibri"/>
              <a:cs typeface="Arial"/>
            </a:endParaRPr>
          </a:p>
          <a:p>
            <a:pPr marL="457200" lvl="0" indent="-457200" algn="l">
              <a:lnSpc>
                <a:spcPct val="115000"/>
              </a:lnSpc>
              <a:spcAft>
                <a:spcPts val="0"/>
              </a:spcAft>
              <a:buFont typeface="+mj-lt"/>
              <a:buAutoNum type="alphaUcPeriod"/>
            </a:pPr>
            <a:r>
              <a:rPr lang="ar-SA" sz="2000" b="1" dirty="0">
                <a:ea typeface="Calibri"/>
                <a:cs typeface="Times New Roman"/>
              </a:rPr>
              <a:t>بيت الغائط</a:t>
            </a:r>
            <a:endParaRPr lang="en-GB" sz="2000" b="1" dirty="0">
              <a:ea typeface="Calibri"/>
              <a:cs typeface="Arial"/>
            </a:endParaRPr>
          </a:p>
          <a:p>
            <a:pPr marL="457200" lvl="0" indent="-457200" algn="l">
              <a:lnSpc>
                <a:spcPct val="115000"/>
              </a:lnSpc>
              <a:spcAft>
                <a:spcPts val="0"/>
              </a:spcAft>
              <a:buFont typeface="+mj-lt"/>
              <a:buAutoNum type="alphaUcPeriod"/>
            </a:pPr>
            <a:r>
              <a:rPr lang="ar-SA" sz="2000" b="1" dirty="0">
                <a:ea typeface="Calibri"/>
                <a:cs typeface="Times New Roman"/>
              </a:rPr>
              <a:t>الحمام</a:t>
            </a:r>
            <a:endParaRPr lang="en-GB" sz="2000" b="1" dirty="0">
              <a:ea typeface="Calibri"/>
              <a:cs typeface="Arial"/>
            </a:endParaRPr>
          </a:p>
          <a:p>
            <a:pPr marL="457200" lvl="0" indent="-457200" algn="l">
              <a:lnSpc>
                <a:spcPct val="115000"/>
              </a:lnSpc>
              <a:spcAft>
                <a:spcPts val="0"/>
              </a:spcAft>
              <a:buFont typeface="+mj-lt"/>
              <a:buAutoNum type="alphaUcPeriod"/>
            </a:pPr>
            <a:r>
              <a:rPr lang="ar-SA" sz="2000" b="1" dirty="0">
                <a:ea typeface="Calibri"/>
                <a:cs typeface="Times New Roman"/>
              </a:rPr>
              <a:t>محل الأدب</a:t>
            </a:r>
            <a:endParaRPr lang="en-GB" sz="2000" b="1" dirty="0">
              <a:ea typeface="Calibri"/>
              <a:cs typeface="Arial"/>
            </a:endParaRPr>
          </a:p>
          <a:p>
            <a:pPr lvl="0" algn="l">
              <a:lnSpc>
                <a:spcPct val="115000"/>
              </a:lnSpc>
              <a:spcAft>
                <a:spcPts val="0"/>
              </a:spcAft>
              <a:buFont typeface="+mj-lt"/>
              <a:buAutoNum type="alphaUcPeriod"/>
            </a:pPr>
            <a:r>
              <a:rPr lang="ar-SA" sz="2000" dirty="0">
                <a:ea typeface="Calibri"/>
                <a:cs typeface="Times New Roman"/>
              </a:rPr>
              <a:t>إلخ......</a:t>
            </a:r>
            <a:endParaRPr lang="en-GB" sz="2000" dirty="0">
              <a:ea typeface="Calibri"/>
              <a:cs typeface="Arial"/>
            </a:endParaRPr>
          </a:p>
          <a:p>
            <a:pPr algn="l">
              <a:lnSpc>
                <a:spcPct val="115000"/>
              </a:lnSpc>
              <a:spcAft>
                <a:spcPts val="0"/>
              </a:spcAft>
            </a:pPr>
            <a:r>
              <a:rPr lang="en-GB" sz="2000" dirty="0">
                <a:latin typeface="Times New Roman"/>
                <a:ea typeface="Calibri"/>
                <a:cs typeface="Arial"/>
              </a:rPr>
              <a:t> </a:t>
            </a:r>
            <a:endParaRPr lang="en-GB" sz="2000" dirty="0">
              <a:ea typeface="Calibri"/>
              <a:cs typeface="Arial"/>
            </a:endParaRPr>
          </a:p>
        </p:txBody>
      </p:sp>
    </p:spTree>
    <p:extLst>
      <p:ext uri="{BB962C8B-B14F-4D97-AF65-F5344CB8AC3E}">
        <p14:creationId xmlns="" xmlns:p14="http://schemas.microsoft.com/office/powerpoint/2010/main" val="22612230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915400" cy="1143000"/>
          </a:xfrm>
        </p:spPr>
        <p:txBody>
          <a:bodyPr/>
          <a:lstStyle/>
          <a:p>
            <a:pPr algn="l"/>
            <a:r>
              <a:rPr lang="en-GB" sz="3200" b="1" dirty="0" smtClean="0">
                <a:solidFill>
                  <a:srgbClr val="1132D9"/>
                </a:solidFill>
              </a:rPr>
              <a:t>Literary Texts</a:t>
            </a:r>
            <a:endParaRPr lang="en-GB" sz="3200" b="1" dirty="0">
              <a:solidFill>
                <a:srgbClr val="1132D9"/>
              </a:solidFill>
            </a:endParaRPr>
          </a:p>
        </p:txBody>
      </p:sp>
      <p:sp>
        <p:nvSpPr>
          <p:cNvPr id="3" name="Content Placeholder 2"/>
          <p:cNvSpPr>
            <a:spLocks noGrp="1"/>
          </p:cNvSpPr>
          <p:nvPr>
            <p:ph idx="1"/>
          </p:nvPr>
        </p:nvSpPr>
        <p:spPr/>
        <p:txBody>
          <a:bodyPr/>
          <a:lstStyle/>
          <a:p>
            <a:pPr algn="l">
              <a:lnSpc>
                <a:spcPct val="115000"/>
              </a:lnSpc>
              <a:spcAft>
                <a:spcPts val="0"/>
              </a:spcAft>
              <a:buFont typeface="Wingdings" pitchFamily="2" charset="2"/>
              <a:buChar char="q"/>
            </a:pPr>
            <a:r>
              <a:rPr lang="en-GB" sz="2400" dirty="0">
                <a:latin typeface="Times New Roman"/>
                <a:ea typeface="Calibri"/>
                <a:cs typeface="Arial"/>
              </a:rPr>
              <a:t>Unlike other text types such as technical, scientific, legal, commercial texts, </a:t>
            </a:r>
            <a:r>
              <a:rPr lang="en-GB" sz="2400" b="1" dirty="0">
                <a:solidFill>
                  <a:srgbClr val="FF3300"/>
                </a:solidFill>
                <a:latin typeface="Times New Roman"/>
                <a:ea typeface="Calibri"/>
                <a:cs typeface="Arial"/>
              </a:rPr>
              <a:t>literary texts </a:t>
            </a:r>
            <a:r>
              <a:rPr lang="en-GB" sz="2400" dirty="0">
                <a:latin typeface="Times New Roman"/>
                <a:ea typeface="Calibri"/>
                <a:cs typeface="Arial"/>
              </a:rPr>
              <a:t>such as </a:t>
            </a:r>
            <a:r>
              <a:rPr lang="en-GB" sz="2400" dirty="0">
                <a:solidFill>
                  <a:srgbClr val="FF0000"/>
                </a:solidFill>
                <a:latin typeface="Times New Roman"/>
                <a:ea typeface="Calibri"/>
                <a:cs typeface="Arial"/>
              </a:rPr>
              <a:t>orations, poetry, drama, short story, novels,</a:t>
            </a:r>
            <a:r>
              <a:rPr lang="en-GB" sz="2400" dirty="0">
                <a:latin typeface="Times New Roman"/>
                <a:ea typeface="Calibri"/>
                <a:cs typeface="Arial"/>
              </a:rPr>
              <a:t> are the areas where creativity in translation is most apparent in the special challenge that these literary and classical texts present for the </a:t>
            </a:r>
            <a:r>
              <a:rPr lang="en-GB" sz="2400" dirty="0" smtClean="0">
                <a:latin typeface="Times New Roman"/>
                <a:ea typeface="Calibri"/>
                <a:cs typeface="Arial"/>
              </a:rPr>
              <a:t>translator. </a:t>
            </a:r>
          </a:p>
          <a:p>
            <a:pPr algn="l">
              <a:lnSpc>
                <a:spcPct val="115000"/>
              </a:lnSpc>
              <a:spcAft>
                <a:spcPts val="0"/>
              </a:spcAft>
              <a:buFont typeface="Wingdings" pitchFamily="2" charset="2"/>
              <a:buChar char="q"/>
            </a:pPr>
            <a:r>
              <a:rPr lang="en-GB" sz="2400" dirty="0" smtClean="0">
                <a:latin typeface="Times New Roman"/>
                <a:ea typeface="Calibri"/>
                <a:cs typeface="Arial"/>
              </a:rPr>
              <a:t>How </a:t>
            </a:r>
            <a:r>
              <a:rPr lang="en-GB" sz="2400" dirty="0">
                <a:latin typeface="Times New Roman"/>
                <a:ea typeface="Calibri"/>
                <a:cs typeface="Arial"/>
              </a:rPr>
              <a:t>to convey the dimensions of experience and meaning that may well have no precise counterpart in the target language. It is advisable here to always remember that you are dealing here with an art not a science, when you are engaged in a creative translation activity.  </a:t>
            </a:r>
            <a:endParaRPr lang="en-GB" sz="2400" dirty="0">
              <a:ea typeface="Calibri"/>
              <a:cs typeface="Arial"/>
            </a:endParaRPr>
          </a:p>
          <a:p>
            <a:pPr algn="l"/>
            <a:endParaRPr lang="en-GB" sz="1400" dirty="0"/>
          </a:p>
        </p:txBody>
      </p:sp>
    </p:spTree>
    <p:extLst>
      <p:ext uri="{BB962C8B-B14F-4D97-AF65-F5344CB8AC3E}">
        <p14:creationId xmlns="" xmlns:p14="http://schemas.microsoft.com/office/powerpoint/2010/main" val="15770427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915400" cy="1143000"/>
          </a:xfrm>
        </p:spPr>
        <p:txBody>
          <a:bodyPr/>
          <a:lstStyle/>
          <a:p>
            <a:pPr algn="l"/>
            <a:r>
              <a:rPr lang="en-GB" sz="3200" b="1" dirty="0">
                <a:solidFill>
                  <a:srgbClr val="FF3300"/>
                </a:solidFill>
              </a:rPr>
              <a:t>Example</a:t>
            </a:r>
            <a:endParaRPr lang="en-GB" dirty="0"/>
          </a:p>
        </p:txBody>
      </p:sp>
      <p:sp>
        <p:nvSpPr>
          <p:cNvPr id="3" name="Content Placeholder 2"/>
          <p:cNvSpPr>
            <a:spLocks noGrp="1"/>
          </p:cNvSpPr>
          <p:nvPr>
            <p:ph idx="1"/>
          </p:nvPr>
        </p:nvSpPr>
        <p:spPr>
          <a:xfrm>
            <a:off x="495300" y="1371600"/>
            <a:ext cx="8915400" cy="4754563"/>
          </a:xfrm>
        </p:spPr>
        <p:txBody>
          <a:bodyPr/>
          <a:lstStyle/>
          <a:p>
            <a:pPr lvl="0" algn="l">
              <a:lnSpc>
                <a:spcPct val="115000"/>
              </a:lnSpc>
              <a:spcAft>
                <a:spcPts val="0"/>
              </a:spcAft>
              <a:buFont typeface="Wingdings" pitchFamily="2" charset="2"/>
              <a:buChar char="q"/>
            </a:pPr>
            <a:r>
              <a:rPr lang="en-GB" sz="1800" b="1" dirty="0">
                <a:solidFill>
                  <a:prstClr val="black"/>
                </a:solidFill>
                <a:latin typeface="Times New Roman"/>
                <a:ea typeface="Calibri"/>
                <a:cs typeface="Arial"/>
              </a:rPr>
              <a:t>Now how would you creatively translate the following Arabic line taken from the Prophet’s (PBBUH) farewell sermon </a:t>
            </a:r>
            <a:r>
              <a:rPr lang="en-GB" sz="1800" b="1" dirty="0" smtClean="0">
                <a:solidFill>
                  <a:prstClr val="black"/>
                </a:solidFill>
                <a:latin typeface="Times New Roman"/>
                <a:ea typeface="Calibri"/>
                <a:cs typeface="Arial"/>
              </a:rPr>
              <a:t>into </a:t>
            </a:r>
            <a:r>
              <a:rPr lang="en-GB" sz="1800" b="1" dirty="0">
                <a:solidFill>
                  <a:prstClr val="black"/>
                </a:solidFill>
                <a:latin typeface="Times New Roman"/>
                <a:ea typeface="Calibri"/>
                <a:cs typeface="Arial"/>
              </a:rPr>
              <a:t>English? Is it A, B, C, D, E, F or something else?</a:t>
            </a:r>
            <a:endParaRPr lang="en-GB" sz="1800" b="1" dirty="0">
              <a:solidFill>
                <a:prstClr val="black"/>
              </a:solidFill>
              <a:ea typeface="Calibri"/>
              <a:cs typeface="Arial"/>
            </a:endParaRPr>
          </a:p>
          <a:p>
            <a:pPr lvl="0" algn="ctr">
              <a:lnSpc>
                <a:spcPct val="115000"/>
              </a:lnSpc>
              <a:spcAft>
                <a:spcPts val="0"/>
              </a:spcAft>
            </a:pPr>
            <a:r>
              <a:rPr lang="ar-SY" sz="1800" b="1" dirty="0">
                <a:solidFill>
                  <a:srgbClr val="1132D9"/>
                </a:solidFill>
                <a:latin typeface="Arabic Transparent"/>
                <a:ea typeface="Calibri"/>
                <a:cs typeface="Arial"/>
              </a:rPr>
              <a:t>أيها الناس، اسمعوا قولي، فإني لا أدري لعلي لا ألقاكم بعد عامي هذا بهذا الموقف أبدا.</a:t>
            </a:r>
            <a:endParaRPr lang="en-GB" sz="1800" b="1" dirty="0">
              <a:solidFill>
                <a:srgbClr val="1132D9"/>
              </a:solidFill>
              <a:ea typeface="Calibri"/>
              <a:cs typeface="Arial"/>
            </a:endParaRPr>
          </a:p>
          <a:p>
            <a:pPr lvl="0" algn="l">
              <a:lnSpc>
                <a:spcPct val="115000"/>
              </a:lnSpc>
              <a:spcAft>
                <a:spcPts val="0"/>
              </a:spcAft>
            </a:pPr>
            <a:r>
              <a:rPr lang="en-GB" sz="1400" dirty="0">
                <a:solidFill>
                  <a:prstClr val="black"/>
                </a:solidFill>
                <a:latin typeface="Arabic Transparent"/>
                <a:ea typeface="Calibri"/>
                <a:cs typeface="Arial"/>
              </a:rPr>
              <a:t> </a:t>
            </a:r>
            <a:endParaRPr lang="en-GB" sz="1400" dirty="0" smtClean="0">
              <a:solidFill>
                <a:prstClr val="black"/>
              </a:solidFill>
              <a:ea typeface="Calibri"/>
              <a:cs typeface="Arial"/>
            </a:endParaRPr>
          </a:p>
          <a:p>
            <a:pPr lvl="0" algn="l">
              <a:lnSpc>
                <a:spcPct val="115000"/>
              </a:lnSpc>
              <a:spcAft>
                <a:spcPts val="0"/>
              </a:spcAft>
              <a:buFont typeface="+mj-lt"/>
              <a:buAutoNum type="alphaUcPeriod"/>
            </a:pPr>
            <a:r>
              <a:rPr lang="en-GB" sz="1800" dirty="0" smtClean="0">
                <a:solidFill>
                  <a:prstClr val="black"/>
                </a:solidFill>
                <a:latin typeface="Times New Roman"/>
                <a:ea typeface="Calibri"/>
                <a:cs typeface="Arial"/>
              </a:rPr>
              <a:t>O people, listen to say, I do not know not to meet you after the years that this situation never.</a:t>
            </a:r>
            <a:endParaRPr lang="en-GB" sz="1800" dirty="0" smtClean="0">
              <a:solidFill>
                <a:prstClr val="black"/>
              </a:solidFill>
              <a:ea typeface="Calibri"/>
              <a:cs typeface="Arial"/>
            </a:endParaRPr>
          </a:p>
          <a:p>
            <a:pPr lvl="0" algn="l">
              <a:lnSpc>
                <a:spcPct val="115000"/>
              </a:lnSpc>
              <a:spcAft>
                <a:spcPts val="0"/>
              </a:spcAft>
              <a:buFont typeface="+mj-lt"/>
              <a:buAutoNum type="alphaUcPeriod"/>
            </a:pPr>
            <a:r>
              <a:rPr lang="en-GB" sz="1800" dirty="0" smtClean="0">
                <a:solidFill>
                  <a:prstClr val="black"/>
                </a:solidFill>
                <a:latin typeface="Times New Roman"/>
                <a:ea typeface="Calibri"/>
                <a:cs typeface="Arial"/>
              </a:rPr>
              <a:t>“</a:t>
            </a:r>
            <a:r>
              <a:rPr lang="en-GB" sz="1800" dirty="0">
                <a:solidFill>
                  <a:prstClr val="black"/>
                </a:solidFill>
                <a:latin typeface="Times New Roman"/>
                <a:ea typeface="Calibri"/>
                <a:cs typeface="Arial"/>
              </a:rPr>
              <a:t>O People! Listen carefully to what I say, for I don't know whether I will ever meet you again here after this year.”</a:t>
            </a:r>
            <a:endParaRPr lang="en-GB" sz="1800" dirty="0">
              <a:solidFill>
                <a:prstClr val="black"/>
              </a:solidFill>
              <a:ea typeface="Calibri"/>
              <a:cs typeface="Arial"/>
            </a:endParaRPr>
          </a:p>
          <a:p>
            <a:pPr lvl="0" algn="l">
              <a:lnSpc>
                <a:spcPct val="115000"/>
              </a:lnSpc>
              <a:spcAft>
                <a:spcPts val="0"/>
              </a:spcAft>
              <a:buFont typeface="+mj-lt"/>
              <a:buAutoNum type="alphaUcPeriod"/>
            </a:pPr>
            <a:r>
              <a:rPr lang="en-GB" sz="1800" dirty="0">
                <a:solidFill>
                  <a:prstClr val="black"/>
                </a:solidFill>
                <a:latin typeface="Times New Roman"/>
                <a:ea typeface="Calibri"/>
                <a:cs typeface="Arial"/>
              </a:rPr>
              <a:t>You people, listen to my speech. I don’t know whether I will ever see you again in this place. </a:t>
            </a:r>
            <a:endParaRPr lang="en-GB" sz="1800" dirty="0">
              <a:solidFill>
                <a:prstClr val="black"/>
              </a:solidFill>
              <a:ea typeface="Calibri"/>
              <a:cs typeface="Arial"/>
            </a:endParaRPr>
          </a:p>
          <a:p>
            <a:pPr lvl="0" algn="l">
              <a:lnSpc>
                <a:spcPct val="115000"/>
              </a:lnSpc>
              <a:spcAft>
                <a:spcPts val="0"/>
              </a:spcAft>
              <a:buFont typeface="+mj-lt"/>
              <a:buAutoNum type="alphaUcPeriod"/>
            </a:pPr>
            <a:r>
              <a:rPr lang="en-GB" sz="1800" dirty="0">
                <a:solidFill>
                  <a:prstClr val="black"/>
                </a:solidFill>
                <a:latin typeface="Times New Roman"/>
                <a:ea typeface="Calibri"/>
                <a:cs typeface="Arial"/>
              </a:rPr>
              <a:t>People of </a:t>
            </a:r>
            <a:r>
              <a:rPr lang="en-GB" sz="1800" dirty="0" err="1">
                <a:solidFill>
                  <a:prstClr val="black"/>
                </a:solidFill>
                <a:latin typeface="Times New Roman"/>
                <a:ea typeface="Calibri"/>
                <a:cs typeface="Arial"/>
              </a:rPr>
              <a:t>Makkah</a:t>
            </a:r>
            <a:r>
              <a:rPr lang="en-GB" sz="1800" dirty="0">
                <a:solidFill>
                  <a:prstClr val="black"/>
                </a:solidFill>
                <a:latin typeface="Times New Roman"/>
                <a:ea typeface="Calibri"/>
                <a:cs typeface="Arial"/>
              </a:rPr>
              <a:t>, listen to me. I don’t know if I am going to be with you here next year.</a:t>
            </a:r>
            <a:endParaRPr lang="en-GB" sz="1800" dirty="0">
              <a:solidFill>
                <a:prstClr val="black"/>
              </a:solidFill>
              <a:ea typeface="Calibri"/>
              <a:cs typeface="Arial"/>
            </a:endParaRPr>
          </a:p>
          <a:p>
            <a:pPr lvl="0" algn="l">
              <a:lnSpc>
                <a:spcPct val="115000"/>
              </a:lnSpc>
              <a:spcAft>
                <a:spcPts val="0"/>
              </a:spcAft>
              <a:buFont typeface="+mj-lt"/>
              <a:buAutoNum type="alphaUcPeriod"/>
            </a:pPr>
            <a:r>
              <a:rPr lang="en-GB" sz="1800" dirty="0">
                <a:solidFill>
                  <a:prstClr val="black"/>
                </a:solidFill>
                <a:latin typeface="Times New Roman"/>
                <a:ea typeface="Calibri"/>
                <a:cs typeface="Arial"/>
              </a:rPr>
              <a:t>O pilgrims! Listen to my sermon. I am not sure whether I will be with you here next year.</a:t>
            </a:r>
            <a:endParaRPr lang="en-GB" sz="1800" dirty="0">
              <a:solidFill>
                <a:prstClr val="black"/>
              </a:solidFill>
              <a:ea typeface="Calibri"/>
              <a:cs typeface="Arial"/>
            </a:endParaRPr>
          </a:p>
          <a:p>
            <a:pPr lvl="0" algn="l">
              <a:lnSpc>
                <a:spcPct val="115000"/>
              </a:lnSpc>
              <a:spcAft>
                <a:spcPts val="0"/>
              </a:spcAft>
              <a:buFont typeface="+mj-lt"/>
              <a:buAutoNum type="alphaUcPeriod"/>
            </a:pPr>
            <a:r>
              <a:rPr lang="en-GB" sz="1800" dirty="0">
                <a:solidFill>
                  <a:prstClr val="black"/>
                </a:solidFill>
                <a:latin typeface="Times New Roman"/>
                <a:ea typeface="Calibri"/>
                <a:cs typeface="Arial"/>
              </a:rPr>
              <a:t>Etc…</a:t>
            </a:r>
            <a:endParaRPr lang="en-GB" sz="1800" dirty="0">
              <a:solidFill>
                <a:prstClr val="black"/>
              </a:solidFill>
              <a:ea typeface="Calibri"/>
              <a:cs typeface="Arial"/>
            </a:endParaRPr>
          </a:p>
          <a:p>
            <a:endParaRPr lang="en-GB" dirty="0"/>
          </a:p>
        </p:txBody>
      </p:sp>
    </p:spTree>
    <p:extLst>
      <p:ext uri="{BB962C8B-B14F-4D97-AF65-F5344CB8AC3E}">
        <p14:creationId xmlns="" xmlns:p14="http://schemas.microsoft.com/office/powerpoint/2010/main" val="11067451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u="sng" dirty="0" smtClean="0">
                <a:solidFill>
                  <a:srgbClr val="FF3300"/>
                </a:solidFill>
                <a:latin typeface="Times New Roman"/>
                <a:ea typeface="Calibri"/>
                <a:cs typeface="Arial"/>
              </a:rPr>
              <a:t>L1 </a:t>
            </a:r>
            <a:r>
              <a:rPr lang="en-GB" sz="1800" b="1" u="sng" dirty="0">
                <a:solidFill>
                  <a:srgbClr val="FF3300"/>
                </a:solidFill>
                <a:latin typeface="Times New Roman"/>
                <a:ea typeface="Calibri"/>
                <a:cs typeface="Arial"/>
              </a:rPr>
              <a:t>Practical </a:t>
            </a:r>
            <a:r>
              <a:rPr lang="en-GB" sz="1800" b="1" u="sng" dirty="0" smtClean="0">
                <a:solidFill>
                  <a:srgbClr val="FF3300"/>
                </a:solidFill>
                <a:latin typeface="Times New Roman"/>
                <a:ea typeface="Calibri"/>
                <a:cs typeface="Arial"/>
              </a:rPr>
              <a:t>A</a:t>
            </a:r>
            <a:br>
              <a:rPr lang="en-GB" sz="1800" b="1" u="sng" dirty="0" smtClean="0">
                <a:solidFill>
                  <a:srgbClr val="FF3300"/>
                </a:solidFill>
                <a:latin typeface="Times New Roman"/>
                <a:ea typeface="Calibri"/>
                <a:cs typeface="Arial"/>
              </a:rPr>
            </a:br>
            <a:r>
              <a:rPr lang="en-GB" sz="1800" dirty="0">
                <a:solidFill>
                  <a:srgbClr val="FF3300"/>
                </a:solidFill>
                <a:ea typeface="Calibri"/>
                <a:cs typeface="Arial"/>
              </a:rPr>
              <a:t/>
            </a:r>
            <a:br>
              <a:rPr lang="en-GB" sz="1800" dirty="0">
                <a:solidFill>
                  <a:srgbClr val="FF3300"/>
                </a:solidFill>
                <a:ea typeface="Calibri"/>
                <a:cs typeface="Arial"/>
              </a:rPr>
            </a:br>
            <a:r>
              <a:rPr lang="en-GB" sz="1800" b="1" dirty="0" smtClean="0">
                <a:solidFill>
                  <a:srgbClr val="1132D9"/>
                </a:solidFill>
                <a:latin typeface="Times New Roman"/>
                <a:ea typeface="Calibri"/>
                <a:cs typeface="Arial"/>
              </a:rPr>
              <a:t>Translate </a:t>
            </a:r>
            <a:r>
              <a:rPr lang="en-GB" sz="1800" b="1" dirty="0">
                <a:solidFill>
                  <a:srgbClr val="1132D9"/>
                </a:solidFill>
                <a:latin typeface="Times New Roman"/>
                <a:ea typeface="Calibri"/>
                <a:cs typeface="Arial"/>
              </a:rPr>
              <a:t>the following couple of poetry lines into Arabic.  Use your own imagination!</a:t>
            </a:r>
            <a:r>
              <a:rPr lang="en-GB" sz="1800" dirty="0">
                <a:solidFill>
                  <a:srgbClr val="1132D9"/>
                </a:solidFill>
                <a:ea typeface="Calibri"/>
                <a:cs typeface="Arial"/>
              </a:rPr>
              <a:t/>
            </a:r>
            <a:br>
              <a:rPr lang="en-GB" sz="1800" dirty="0">
                <a:solidFill>
                  <a:srgbClr val="1132D9"/>
                </a:solidFill>
                <a:ea typeface="Calibri"/>
                <a:cs typeface="Arial"/>
              </a:rPr>
            </a:br>
            <a:endParaRPr lang="en-GB" sz="1800" dirty="0">
              <a:solidFill>
                <a:srgbClr val="1132D9"/>
              </a:solidFill>
            </a:endParaRPr>
          </a:p>
        </p:txBody>
      </p:sp>
      <p:sp>
        <p:nvSpPr>
          <p:cNvPr id="3" name="Content Placeholder 2"/>
          <p:cNvSpPr>
            <a:spLocks noGrp="1"/>
          </p:cNvSpPr>
          <p:nvPr>
            <p:ph idx="1"/>
          </p:nvPr>
        </p:nvSpPr>
        <p:spPr/>
        <p:txBody>
          <a:bodyPr/>
          <a:lstStyle/>
          <a:p>
            <a:pPr algn="l">
              <a:spcAft>
                <a:spcPts val="1000"/>
              </a:spcAft>
            </a:pPr>
            <a:r>
              <a:rPr lang="en-GB" sz="2000" b="1" dirty="0">
                <a:latin typeface="Times New Roman"/>
                <a:ea typeface="Times New Roman"/>
                <a:cs typeface="Arial"/>
              </a:rPr>
              <a:t>When he smells the scent of the rose, he wants to see </a:t>
            </a:r>
            <a:r>
              <a:rPr lang="en-GB" sz="2000" b="1" dirty="0" smtClean="0">
                <a:latin typeface="Times New Roman"/>
                <a:ea typeface="Times New Roman"/>
                <a:cs typeface="Arial"/>
              </a:rPr>
              <a:t>it,</a:t>
            </a:r>
          </a:p>
          <a:p>
            <a:pPr algn="l">
              <a:spcAft>
                <a:spcPts val="1000"/>
              </a:spcAft>
            </a:pPr>
            <a:r>
              <a:rPr lang="en-GB" sz="2000" b="1" dirty="0" smtClean="0">
                <a:latin typeface="Times New Roman"/>
                <a:ea typeface="Times New Roman"/>
                <a:cs typeface="Arial"/>
              </a:rPr>
              <a:t>When </a:t>
            </a:r>
            <a:r>
              <a:rPr lang="en-GB" sz="2000" b="1" dirty="0">
                <a:latin typeface="Times New Roman"/>
                <a:ea typeface="Times New Roman"/>
                <a:cs typeface="Arial"/>
              </a:rPr>
              <a:t>he sees the face of the rose, he wants to pluck it.</a:t>
            </a:r>
            <a:endParaRPr lang="en-GB" sz="2000" b="1" dirty="0">
              <a:ea typeface="Calibri"/>
              <a:cs typeface="Arial"/>
            </a:endParaRPr>
          </a:p>
        </p:txBody>
      </p:sp>
    </p:spTree>
    <p:extLst>
      <p:ext uri="{BB962C8B-B14F-4D97-AF65-F5344CB8AC3E}">
        <p14:creationId xmlns="" xmlns:p14="http://schemas.microsoft.com/office/powerpoint/2010/main" val="39929376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dirty="0">
                <a:solidFill>
                  <a:srgbClr val="FF3300"/>
                </a:solidFill>
                <a:latin typeface="Times New Roman"/>
                <a:ea typeface="Calibri"/>
                <a:cs typeface="Arial"/>
              </a:rPr>
              <a:t>L1 Practical B</a:t>
            </a:r>
            <a:r>
              <a:rPr lang="en-GB" sz="1800" b="1" dirty="0">
                <a:solidFill>
                  <a:srgbClr val="FF3300"/>
                </a:solidFill>
                <a:ea typeface="Calibri"/>
                <a:cs typeface="Arial"/>
              </a:rPr>
              <a:t/>
            </a:r>
            <a:br>
              <a:rPr lang="en-GB" sz="1800" b="1" dirty="0">
                <a:solidFill>
                  <a:srgbClr val="FF3300"/>
                </a:solidFill>
                <a:ea typeface="Calibri"/>
                <a:cs typeface="Arial"/>
              </a:rPr>
            </a:br>
            <a:r>
              <a:rPr lang="en-GB" sz="1400" b="1" dirty="0">
                <a:latin typeface="Times New Roman"/>
                <a:ea typeface="Calibri"/>
                <a:cs typeface="Arial"/>
              </a:rPr>
              <a:t> </a:t>
            </a:r>
            <a:r>
              <a:rPr lang="en-GB" sz="1400" dirty="0">
                <a:ea typeface="Calibri"/>
                <a:cs typeface="Arial"/>
              </a:rPr>
              <a:t/>
            </a:r>
            <a:br>
              <a:rPr lang="en-GB" sz="1400" dirty="0">
                <a:ea typeface="Calibri"/>
                <a:cs typeface="Arial"/>
              </a:rPr>
            </a:br>
            <a:r>
              <a:rPr lang="en-GB" sz="1800" b="1" dirty="0">
                <a:solidFill>
                  <a:srgbClr val="1132D9"/>
                </a:solidFill>
                <a:latin typeface="Times New Roman"/>
                <a:ea typeface="Calibri"/>
                <a:cs typeface="Arial"/>
              </a:rPr>
              <a:t>Translate the following into English</a:t>
            </a:r>
            <a:r>
              <a:rPr lang="ar-SA" sz="1800" b="1" dirty="0">
                <a:solidFill>
                  <a:srgbClr val="1132D9"/>
                </a:solidFill>
                <a:latin typeface="Times New Roman"/>
                <a:ea typeface="Calibri"/>
                <a:cs typeface="Arial"/>
              </a:rPr>
              <a:t>. </a:t>
            </a:r>
            <a:r>
              <a:rPr lang="en-GB" sz="1800" b="1" dirty="0">
                <a:solidFill>
                  <a:srgbClr val="1132D9"/>
                </a:solidFill>
                <a:latin typeface="Times New Roman"/>
                <a:ea typeface="Calibri"/>
                <a:cs typeface="Arial"/>
              </a:rPr>
              <a:t> Use </a:t>
            </a:r>
            <a:r>
              <a:rPr lang="en-GB" sz="1800" b="1" dirty="0" smtClean="0">
                <a:solidFill>
                  <a:srgbClr val="1132D9"/>
                </a:solidFill>
                <a:latin typeface="Times New Roman"/>
                <a:ea typeface="Calibri"/>
                <a:cs typeface="Arial"/>
              </a:rPr>
              <a:t>your </a:t>
            </a:r>
            <a:r>
              <a:rPr lang="en-GB" sz="1800" b="1" dirty="0">
                <a:solidFill>
                  <a:srgbClr val="1132D9"/>
                </a:solidFill>
                <a:latin typeface="Times New Roman"/>
                <a:ea typeface="Calibri"/>
                <a:cs typeface="Arial"/>
              </a:rPr>
              <a:t>creative ability in </a:t>
            </a:r>
            <a:r>
              <a:rPr lang="en-GB" sz="1800" b="1" dirty="0" smtClean="0">
                <a:solidFill>
                  <a:srgbClr val="1132D9"/>
                </a:solidFill>
                <a:latin typeface="Times New Roman"/>
                <a:ea typeface="Calibri"/>
                <a:cs typeface="Arial"/>
              </a:rPr>
              <a:t>your translation</a:t>
            </a:r>
            <a:r>
              <a:rPr lang="en-GB" sz="1800" b="1" dirty="0">
                <a:solidFill>
                  <a:srgbClr val="1132D9"/>
                </a:solidFill>
                <a:latin typeface="Times New Roman"/>
                <a:ea typeface="Calibri"/>
                <a:cs typeface="Arial"/>
              </a:rPr>
              <a:t>.</a:t>
            </a:r>
            <a:r>
              <a:rPr lang="en-GB" sz="1800" b="1" dirty="0">
                <a:solidFill>
                  <a:srgbClr val="1132D9"/>
                </a:solidFill>
                <a:ea typeface="Calibri"/>
                <a:cs typeface="Arial"/>
              </a:rPr>
              <a:t/>
            </a:r>
            <a:br>
              <a:rPr lang="en-GB" sz="1800" b="1" dirty="0">
                <a:solidFill>
                  <a:srgbClr val="1132D9"/>
                </a:solidFill>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lvl="0" rtl="1">
              <a:lnSpc>
                <a:spcPct val="115000"/>
              </a:lnSpc>
              <a:spcAft>
                <a:spcPts val="1000"/>
              </a:spcAft>
              <a:buFont typeface="+mj-lt"/>
              <a:buAutoNum type="arabicPeriod"/>
            </a:pPr>
            <a:r>
              <a:rPr lang="ar-SA" sz="2000" b="1" dirty="0">
                <a:ea typeface="Calibri"/>
                <a:cs typeface="Times New Roman"/>
              </a:rPr>
              <a:t>نفحات </a:t>
            </a:r>
            <a:r>
              <a:rPr lang="ar-SY" sz="2000" b="1" dirty="0">
                <a:ea typeface="Calibri"/>
                <a:cs typeface="Times New Roman"/>
              </a:rPr>
              <a:t>من </a:t>
            </a:r>
            <a:r>
              <a:rPr lang="ar-SA" sz="2000" b="1" dirty="0">
                <a:ea typeface="Calibri"/>
                <a:cs typeface="Times New Roman"/>
              </a:rPr>
              <a:t>الإيمان في مكة والمدينة المنورة</a:t>
            </a:r>
            <a:endParaRPr lang="en-GB" sz="2000" dirty="0">
              <a:ea typeface="Calibri"/>
              <a:cs typeface="Arial"/>
            </a:endParaRPr>
          </a:p>
          <a:p>
            <a:pPr lvl="0" rtl="1">
              <a:lnSpc>
                <a:spcPct val="115000"/>
              </a:lnSpc>
              <a:spcAft>
                <a:spcPts val="1000"/>
              </a:spcAft>
              <a:buFont typeface="+mj-lt"/>
              <a:buAutoNum type="arabicPeriod"/>
            </a:pPr>
            <a:r>
              <a:rPr lang="ar-SA" sz="2000" b="1" dirty="0">
                <a:ea typeface="Calibri"/>
                <a:cs typeface="Times New Roman"/>
              </a:rPr>
              <a:t>نفحات الأنس في دبي</a:t>
            </a:r>
            <a:endParaRPr lang="en-GB" sz="2000" dirty="0">
              <a:ea typeface="Calibri"/>
              <a:cs typeface="Arial"/>
            </a:endParaRPr>
          </a:p>
          <a:p>
            <a:pPr lvl="0" rtl="1">
              <a:lnSpc>
                <a:spcPct val="115000"/>
              </a:lnSpc>
              <a:spcAft>
                <a:spcPts val="1000"/>
              </a:spcAft>
              <a:buFont typeface="+mj-lt"/>
              <a:buAutoNum type="arabicPeriod"/>
            </a:pPr>
            <a:r>
              <a:rPr lang="ar-SA" sz="2000" b="1" dirty="0">
                <a:ea typeface="Calibri"/>
                <a:cs typeface="Times New Roman"/>
              </a:rPr>
              <a:t>ليالي الأنس في باريس</a:t>
            </a:r>
            <a:endParaRPr lang="en-GB" sz="2000" dirty="0">
              <a:ea typeface="Calibri"/>
              <a:cs typeface="Arial"/>
            </a:endParaRPr>
          </a:p>
          <a:p>
            <a:pPr marL="457200" rtl="1">
              <a:lnSpc>
                <a:spcPct val="115000"/>
              </a:lnSpc>
              <a:spcAft>
                <a:spcPts val="1000"/>
              </a:spcAft>
            </a:pPr>
            <a:r>
              <a:rPr lang="ar-SY" b="1" dirty="0">
                <a:ea typeface="Calibri"/>
                <a:cs typeface="Times New Roman"/>
              </a:rPr>
              <a:t> </a:t>
            </a:r>
            <a:endParaRPr lang="en-GB" sz="4000" dirty="0">
              <a:ea typeface="Calibri"/>
              <a:cs typeface="Arial"/>
            </a:endParaRPr>
          </a:p>
        </p:txBody>
      </p:sp>
    </p:spTree>
    <p:extLst>
      <p:ext uri="{BB962C8B-B14F-4D97-AF65-F5344CB8AC3E}">
        <p14:creationId xmlns="" xmlns:p14="http://schemas.microsoft.com/office/powerpoint/2010/main" val="26657643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2011</TotalTime>
  <Words>2083</Words>
  <Application>Microsoft Office PowerPoint</Application>
  <PresentationFormat>A4 Paper (210x297 mm)</PresentationFormat>
  <Paragraphs>121</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Slide 1</vt:lpstr>
      <vt:lpstr>Lecture 1</vt:lpstr>
      <vt:lpstr>Learning Outcomes</vt:lpstr>
      <vt:lpstr>The Meaning of Creativity as a Noun or a Verb </vt:lpstr>
      <vt:lpstr> Example </vt:lpstr>
      <vt:lpstr>Some General Definitions of  Creativity   </vt:lpstr>
      <vt:lpstr> More Definitions of Creativity </vt:lpstr>
      <vt:lpstr> Creative Translation in Theory </vt:lpstr>
      <vt:lpstr> Continued </vt:lpstr>
      <vt:lpstr>Continued</vt:lpstr>
      <vt:lpstr>Example</vt:lpstr>
      <vt:lpstr> Creative Translation in practice  </vt:lpstr>
      <vt:lpstr>Example</vt:lpstr>
      <vt:lpstr>Continued</vt:lpstr>
      <vt:lpstr>Example</vt:lpstr>
      <vt:lpstr>Example</vt:lpstr>
      <vt:lpstr>Literary Texts</vt:lpstr>
      <vt:lpstr>Example</vt:lpstr>
      <vt:lpstr>L1 Practical A  Translate the following couple of poetry lines into Arabic.  Use your own imagination! </vt:lpstr>
      <vt:lpstr>L1 Practical B   Translate the following into English.  Use your creative ability in your translation. </vt:lpstr>
      <vt:lpstr>Slide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ahalimah</cp:lastModifiedBy>
  <cp:revision>218</cp:revision>
  <dcterms:created xsi:type="dcterms:W3CDTF">2009-10-14T19:14:34Z</dcterms:created>
  <dcterms:modified xsi:type="dcterms:W3CDTF">2012-09-05T05:52:41Z</dcterms:modified>
</cp:coreProperties>
</file>