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82" r:id="rId2"/>
    <p:sldId id="257" r:id="rId3"/>
    <p:sldId id="274" r:id="rId4"/>
    <p:sldId id="283" r:id="rId5"/>
    <p:sldId id="285" r:id="rId6"/>
    <p:sldId id="301"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132D9"/>
    <a:srgbClr val="009900"/>
    <a:srgbClr val="FF3300"/>
    <a:srgbClr val="3B84AF"/>
    <a:srgbClr val="709256"/>
    <a:srgbClr val="AD9968"/>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9/19/2012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islamweb.net/hadith/RawyDetails.php?RawyID=5913"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Problems &amp; Pitfalls in Creative Translation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a:latin typeface="Times New Roman"/>
                <a:ea typeface="Times New Roman"/>
                <a:cs typeface="Arial"/>
              </a:rPr>
              <a:t>identify problems and </a:t>
            </a:r>
            <a:r>
              <a:rPr lang="en-GB" dirty="0" smtClean="0">
                <a:latin typeface="Times New Roman"/>
                <a:ea typeface="Times New Roman"/>
                <a:cs typeface="Arial"/>
              </a:rPr>
              <a:t>pitfalls </a:t>
            </a:r>
            <a:r>
              <a:rPr lang="en-GB" dirty="0">
                <a:latin typeface="Times New Roman"/>
                <a:ea typeface="Times New Roman"/>
                <a:cs typeface="Arial"/>
              </a:rPr>
              <a:t>in creative translation.</a:t>
            </a:r>
            <a:endParaRPr lang="en-GB" sz="2800" dirty="0">
              <a:ea typeface="Times New Roman"/>
              <a:cs typeface="Arial"/>
            </a:endParaRPr>
          </a:p>
          <a:p>
            <a:pPr lvl="0" algn="just">
              <a:lnSpc>
                <a:spcPct val="115000"/>
              </a:lnSpc>
              <a:spcAft>
                <a:spcPts val="0"/>
              </a:spcAft>
              <a:buFont typeface="+mj-lt"/>
              <a:buAutoNum type="arabicPeriod"/>
            </a:pPr>
            <a:r>
              <a:rPr lang="en-GB" dirty="0" smtClean="0">
                <a:latin typeface="Times New Roman"/>
                <a:ea typeface="Times New Roman"/>
                <a:cs typeface="Arial"/>
              </a:rPr>
              <a:t> start </a:t>
            </a:r>
            <a:r>
              <a:rPr lang="en-GB" dirty="0">
                <a:latin typeface="Times New Roman"/>
                <a:ea typeface="Times New Roman"/>
                <a:cs typeface="Arial"/>
              </a:rPr>
              <a:t>translating creatively.</a:t>
            </a: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lstStyle/>
          <a:p>
            <a:pPr lvl="0" algn="l">
              <a:lnSpc>
                <a:spcPct val="115000"/>
              </a:lnSpc>
              <a:spcAft>
                <a:spcPts val="0"/>
              </a:spcAft>
            </a:pPr>
            <a:r>
              <a:rPr lang="en-GB" sz="3200" b="1" dirty="0">
                <a:latin typeface="Times New Roman"/>
                <a:ea typeface="Times New Roman"/>
                <a:cs typeface="Arial"/>
              </a:rPr>
              <a:t/>
            </a:r>
            <a:br>
              <a:rPr lang="en-GB" sz="3200" b="1" dirty="0">
                <a:latin typeface="Times New Roman"/>
                <a:ea typeface="Times New Roman"/>
                <a:cs typeface="Arial"/>
              </a:rPr>
            </a:br>
            <a:r>
              <a:rPr lang="en-GB" sz="3200" b="1" dirty="0">
                <a:solidFill>
                  <a:srgbClr val="1132D9"/>
                </a:solidFill>
              </a:rPr>
              <a:t>Introduction</a:t>
            </a:r>
            <a:r>
              <a:rPr lang="en-GB" sz="2800" dirty="0">
                <a:ea typeface="Times New Roman"/>
                <a:cs typeface="Arial"/>
              </a:rPr>
              <a:t/>
            </a:r>
            <a:br>
              <a:rPr lang="en-GB" sz="2800" dirty="0">
                <a:ea typeface="Times New Roman"/>
                <a:cs typeface="Arial"/>
              </a:rPr>
            </a:br>
            <a:endParaRPr lang="en-US" dirty="0">
              <a:solidFill>
                <a:srgbClr val="1132D9"/>
              </a:solidFill>
            </a:endParaRPr>
          </a:p>
        </p:txBody>
      </p:sp>
      <p:sp>
        <p:nvSpPr>
          <p:cNvPr id="3" name="Content Placeholder 2"/>
          <p:cNvSpPr>
            <a:spLocks noGrp="1"/>
          </p:cNvSpPr>
          <p:nvPr>
            <p:ph idx="1"/>
          </p:nvPr>
        </p:nvSpPr>
        <p:spPr>
          <a:xfrm>
            <a:off x="495300" y="1524000"/>
            <a:ext cx="8915400" cy="4724400"/>
          </a:xfrm>
        </p:spPr>
        <p:txBody>
          <a:bodyPr/>
          <a:lstStyle/>
          <a:p>
            <a:pPr algn="just">
              <a:lnSpc>
                <a:spcPct val="115000"/>
              </a:lnSpc>
              <a:spcAft>
                <a:spcPts val="0"/>
              </a:spcAft>
              <a:buFont typeface="Wingdings" pitchFamily="2" charset="2"/>
              <a:buChar char="q"/>
            </a:pPr>
            <a:r>
              <a:rPr lang="en-GB" sz="2200" dirty="0" smtClean="0">
                <a:latin typeface="Times New Roman"/>
                <a:ea typeface="Times New Roman"/>
                <a:cs typeface="Arial"/>
              </a:rPr>
              <a:t>Translation </a:t>
            </a:r>
            <a:r>
              <a:rPr lang="en-GB" sz="2200" b="1" dirty="0">
                <a:latin typeface="Times New Roman"/>
                <a:ea typeface="Times New Roman"/>
                <a:cs typeface="Arial"/>
              </a:rPr>
              <a:t>is not </a:t>
            </a:r>
            <a:r>
              <a:rPr lang="en-GB" sz="2200" dirty="0">
                <a:latin typeface="Times New Roman"/>
                <a:ea typeface="Times New Roman"/>
                <a:cs typeface="Arial"/>
              </a:rPr>
              <a:t>simply confined to </a:t>
            </a:r>
            <a:r>
              <a:rPr lang="en-GB" sz="2200" b="1" dirty="0">
                <a:latin typeface="Times New Roman"/>
                <a:ea typeface="Times New Roman"/>
                <a:cs typeface="Arial"/>
              </a:rPr>
              <a:t>the movement of ideas and information between two distinct languages.  </a:t>
            </a:r>
            <a:endParaRPr lang="en-GB" sz="2200" b="1" dirty="0" smtClean="0">
              <a:latin typeface="Times New Roman"/>
              <a:ea typeface="Times New Roman"/>
              <a:cs typeface="Arial"/>
            </a:endParaRPr>
          </a:p>
          <a:p>
            <a:pPr algn="just">
              <a:lnSpc>
                <a:spcPct val="115000"/>
              </a:lnSpc>
              <a:spcAft>
                <a:spcPts val="0"/>
              </a:spcAft>
              <a:buFont typeface="Wingdings" pitchFamily="2" charset="2"/>
              <a:buChar char="q"/>
            </a:pPr>
            <a:r>
              <a:rPr lang="en-GB" sz="2200" dirty="0" smtClean="0">
                <a:latin typeface="Times New Roman"/>
                <a:ea typeface="Times New Roman"/>
                <a:cs typeface="Arial"/>
              </a:rPr>
              <a:t>Seen </a:t>
            </a:r>
            <a:r>
              <a:rPr lang="en-GB" sz="2200" dirty="0">
                <a:latin typeface="Times New Roman"/>
                <a:ea typeface="Times New Roman"/>
                <a:cs typeface="Arial"/>
              </a:rPr>
              <a:t>in its widest sense as ‘interpretation’, it </a:t>
            </a:r>
            <a:r>
              <a:rPr lang="en-GB" sz="2200" b="1" dirty="0">
                <a:solidFill>
                  <a:srgbClr val="FF0000"/>
                </a:solidFill>
                <a:latin typeface="Times New Roman"/>
                <a:ea typeface="Times New Roman"/>
                <a:cs typeface="Arial"/>
              </a:rPr>
              <a:t>occurs between  different historical periods, dialects and registers of one  and the  same language</a:t>
            </a:r>
            <a:r>
              <a:rPr lang="en-GB" sz="2200" dirty="0">
                <a:latin typeface="Times New Roman"/>
                <a:ea typeface="Times New Roman"/>
                <a:cs typeface="Arial"/>
              </a:rPr>
              <a:t>, </a:t>
            </a:r>
            <a:r>
              <a:rPr lang="en-GB" sz="2200" b="1" dirty="0">
                <a:latin typeface="Times New Roman"/>
                <a:ea typeface="Times New Roman"/>
                <a:cs typeface="Arial"/>
              </a:rPr>
              <a:t>between different state of mind </a:t>
            </a:r>
            <a:r>
              <a:rPr lang="en-GB" sz="2200" dirty="0">
                <a:latin typeface="Times New Roman"/>
                <a:ea typeface="Times New Roman"/>
                <a:cs typeface="Arial"/>
              </a:rPr>
              <a:t>(such as dreaming and waking), between fictional narrative and critical analysis, between literal and figurative, between thought and word even. </a:t>
            </a:r>
            <a:endParaRPr lang="en-GB" sz="2200" dirty="0" smtClean="0">
              <a:latin typeface="Times New Roman"/>
              <a:ea typeface="Times New Roman"/>
              <a:cs typeface="Arial"/>
            </a:endParaRPr>
          </a:p>
          <a:p>
            <a:pPr algn="just">
              <a:lnSpc>
                <a:spcPct val="115000"/>
              </a:lnSpc>
              <a:spcAft>
                <a:spcPts val="0"/>
              </a:spcAft>
              <a:buFont typeface="Wingdings" pitchFamily="2" charset="2"/>
              <a:buChar char="q"/>
            </a:pPr>
            <a:r>
              <a:rPr lang="en-GB" sz="2200" dirty="0" smtClean="0">
                <a:latin typeface="Times New Roman"/>
                <a:ea typeface="Times New Roman"/>
                <a:cs typeface="Arial"/>
              </a:rPr>
              <a:t>Translation </a:t>
            </a:r>
            <a:r>
              <a:rPr lang="en-GB" sz="2200" dirty="0">
                <a:latin typeface="Times New Roman"/>
                <a:ea typeface="Times New Roman"/>
                <a:cs typeface="Arial"/>
              </a:rPr>
              <a:t>from one language to another is merely </a:t>
            </a:r>
            <a:r>
              <a:rPr lang="en-GB" sz="2200" b="1" dirty="0">
                <a:latin typeface="Times New Roman"/>
                <a:ea typeface="Times New Roman"/>
                <a:cs typeface="Arial"/>
              </a:rPr>
              <a:t>a subset</a:t>
            </a:r>
            <a:r>
              <a:rPr lang="en-GB" sz="2200" dirty="0">
                <a:solidFill>
                  <a:srgbClr val="FF0000"/>
                </a:solidFill>
                <a:latin typeface="Times New Roman"/>
                <a:ea typeface="Times New Roman"/>
                <a:cs typeface="Arial"/>
              </a:rPr>
              <a:t>, a special </a:t>
            </a:r>
            <a:r>
              <a:rPr lang="en-GB" sz="2200" b="1" dirty="0">
                <a:solidFill>
                  <a:srgbClr val="FF0000"/>
                </a:solidFill>
                <a:latin typeface="Times New Roman"/>
                <a:ea typeface="Times New Roman"/>
                <a:cs typeface="Arial"/>
              </a:rPr>
              <a:t>case of communication</a:t>
            </a:r>
            <a:r>
              <a:rPr lang="en-GB" sz="2200" dirty="0">
                <a:latin typeface="Times New Roman"/>
                <a:ea typeface="Times New Roman"/>
                <a:cs typeface="Arial"/>
              </a:rPr>
              <a:t>. This state of affairs </a:t>
            </a:r>
            <a:r>
              <a:rPr lang="en-GB" sz="2200" dirty="0" smtClean="0">
                <a:latin typeface="Times New Roman"/>
                <a:ea typeface="Times New Roman"/>
                <a:cs typeface="Arial"/>
              </a:rPr>
              <a:t>gives </a:t>
            </a:r>
            <a:r>
              <a:rPr lang="en-GB" sz="2200" dirty="0">
                <a:latin typeface="Times New Roman"/>
                <a:ea typeface="Times New Roman"/>
                <a:cs typeface="Arial"/>
              </a:rPr>
              <a:t>rise to different types of problems and difficulties which translators of literary  texts encounter and for which they try to find solutions in the target language.</a:t>
            </a:r>
            <a:endParaRPr lang="en-GB" sz="2200" dirty="0">
              <a:ea typeface="Times New Roman"/>
              <a:cs typeface="Arial"/>
            </a:endParaRPr>
          </a:p>
          <a:p>
            <a:pPr marL="457200" algn="l">
              <a:lnSpc>
                <a:spcPct val="115000"/>
              </a:lnSpc>
              <a:spcAft>
                <a:spcPts val="0"/>
              </a:spcAft>
              <a:buFont typeface="Wingdings" pitchFamily="2" charset="2"/>
              <a:buChar char="q"/>
            </a:pPr>
            <a:endParaRPr lang="en-GB" sz="2000" dirty="0">
              <a:ea typeface="Calibri"/>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pPr>
            <a:r>
              <a:rPr lang="en-GB" sz="3200" dirty="0">
                <a:solidFill>
                  <a:schemeClr val="tx1"/>
                </a:solidFill>
              </a:rPr>
              <a:t/>
            </a:r>
            <a:br>
              <a:rPr lang="en-GB" sz="3200" dirty="0">
                <a:solidFill>
                  <a:schemeClr val="tx1"/>
                </a:solidFill>
              </a:rPr>
            </a:br>
            <a:r>
              <a:rPr lang="en-GB" sz="2800" b="1" dirty="0" smtClean="0">
                <a:solidFill>
                  <a:srgbClr val="1132D9"/>
                </a:solidFill>
              </a:rPr>
              <a:t>Types </a:t>
            </a:r>
            <a:r>
              <a:rPr lang="en-GB" sz="2800" b="1" dirty="0">
                <a:solidFill>
                  <a:srgbClr val="1132D9"/>
                </a:solidFill>
              </a:rPr>
              <a:t>of Problems and pitfalls in creative translation</a:t>
            </a:r>
            <a:r>
              <a:rPr lang="en-GB" sz="2800" dirty="0">
                <a:ea typeface="Times New Roman"/>
                <a:cs typeface="Arial"/>
              </a:rPr>
              <a:t/>
            </a:r>
            <a:br>
              <a:rPr lang="en-GB" sz="2800" dirty="0">
                <a:ea typeface="Times New Roman"/>
                <a:cs typeface="Arial"/>
              </a:rPr>
            </a:br>
            <a:endParaRPr lang="en-US" sz="28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marL="457200" indent="-457200" algn="l">
              <a:lnSpc>
                <a:spcPct val="115000"/>
              </a:lnSpc>
              <a:spcAft>
                <a:spcPts val="0"/>
              </a:spcAft>
              <a:buFont typeface="Wingdings" pitchFamily="2" charset="2"/>
              <a:buChar char="q"/>
            </a:pPr>
            <a:r>
              <a:rPr lang="en-GB" dirty="0" smtClean="0">
                <a:latin typeface="Times New Roman"/>
                <a:ea typeface="Times New Roman"/>
                <a:cs typeface="Arial"/>
              </a:rPr>
              <a:t>The </a:t>
            </a:r>
            <a:r>
              <a:rPr lang="en-GB" dirty="0">
                <a:latin typeface="Times New Roman"/>
                <a:ea typeface="Times New Roman"/>
                <a:cs typeface="Arial"/>
              </a:rPr>
              <a:t>following are just a few types of problems mainly encountered in literary texts of poetry, drama, novel, short stories, oratory speeches and other types of literary genre</a:t>
            </a:r>
            <a:r>
              <a:rPr lang="en-GB" dirty="0" smtClean="0">
                <a:latin typeface="Times New Roman"/>
                <a:ea typeface="Times New Roman"/>
                <a:cs typeface="Arial"/>
              </a:rPr>
              <a:t>:</a:t>
            </a:r>
            <a:endParaRPr lang="en-GB" dirty="0">
              <a:ea typeface="Times New Roman"/>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Bef>
                <a:spcPct val="20000"/>
              </a:spcBef>
              <a:spcAft>
                <a:spcPts val="0"/>
              </a:spcAft>
            </a:pPr>
            <a:r>
              <a:rPr lang="en-GB" sz="2800" b="1" dirty="0" smtClean="0">
                <a:solidFill>
                  <a:srgbClr val="1132D9"/>
                </a:solidFill>
                <a:ea typeface="Times New Roman"/>
                <a:cs typeface="Arial"/>
              </a:rPr>
              <a:t>1. Semantic Shifts Over Time</a:t>
            </a:r>
            <a:r>
              <a:rPr lang="en-GB" sz="2600" b="1" dirty="0">
                <a:solidFill>
                  <a:srgbClr val="1132D9"/>
                </a:solidFill>
                <a:ea typeface="Times New Roman"/>
                <a:cs typeface="Arial"/>
              </a:rPr>
              <a:t/>
            </a:r>
            <a:br>
              <a:rPr lang="en-GB" sz="2600" b="1" dirty="0">
                <a:solidFill>
                  <a:srgbClr val="1132D9"/>
                </a:solidFill>
                <a:ea typeface="Times New Roman"/>
                <a:cs typeface="Arial"/>
              </a:rPr>
            </a:br>
            <a:endParaRPr lang="en-GB" dirty="0">
              <a:solidFill>
                <a:srgbClr val="1132D9"/>
              </a:solidFill>
            </a:endParaRPr>
          </a:p>
        </p:txBody>
      </p:sp>
      <p:sp>
        <p:nvSpPr>
          <p:cNvPr id="3" name="Content Placeholder 2"/>
          <p:cNvSpPr>
            <a:spLocks noGrp="1"/>
          </p:cNvSpPr>
          <p:nvPr>
            <p:ph idx="1"/>
          </p:nvPr>
        </p:nvSpPr>
        <p:spPr/>
        <p:txBody>
          <a:bodyPr/>
          <a:lstStyle/>
          <a:p>
            <a:pPr marL="457200" lvl="0" indent="-457200" algn="l">
              <a:buFont typeface="Wingdings" pitchFamily="2" charset="2"/>
              <a:buChar char="q"/>
            </a:pPr>
            <a:r>
              <a:rPr lang="en-GB" dirty="0">
                <a:solidFill>
                  <a:prstClr val="black"/>
                </a:solidFill>
                <a:latin typeface="Times New Roman"/>
                <a:ea typeface="Times New Roman"/>
              </a:rPr>
              <a:t>To take the historical parameter, for instance; in the twenty-first century we have to be told that when Shakespeare (1564-1616) wrote the words ‘</a:t>
            </a:r>
            <a:r>
              <a:rPr lang="en-GB" dirty="0">
                <a:solidFill>
                  <a:srgbClr val="FF0000"/>
                </a:solidFill>
                <a:latin typeface="Times New Roman"/>
                <a:ea typeface="Times New Roman"/>
              </a:rPr>
              <a:t>silly sooth</a:t>
            </a:r>
            <a:r>
              <a:rPr lang="en-GB" dirty="0">
                <a:solidFill>
                  <a:prstClr val="black"/>
                </a:solidFill>
                <a:latin typeface="Times New Roman"/>
                <a:ea typeface="Times New Roman"/>
              </a:rPr>
              <a:t>’ he actually meant ‘</a:t>
            </a:r>
            <a:r>
              <a:rPr lang="en-GB" dirty="0">
                <a:solidFill>
                  <a:srgbClr val="FF0000"/>
                </a:solidFill>
                <a:latin typeface="Times New Roman"/>
                <a:ea typeface="Times New Roman"/>
              </a:rPr>
              <a:t>simple truth</a:t>
            </a:r>
            <a:r>
              <a:rPr lang="en-GB" dirty="0">
                <a:solidFill>
                  <a:prstClr val="black"/>
                </a:solidFill>
                <a:latin typeface="Times New Roman"/>
                <a:ea typeface="Times New Roman"/>
              </a:rPr>
              <a:t>’.  So when you translate such words in a literary text such that of Shakespeare’s, you need to be aware of the semantic changes that might have happened to such </a:t>
            </a:r>
            <a:r>
              <a:rPr lang="en-GB" dirty="0" smtClean="0">
                <a:solidFill>
                  <a:prstClr val="black"/>
                </a:solidFill>
                <a:latin typeface="Times New Roman"/>
                <a:ea typeface="Times New Roman"/>
              </a:rPr>
              <a:t>words.</a:t>
            </a:r>
            <a:endParaRPr lang="en-US" dirty="0">
              <a:solidFill>
                <a:prstClr val="black"/>
              </a:solidFill>
            </a:endParaRPr>
          </a:p>
          <a:p>
            <a:endParaRPr lang="en-GB" dirty="0"/>
          </a:p>
        </p:txBody>
      </p:sp>
    </p:spTree>
    <p:extLst>
      <p:ext uri="{BB962C8B-B14F-4D97-AF65-F5344CB8AC3E}">
        <p14:creationId xmlns="" xmlns:p14="http://schemas.microsoft.com/office/powerpoint/2010/main" val="3999961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2000" b="1" dirty="0">
                <a:latin typeface="Times New Roman"/>
                <a:ea typeface="Times New Roman"/>
                <a:cs typeface="Arial"/>
              </a:rPr>
              <a:t>So how would you translate such </a:t>
            </a:r>
            <a:r>
              <a:rPr lang="en-GB" sz="2000" b="1" dirty="0" smtClean="0">
                <a:latin typeface="Times New Roman"/>
                <a:ea typeface="Times New Roman"/>
                <a:cs typeface="Arial"/>
              </a:rPr>
              <a:t>words</a:t>
            </a:r>
            <a:r>
              <a:rPr lang="en-GB" sz="2600" dirty="0">
                <a:solidFill>
                  <a:prstClr val="black"/>
                </a:solidFill>
                <a:latin typeface="Times New Roman"/>
                <a:ea typeface="Times New Roman"/>
              </a:rPr>
              <a:t> ‘</a:t>
            </a:r>
            <a:r>
              <a:rPr lang="en-GB" sz="2600" dirty="0">
                <a:solidFill>
                  <a:srgbClr val="FF0000"/>
                </a:solidFill>
                <a:latin typeface="Times New Roman"/>
                <a:ea typeface="Times New Roman"/>
              </a:rPr>
              <a:t>silly sooth</a:t>
            </a:r>
            <a:r>
              <a:rPr lang="en-GB" sz="2000" b="1" dirty="0" smtClean="0">
                <a:latin typeface="Times New Roman"/>
                <a:ea typeface="Times New Roman"/>
                <a:cs typeface="Arial"/>
              </a:rPr>
              <a:t>? </a:t>
            </a:r>
            <a:r>
              <a:rPr lang="en-GB" sz="2000" b="1" dirty="0">
                <a:latin typeface="Times New Roman"/>
                <a:ea typeface="Times New Roman"/>
                <a:cs typeface="Arial"/>
              </a:rPr>
              <a:t>Is it A, B, C, D, E, F or something else</a:t>
            </a:r>
            <a:r>
              <a:rPr lang="en-GB" sz="1800" dirty="0">
                <a:latin typeface="Times New Roman"/>
                <a:ea typeface="Times New Roman"/>
                <a:cs typeface="Arial"/>
              </a:rPr>
              <a:t>?  </a:t>
            </a:r>
            <a:endParaRPr lang="en-GB" sz="1600" dirty="0">
              <a:ea typeface="Times New Roman"/>
              <a:cs typeface="Arial"/>
            </a:endParaRPr>
          </a:p>
          <a:p>
            <a:pPr lvl="0" algn="l">
              <a:lnSpc>
                <a:spcPct val="115000"/>
              </a:lnSpc>
              <a:spcAft>
                <a:spcPts val="0"/>
              </a:spcAft>
              <a:buFont typeface="+mj-lt"/>
              <a:buAutoNum type="alphaUcPeriod"/>
            </a:pPr>
            <a:r>
              <a:rPr lang="ar-SA" sz="1800" b="1" dirty="0">
                <a:ea typeface="Times New Roman"/>
                <a:cs typeface="Arial"/>
              </a:rPr>
              <a:t>تهدئة سخيفة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البسيطة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السهلة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المجردة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الصراحة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إلخ.....</a:t>
            </a:r>
            <a:endParaRPr lang="en-GB" sz="1600" b="1" dirty="0">
              <a:ea typeface="Times New Roman"/>
              <a:cs typeface="Arial"/>
            </a:endParaRPr>
          </a:p>
          <a:p>
            <a:pPr algn="l">
              <a:buFont typeface="Wingdings" pitchFamily="2" charset="2"/>
              <a:buChar char="q"/>
            </a:pP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2. </a:t>
            </a:r>
            <a:r>
              <a:rPr lang="en-GB" sz="2800" b="1" dirty="0">
                <a:solidFill>
                  <a:srgbClr val="1132D9"/>
                </a:solidFill>
                <a:ea typeface="Times New Roman"/>
                <a:cs typeface="Arial"/>
              </a:rPr>
              <a:t>Poetic licence – or liberties</a:t>
            </a:r>
            <a:r>
              <a:rPr lang="en-GB" sz="2600" b="1" u="sng" dirty="0">
                <a:solidFill>
                  <a:prstClr val="black"/>
                </a:solidFill>
                <a:ea typeface="Times New Roman"/>
                <a:cs typeface="Arial"/>
              </a:rPr>
              <a:t/>
            </a:r>
            <a:br>
              <a:rPr lang="en-GB" sz="2600" b="1" u="sng" dirty="0">
                <a:solidFill>
                  <a:prstClr val="black"/>
                </a:solidFill>
                <a:ea typeface="Times New Roman"/>
                <a:cs typeface="Arial"/>
              </a:rPr>
            </a:br>
            <a:r>
              <a:rPr lang="en-GB" sz="4000" dirty="0">
                <a:ea typeface="Times New Roman"/>
                <a:cs typeface="Arial"/>
              </a:rPr>
              <a:t/>
            </a:r>
            <a:br>
              <a:rPr lang="en-GB" sz="4000" dirty="0">
                <a:ea typeface="Times New Roman"/>
                <a:cs typeface="Arial"/>
              </a:rPr>
            </a:br>
            <a:r>
              <a:rPr lang="en-US" dirty="0" smtClean="0">
                <a:solidFill>
                  <a:srgbClr val="1132D9"/>
                </a:solidFill>
              </a:rPr>
              <a:t/>
            </a:r>
            <a:br>
              <a:rPr lang="en-US" dirty="0" smtClean="0">
                <a:solidFill>
                  <a:srgbClr val="1132D9"/>
                </a:solidFill>
              </a:rPr>
            </a:br>
            <a:endParaRPr lang="en-US"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2400" dirty="0" smtClean="0">
                <a:latin typeface="Times New Roman"/>
                <a:ea typeface="Times New Roman"/>
                <a:cs typeface="Arial"/>
              </a:rPr>
              <a:t>Creative </a:t>
            </a:r>
            <a:r>
              <a:rPr lang="en-GB" sz="2400" dirty="0">
                <a:latin typeface="Times New Roman"/>
                <a:ea typeface="Times New Roman"/>
                <a:cs typeface="Arial"/>
              </a:rPr>
              <a:t>translation of poetry could be fraught with difficulties, if not utterly impossible.  So in terms of both form and content, it seems quite appropriate that our next example should be a line from </a:t>
            </a:r>
            <a:r>
              <a:rPr lang="en-GB" sz="2400" dirty="0" err="1">
                <a:latin typeface="Times New Roman"/>
                <a:ea typeface="Times New Roman"/>
                <a:cs typeface="Arial"/>
              </a:rPr>
              <a:t>AlShafee’s</a:t>
            </a:r>
            <a:r>
              <a:rPr lang="en-GB" sz="2400" dirty="0">
                <a:latin typeface="Times New Roman"/>
                <a:ea typeface="Times New Roman"/>
                <a:cs typeface="Arial"/>
              </a:rPr>
              <a:t> Poem:  </a:t>
            </a:r>
            <a:r>
              <a:rPr lang="ar-SA" sz="2400" dirty="0">
                <a:latin typeface="Times New Roman"/>
                <a:ea typeface="Times New Roman"/>
                <a:cs typeface="Arial"/>
              </a:rPr>
              <a:t>   دع الأيام تفعلُ ما تشاء   </a:t>
            </a:r>
            <a:endParaRPr lang="en-GB" sz="2400" dirty="0">
              <a:ea typeface="Times New Roman"/>
              <a:cs typeface="Arial"/>
            </a:endParaRPr>
          </a:p>
          <a:p>
            <a:pPr marL="0" indent="0" algn="ctr">
              <a:lnSpc>
                <a:spcPct val="115000"/>
              </a:lnSpc>
              <a:spcAft>
                <a:spcPts val="0"/>
              </a:spcAft>
            </a:pPr>
            <a:r>
              <a:rPr lang="ar-SA" sz="2400" b="1" dirty="0">
                <a:solidFill>
                  <a:srgbClr val="FF0000"/>
                </a:solidFill>
                <a:ea typeface="Times New Roman"/>
                <a:cs typeface="Times New Roman"/>
              </a:rPr>
              <a:t>دع الأيام تفعلُ ما تشاءُ            وطب نفساً إذا حكم القضاءُ</a:t>
            </a:r>
            <a:endParaRPr lang="en-GB" sz="2400" b="1" dirty="0">
              <a:solidFill>
                <a:srgbClr val="FF0000"/>
              </a:solidFill>
              <a:ea typeface="Times New Roman"/>
              <a:cs typeface="Arial"/>
            </a:endParaRPr>
          </a:p>
          <a:p>
            <a:pPr algn="l">
              <a:lnSpc>
                <a:spcPct val="115000"/>
              </a:lnSpc>
              <a:spcAft>
                <a:spcPts val="0"/>
              </a:spcAft>
              <a:buFont typeface="Wingdings" pitchFamily="2" charset="2"/>
              <a:buChar char="q"/>
            </a:pPr>
            <a:r>
              <a:rPr lang="en-GB" sz="2400" dirty="0" smtClean="0">
                <a:latin typeface="Times New Roman"/>
                <a:ea typeface="Times New Roman"/>
                <a:cs typeface="Arial"/>
              </a:rPr>
              <a:t>When </a:t>
            </a:r>
            <a:r>
              <a:rPr lang="en-GB" sz="2400" dirty="0">
                <a:latin typeface="Times New Roman"/>
                <a:ea typeface="Times New Roman"/>
                <a:cs typeface="Arial"/>
              </a:rPr>
              <a:t>trying to translate such poetic line, the translator encounters difficulties not only in conveying the religious </a:t>
            </a:r>
            <a:r>
              <a:rPr lang="en-GB" sz="2400" dirty="0" err="1">
                <a:latin typeface="Times New Roman"/>
                <a:ea typeface="Times New Roman"/>
                <a:cs typeface="Arial"/>
              </a:rPr>
              <a:t>implactures</a:t>
            </a:r>
            <a:r>
              <a:rPr lang="en-GB" sz="2400" dirty="0">
                <a:latin typeface="Times New Roman"/>
                <a:ea typeface="Times New Roman"/>
                <a:cs typeface="Arial"/>
              </a:rPr>
              <a:t> of the poem which was written more than  twelve hundred years ago but also in transferring  the poetic form implied in the rhyming and  rhythm  of the line. </a:t>
            </a:r>
            <a:endParaRPr lang="en-GB" sz="2400" dirty="0" smtClean="0">
              <a:latin typeface="Times New Roman"/>
              <a:ea typeface="Times New Roman"/>
              <a:cs typeface="Arial"/>
            </a:endParaRPr>
          </a:p>
          <a:p>
            <a:pPr marL="0" indent="0" algn="l">
              <a:lnSpc>
                <a:spcPct val="115000"/>
              </a:lnSpc>
              <a:spcAft>
                <a:spcPts val="0"/>
              </a:spcAft>
            </a:pPr>
            <a:endParaRPr lang="en-GB" sz="1800" dirty="0">
              <a:ea typeface="Times New Roman"/>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Times New Roman"/>
                <a:cs typeface="Arial"/>
              </a:rPr>
              <a:t>So how would </a:t>
            </a:r>
            <a:r>
              <a:rPr lang="en-GB" sz="1800" b="1" dirty="0" smtClean="0">
                <a:solidFill>
                  <a:prstClr val="black"/>
                </a:solidFill>
                <a:latin typeface="Times New Roman"/>
                <a:ea typeface="Times New Roman"/>
                <a:cs typeface="Arial"/>
              </a:rPr>
              <a:t>you translate </a:t>
            </a:r>
            <a:r>
              <a:rPr lang="en-GB" sz="1800" b="1" dirty="0">
                <a:solidFill>
                  <a:prstClr val="black"/>
                </a:solidFill>
                <a:latin typeface="Times New Roman"/>
                <a:ea typeface="Times New Roman"/>
                <a:cs typeface="Arial"/>
              </a:rPr>
              <a:t>first line? Is it A, B, C, D, E, F or something else</a:t>
            </a:r>
            <a:r>
              <a:rPr lang="en-GB" sz="1800" b="1" dirty="0" smtClean="0">
                <a:solidFill>
                  <a:prstClr val="black"/>
                </a:solidFill>
                <a:latin typeface="Times New Roman"/>
                <a:ea typeface="Times New Roman"/>
                <a:cs typeface="Arial"/>
              </a:rPr>
              <a:t>?</a:t>
            </a:r>
          </a:p>
          <a:p>
            <a:pPr marL="0" lvl="0" indent="0" algn="l">
              <a:lnSpc>
                <a:spcPct val="115000"/>
              </a:lnSpc>
              <a:spcAft>
                <a:spcPts val="0"/>
              </a:spcAft>
            </a:pPr>
            <a:endParaRPr lang="en-GB" sz="1800" b="1"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that might happen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fate has ruled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whether you rise or fall </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take their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Etc…</a:t>
            </a:r>
            <a:endParaRPr lang="en-GB" sz="2000" dirty="0">
              <a:solidFill>
                <a:prstClr val="black"/>
              </a:solidFill>
              <a:ea typeface="Times New Roman"/>
              <a:cs typeface="Arial"/>
            </a:endParaRPr>
          </a:p>
          <a:p>
            <a:pPr marL="0" lvl="0" indent="0" algn="l">
              <a:lnSpc>
                <a:spcPct val="115000"/>
              </a:lnSpc>
              <a:spcAft>
                <a:spcPts val="0"/>
              </a:spcAft>
            </a:pPr>
            <a:endParaRPr lang="en-GB" sz="1800" dirty="0">
              <a:solidFill>
                <a:prstClr val="black"/>
              </a:solidFill>
              <a:ea typeface="Times New Roman"/>
              <a:cs typeface="Arial"/>
            </a:endParaRPr>
          </a:p>
          <a:p>
            <a:pPr algn="just">
              <a:lnSpc>
                <a:spcPct val="115000"/>
              </a:lnSpc>
              <a:spcAft>
                <a:spcPts val="0"/>
              </a:spcAft>
              <a:buFont typeface="Wingdings" pitchFamily="2" charset="2"/>
              <a:buChar char="q"/>
            </a:pPr>
            <a:endParaRPr lang="en-GB" sz="1800" b="1" dirty="0">
              <a:ea typeface="Calibri"/>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chemeClr val="tx1"/>
                </a:solidFill>
              </a:rPr>
              <a:t/>
            </a:r>
            <a:br>
              <a:rPr lang="en-GB" sz="3200" b="1" dirty="0" smtClean="0">
                <a:solidFill>
                  <a:schemeClr val="tx1"/>
                </a:solidFill>
              </a:rPr>
            </a:br>
            <a:r>
              <a:rPr lang="en-GB" sz="2800" b="1" dirty="0" smtClean="0">
                <a:solidFill>
                  <a:srgbClr val="1132D9"/>
                </a:solidFill>
                <a:ea typeface="Times New Roman"/>
                <a:cs typeface="Arial"/>
              </a:rPr>
              <a:t>3. </a:t>
            </a:r>
            <a:r>
              <a:rPr lang="en-GB" sz="2800" b="1" dirty="0">
                <a:solidFill>
                  <a:srgbClr val="1132D9"/>
                </a:solidFill>
                <a:ea typeface="Times New Roman"/>
                <a:cs typeface="Arial"/>
              </a:rPr>
              <a:t>Multiple or </a:t>
            </a:r>
            <a:r>
              <a:rPr lang="en-GB" sz="2800" b="1" dirty="0" smtClean="0">
                <a:solidFill>
                  <a:srgbClr val="1132D9"/>
                </a:solidFill>
                <a:ea typeface="Times New Roman"/>
                <a:cs typeface="Arial"/>
              </a:rPr>
              <a:t>Compound Multiple Meaning</a:t>
            </a:r>
            <a:r>
              <a:rPr lang="en-GB" sz="1800" b="1" u="sng" dirty="0">
                <a:solidFill>
                  <a:prstClr val="black"/>
                </a:solidFill>
                <a:latin typeface="Times New Roman"/>
                <a:ea typeface="Times New Roman"/>
                <a:cs typeface="Arial"/>
              </a:rPr>
              <a:t/>
            </a:r>
            <a:br>
              <a:rPr lang="en-GB" sz="1800" b="1" u="sng" dirty="0">
                <a:solidFill>
                  <a:prstClr val="black"/>
                </a:solidFill>
                <a:latin typeface="Times New Roman"/>
                <a:ea typeface="Times New Roman"/>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pPr>
            <a:endParaRPr lang="en-GB" sz="1600" dirty="0">
              <a:ea typeface="Times New Roman"/>
              <a:cs typeface="Arial"/>
            </a:endParaRPr>
          </a:p>
          <a:p>
            <a:pPr algn="just">
              <a:lnSpc>
                <a:spcPct val="115000"/>
              </a:lnSpc>
              <a:spcAft>
                <a:spcPts val="0"/>
              </a:spcAft>
              <a:buFont typeface="Wingdings" pitchFamily="2" charset="2"/>
              <a:buChar char="q"/>
            </a:pPr>
            <a:r>
              <a:rPr lang="en-GB" sz="2800" dirty="0" smtClean="0">
                <a:latin typeface="Times New Roman"/>
                <a:ea typeface="Times New Roman"/>
                <a:cs typeface="Arial"/>
              </a:rPr>
              <a:t>Multiple </a:t>
            </a:r>
            <a:r>
              <a:rPr lang="en-GB" sz="2800" dirty="0">
                <a:latin typeface="Times New Roman"/>
                <a:ea typeface="Times New Roman"/>
                <a:cs typeface="Arial"/>
              </a:rPr>
              <a:t>meaning or compound multiple meaning of any expression in literary texts tends to pose serious problems for translators in general and creative translators in particular.  We could take as an example the Arabic expression (</a:t>
            </a:r>
            <a:r>
              <a:rPr lang="ar-SA" sz="2800" dirty="0">
                <a:latin typeface="Times New Roman"/>
                <a:ea typeface="Times New Roman"/>
                <a:cs typeface="Arial"/>
              </a:rPr>
              <a:t>نفحات الانس</a:t>
            </a:r>
            <a:r>
              <a:rPr lang="en-GB" sz="2800" dirty="0">
                <a:latin typeface="Times New Roman"/>
                <a:ea typeface="Times New Roman"/>
                <a:cs typeface="Arial"/>
              </a:rPr>
              <a:t>) and make a list of some of the alternative meanings that could be given to the elements in this short phrase that could be used in different contexts:</a:t>
            </a:r>
            <a:endParaRPr lang="en-GB" sz="2800" dirty="0">
              <a:ea typeface="Times New Roman"/>
              <a:cs typeface="Arial"/>
            </a:endParaRPr>
          </a:p>
          <a:p>
            <a:pPr algn="l">
              <a:lnSpc>
                <a:spcPct val="115000"/>
              </a:lnSpc>
              <a:spcAft>
                <a:spcPts val="0"/>
              </a:spcAft>
            </a:pPr>
            <a:r>
              <a:rPr lang="ar-SA" sz="2400" dirty="0">
                <a:ea typeface="Times New Roman"/>
                <a:cs typeface="Times New Roman"/>
              </a:rPr>
              <a:t>		 </a:t>
            </a:r>
            <a:endParaRPr lang="en-GB" sz="2400" dirty="0">
              <a:ea typeface="Times New Roman"/>
              <a:cs typeface="Arial"/>
            </a:endParaRPr>
          </a:p>
          <a:p>
            <a:pPr lvl="0" algn="l">
              <a:lnSpc>
                <a:spcPct val="115000"/>
              </a:lnSpc>
              <a:spcAft>
                <a:spcPts val="0"/>
              </a:spcAft>
              <a:buFont typeface="Wingdings" pitchFamily="2" charset="2"/>
              <a:buChar char="q"/>
            </a:pPr>
            <a:endParaRPr lang="en-GB" sz="1800" dirty="0">
              <a:solidFill>
                <a:prstClr val="black"/>
              </a:solidFill>
              <a:ea typeface="Times New Roman"/>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a:solidFill>
                  <a:srgbClr val="1132D9"/>
                </a:solidFill>
              </a:rPr>
              <a:t>Continued</a:t>
            </a:r>
            <a:endParaRPr lang="en-US" dirty="0"/>
          </a:p>
        </p:txBody>
      </p:sp>
      <p:sp>
        <p:nvSpPr>
          <p:cNvPr id="3" name="Content Placeholder 2"/>
          <p:cNvSpPr>
            <a:spLocks noGrp="1"/>
          </p:cNvSpPr>
          <p:nvPr>
            <p:ph idx="1"/>
          </p:nvPr>
        </p:nvSpPr>
        <p:spPr>
          <a:xfrm>
            <a:off x="495300" y="1524000"/>
            <a:ext cx="8915400" cy="4602163"/>
          </a:xfrm>
        </p:spPr>
        <p:txBody>
          <a:bodyPr/>
          <a:lstStyle/>
          <a:p>
            <a:pPr lvl="0" algn="l">
              <a:lnSpc>
                <a:spcPct val="115000"/>
              </a:lnSpc>
              <a:spcAft>
                <a:spcPts val="0"/>
              </a:spcAft>
            </a:pPr>
            <a:r>
              <a:rPr lang="ar-SA" sz="1400" b="1" dirty="0" smtClean="0">
                <a:solidFill>
                  <a:prstClr val="black"/>
                </a:solidFill>
                <a:ea typeface="Times New Roman"/>
                <a:cs typeface="Times New Roman"/>
              </a:rPr>
              <a:t>نفحات</a:t>
            </a:r>
            <a:r>
              <a:rPr lang="ar-SA" sz="1400" b="1" dirty="0">
                <a:solidFill>
                  <a:prstClr val="black"/>
                </a:solidFill>
                <a:ea typeface="Times New Roman"/>
                <a:cs typeface="Times New Roman"/>
              </a:rPr>
              <a:t>			انس</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gusts			being intimate</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puffs  			</a:t>
            </a:r>
            <a:r>
              <a:rPr lang="en-GB" sz="1400" b="1" dirty="0" err="1">
                <a:solidFill>
                  <a:prstClr val="black"/>
                </a:solidFill>
                <a:latin typeface="Times New Roman"/>
                <a:ea typeface="Times New Roman"/>
                <a:cs typeface="Arial"/>
              </a:rPr>
              <a:t>sociableness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outbursts			humbleness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breaths (of wind)		familiarity</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diffusing odours		friendliness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scents,			friendly atmosphere</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fragrances			love			</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fragrant breezes		affection</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fragrant gales		society</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reputations			companionship</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gifts, presents		cheerfulness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serenity</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tranquillity </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purity, pureness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geniality</a:t>
            </a:r>
            <a:endParaRPr lang="en-GB" sz="1400" b="1" dirty="0">
              <a:solidFill>
                <a:prstClr val="black"/>
              </a:solidFill>
              <a:ea typeface="Times New Roman"/>
              <a:cs typeface="Arial"/>
            </a:endParaRPr>
          </a:p>
          <a:p>
            <a:pPr lvl="0" algn="l">
              <a:lnSpc>
                <a:spcPct val="115000"/>
              </a:lnSpc>
              <a:spcAft>
                <a:spcPts val="0"/>
              </a:spcAft>
            </a:pPr>
            <a:r>
              <a:rPr lang="ar-SA" sz="1400" dirty="0">
                <a:solidFill>
                  <a:prstClr val="black"/>
                </a:solidFill>
                <a:ea typeface="Times New Roman"/>
                <a:cs typeface="Times New Roman"/>
              </a:rPr>
              <a:t> </a:t>
            </a:r>
            <a:endParaRPr lang="en-GB" sz="1400" dirty="0">
              <a:solidFill>
                <a:prstClr val="black"/>
              </a:solidFill>
              <a:ea typeface="Times New Roman"/>
              <a:cs typeface="Arial"/>
            </a:endParaRPr>
          </a:p>
          <a:p>
            <a:pPr marL="0" indent="0" algn="just">
              <a:lnSpc>
                <a:spcPct val="115000"/>
              </a:lnSpc>
              <a:spcAft>
                <a:spcPts val="0"/>
              </a:spcAft>
            </a:pPr>
            <a:endParaRPr lang="en-GB" sz="1600" dirty="0">
              <a:solidFill>
                <a:prstClr val="black"/>
              </a:solidFill>
              <a:latin typeface="Times New Roman"/>
              <a:ea typeface="Calibri"/>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400" b="1" dirty="0" smtClean="0">
                <a:latin typeface="Times New Roman"/>
                <a:ea typeface="Times New Roman"/>
                <a:cs typeface="Arial"/>
              </a:rPr>
              <a:t>Looking at the two elements above (which we may link together with the word ‘of’), we can realize that the phrase is capable of up to a hundred possible interpretations, depending on how ambiguous the elements may be.</a:t>
            </a:r>
            <a:endParaRPr lang="en-GB" sz="1400" b="1" dirty="0" smtClean="0">
              <a:ea typeface="Times New Roman"/>
              <a:cs typeface="Arial"/>
            </a:endParaRPr>
          </a:p>
          <a:p>
            <a:pPr algn="l">
              <a:lnSpc>
                <a:spcPct val="115000"/>
              </a:lnSpc>
              <a:spcAft>
                <a:spcPts val="0"/>
              </a:spcAft>
              <a:buFont typeface="Wingdings" pitchFamily="2" charset="2"/>
              <a:buChar char="q"/>
            </a:pPr>
            <a:r>
              <a:rPr lang="en-GB" sz="1800" b="1" dirty="0" smtClean="0">
                <a:solidFill>
                  <a:srgbClr val="1132D9"/>
                </a:solidFill>
                <a:latin typeface="Times New Roman"/>
                <a:ea typeface="Times New Roman"/>
                <a:cs typeface="Arial"/>
              </a:rPr>
              <a:t>So </a:t>
            </a:r>
            <a:r>
              <a:rPr lang="en-GB" sz="1800" b="1" dirty="0">
                <a:solidFill>
                  <a:srgbClr val="1132D9"/>
                </a:solidFill>
                <a:latin typeface="Times New Roman"/>
                <a:ea typeface="Times New Roman"/>
                <a:cs typeface="Arial"/>
              </a:rPr>
              <a:t>how did you translate the following expressions requested in L1 Practical B? </a:t>
            </a:r>
            <a:endParaRPr lang="en-GB" sz="1800" b="1" dirty="0">
              <a:solidFill>
                <a:srgbClr val="1132D9"/>
              </a:solidFill>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من الإيمان في مكة والمدينة المنورة</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الأنس في دبي</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ليالي الأنس في باريس</a:t>
            </a:r>
            <a:endParaRPr lang="en-GB" sz="1600" b="1" dirty="0">
              <a:ea typeface="Times New Roman"/>
              <a:cs typeface="Arial"/>
            </a:endParaRPr>
          </a:p>
          <a:p>
            <a:pPr algn="l">
              <a:lnSpc>
                <a:spcPct val="115000"/>
              </a:lnSpc>
              <a:spcAft>
                <a:spcPts val="0"/>
              </a:spcAft>
            </a:pPr>
            <a:r>
              <a:rPr lang="en-GB" sz="1800" b="1" dirty="0">
                <a:solidFill>
                  <a:srgbClr val="FF0000"/>
                </a:solidFill>
                <a:latin typeface="Times New Roman"/>
                <a:ea typeface="Times New Roman"/>
                <a:cs typeface="Arial"/>
              </a:rPr>
              <a:t>Was your answer in line with the </a:t>
            </a:r>
            <a:r>
              <a:rPr lang="en-GB" sz="1800" b="1" dirty="0" smtClean="0">
                <a:solidFill>
                  <a:srgbClr val="FF0000"/>
                </a:solidFill>
                <a:latin typeface="Times New Roman"/>
                <a:ea typeface="Times New Roman"/>
                <a:cs typeface="Arial"/>
              </a:rPr>
              <a:t>following or something else?</a:t>
            </a:r>
            <a:endParaRPr lang="en-GB" sz="1800" b="1" dirty="0">
              <a:solidFill>
                <a:srgbClr val="FF0000"/>
              </a:solidFill>
              <a:ea typeface="Times New Roman"/>
              <a:cs typeface="Arial"/>
            </a:endParaRPr>
          </a:p>
          <a:p>
            <a:pPr algn="l">
              <a:lnSpc>
                <a:spcPct val="115000"/>
              </a:lnSpc>
              <a:spcAft>
                <a:spcPts val="0"/>
              </a:spcAft>
            </a:pPr>
            <a:r>
              <a:rPr lang="en-GB" sz="1400" dirty="0">
                <a:latin typeface="Times New Roman"/>
                <a:ea typeface="Times New Roman"/>
                <a:cs typeface="Arial"/>
              </a:rPr>
              <a:t> </a:t>
            </a:r>
            <a:endParaRPr lang="en-GB" sz="1400" dirty="0">
              <a:ea typeface="Times New Roman"/>
              <a:cs typeface="Arial"/>
            </a:endParaRPr>
          </a:p>
          <a:p>
            <a:pPr indent="270510" algn="l">
              <a:lnSpc>
                <a:spcPct val="115000"/>
              </a:lnSpc>
              <a:spcAft>
                <a:spcPts val="0"/>
              </a:spcAft>
            </a:pPr>
            <a:r>
              <a:rPr lang="en-GB" sz="1400" dirty="0">
                <a:latin typeface="Times New Roman"/>
                <a:ea typeface="Times New Roman"/>
                <a:cs typeface="Arial"/>
              </a:rPr>
              <a:t>1.	</a:t>
            </a:r>
            <a:r>
              <a:rPr lang="en-GB" sz="1600" b="1" dirty="0">
                <a:latin typeface="Times New Roman"/>
                <a:ea typeface="Times New Roman"/>
                <a:cs typeface="Arial"/>
              </a:rPr>
              <a:t>Outbursts of humbleness/serenity/faith in </a:t>
            </a:r>
            <a:r>
              <a:rPr lang="en-GB" sz="1600" b="1" dirty="0" err="1">
                <a:latin typeface="Times New Roman"/>
                <a:ea typeface="Times New Roman"/>
                <a:cs typeface="Arial"/>
              </a:rPr>
              <a:t>Makkah</a:t>
            </a:r>
            <a:r>
              <a:rPr lang="en-GB" sz="1600" b="1" dirty="0">
                <a:latin typeface="Times New Roman"/>
                <a:ea typeface="Times New Roman"/>
                <a:cs typeface="Arial"/>
              </a:rPr>
              <a:t> and </a:t>
            </a:r>
            <a:r>
              <a:rPr lang="en-GB" sz="1600" b="1" dirty="0" err="1">
                <a:latin typeface="Times New Roman"/>
                <a:ea typeface="Times New Roman"/>
                <a:cs typeface="Arial"/>
              </a:rPr>
              <a:t>Madinah</a:t>
            </a:r>
            <a:r>
              <a:rPr lang="en-GB" sz="1600" b="1" dirty="0">
                <a:latin typeface="Times New Roman"/>
                <a:ea typeface="Times New Roman"/>
                <a:cs typeface="Arial"/>
              </a:rPr>
              <a:t> </a:t>
            </a:r>
            <a:r>
              <a:rPr lang="en-GB" sz="1600" b="1" dirty="0" err="1">
                <a:latin typeface="Times New Roman"/>
                <a:ea typeface="Times New Roman"/>
                <a:cs typeface="Arial"/>
              </a:rPr>
              <a:t>AlMunawarh</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2.	Diffusing odours of friendly atmosphere in Dubai</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3.	Nights of friendliness and intimacy in Paris.</a:t>
            </a:r>
            <a:endParaRPr lang="en-GB" sz="1600" b="1" dirty="0">
              <a:ea typeface="Times New Roman"/>
              <a:cs typeface="Arial"/>
            </a:endParaRPr>
          </a:p>
          <a:p>
            <a:pPr algn="l"/>
            <a:endParaRPr lang="en-US" sz="1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b="1" dirty="0"/>
              <a:t/>
            </a:r>
            <a:br>
              <a:rPr lang="en-GB" b="1" dirty="0"/>
            </a:br>
            <a:r>
              <a:rPr lang="en-GB" sz="3200" b="1" dirty="0" smtClean="0">
                <a:solidFill>
                  <a:srgbClr val="1132D9"/>
                </a:solidFill>
                <a:latin typeface="Times New Roman"/>
                <a:ea typeface="Times New Roman"/>
                <a:cs typeface="Arial"/>
              </a:rPr>
              <a:t>4. </a:t>
            </a:r>
            <a:r>
              <a:rPr lang="en-GB" sz="3200" b="1" dirty="0">
                <a:solidFill>
                  <a:srgbClr val="1132D9"/>
                </a:solidFill>
                <a:latin typeface="Times New Roman"/>
                <a:ea typeface="Times New Roman"/>
                <a:cs typeface="Arial"/>
              </a:rPr>
              <a:t>Rhyme and </a:t>
            </a:r>
            <a:r>
              <a:rPr lang="en-GB" sz="3200" b="1" dirty="0" smtClean="0">
                <a:solidFill>
                  <a:srgbClr val="1132D9"/>
                </a:solidFill>
                <a:latin typeface="Times New Roman"/>
                <a:ea typeface="Times New Roman"/>
                <a:cs typeface="Arial"/>
              </a:rPr>
              <a:t>Verse</a:t>
            </a:r>
            <a:r>
              <a:rPr lang="en-GB" sz="3200" dirty="0">
                <a:solidFill>
                  <a:srgbClr val="1132D9"/>
                </a:solidFill>
                <a:ea typeface="Times New Roman"/>
                <a:cs typeface="Arial"/>
              </a:rPr>
              <a:t/>
            </a:r>
            <a:br>
              <a:rPr lang="en-GB" sz="3200" dirty="0">
                <a:solidFill>
                  <a:srgbClr val="1132D9"/>
                </a:solidFill>
                <a:ea typeface="Times New Roman"/>
                <a:cs typeface="Aria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2400" dirty="0">
                <a:latin typeface="Times New Roman"/>
                <a:ea typeface="Times New Roman"/>
                <a:cs typeface="Arial"/>
              </a:rPr>
              <a:t> </a:t>
            </a:r>
            <a:r>
              <a:rPr lang="en-GB" sz="2400" dirty="0" smtClean="0">
                <a:latin typeface="Times New Roman"/>
                <a:ea typeface="Times New Roman"/>
                <a:cs typeface="Arial"/>
              </a:rPr>
              <a:t>Equally </a:t>
            </a:r>
            <a:r>
              <a:rPr lang="en-GB" sz="2400" dirty="0">
                <a:latin typeface="Times New Roman"/>
                <a:ea typeface="Times New Roman"/>
                <a:cs typeface="Arial"/>
              </a:rPr>
              <a:t>problematic is the </a:t>
            </a:r>
            <a:r>
              <a:rPr lang="en-GB" sz="2400" dirty="0">
                <a:solidFill>
                  <a:srgbClr val="FF3300"/>
                </a:solidFill>
                <a:latin typeface="Times New Roman"/>
                <a:ea typeface="Times New Roman"/>
                <a:cs typeface="Arial"/>
              </a:rPr>
              <a:t>translation of the versification in poetry</a:t>
            </a:r>
            <a:r>
              <a:rPr lang="en-GB" sz="2400" dirty="0">
                <a:latin typeface="Times New Roman"/>
                <a:ea typeface="Times New Roman"/>
                <a:cs typeface="Arial"/>
              </a:rPr>
              <a:t>, i.e. </a:t>
            </a:r>
            <a:r>
              <a:rPr lang="en-GB" sz="2400" dirty="0">
                <a:solidFill>
                  <a:srgbClr val="FF3300"/>
                </a:solidFill>
                <a:latin typeface="Times New Roman"/>
                <a:ea typeface="Times New Roman"/>
                <a:cs typeface="Arial"/>
              </a:rPr>
              <a:t>the rhyming and versing in a poem</a:t>
            </a:r>
            <a:r>
              <a:rPr lang="en-GB" sz="2400" dirty="0">
                <a:latin typeface="Times New Roman"/>
                <a:ea typeface="Times New Roman"/>
                <a:cs typeface="Arial"/>
              </a:rPr>
              <a:t>. Now immerse yourselves in the sounds of the following couplet of poetry and try to translate it into Arabic aiming for creativity but with clarity of meaning supported by rhythmic and stylistic elegance</a:t>
            </a:r>
            <a:r>
              <a:rPr lang="en-GB" sz="2400" dirty="0" smtClean="0">
                <a:latin typeface="Times New Roman"/>
                <a:ea typeface="Times New Roman"/>
                <a:cs typeface="Arial"/>
              </a:rPr>
              <a:t>:</a:t>
            </a:r>
          </a:p>
          <a:p>
            <a:pPr marL="0" indent="0" algn="l">
              <a:lnSpc>
                <a:spcPct val="115000"/>
              </a:lnSpc>
              <a:spcAft>
                <a:spcPts val="0"/>
              </a:spcAft>
            </a:pPr>
            <a:endParaRPr lang="en-GB" sz="2000" dirty="0">
              <a:ea typeface="Times New Roman"/>
              <a:cs typeface="Arial"/>
            </a:endParaRPr>
          </a:p>
          <a:p>
            <a:pPr algn="ctr">
              <a:lnSpc>
                <a:spcPct val="115000"/>
              </a:lnSpc>
              <a:spcAft>
                <a:spcPts val="0"/>
              </a:spcAft>
            </a:pPr>
            <a:r>
              <a:rPr lang="en-GB" sz="1600" b="1" dirty="0" smtClean="0">
                <a:latin typeface="Times New Roman"/>
                <a:ea typeface="Times New Roman"/>
                <a:cs typeface="Arial"/>
              </a:rPr>
              <a:t>When </a:t>
            </a:r>
            <a:r>
              <a:rPr lang="en-GB" sz="1600" b="1" dirty="0">
                <a:latin typeface="Times New Roman"/>
                <a:ea typeface="Times New Roman"/>
                <a:cs typeface="Arial"/>
              </a:rPr>
              <a:t>he smells the scent of the rose, he wants to see it,</a:t>
            </a:r>
            <a:endParaRPr lang="en-GB" sz="1600" b="1" dirty="0">
              <a:ea typeface="Times New Roman"/>
              <a:cs typeface="Arial"/>
            </a:endParaRPr>
          </a:p>
          <a:p>
            <a:pPr algn="ctr">
              <a:lnSpc>
                <a:spcPct val="115000"/>
              </a:lnSpc>
              <a:spcAft>
                <a:spcPts val="0"/>
              </a:spcAft>
            </a:pPr>
            <a:r>
              <a:rPr lang="en-GB" sz="1600" b="1" dirty="0">
                <a:latin typeface="Times New Roman"/>
                <a:ea typeface="Times New Roman"/>
                <a:cs typeface="Arial"/>
              </a:rPr>
              <a:t>When he sees the face of the rose, he wants to pluck it.</a:t>
            </a:r>
            <a:endParaRPr lang="en-GB" sz="1600" b="1" dirty="0">
              <a:ea typeface="Times New Roman"/>
              <a:cs typeface="Arial"/>
            </a:endParaRPr>
          </a:p>
          <a:p>
            <a:pPr algn="l">
              <a:lnSpc>
                <a:spcPct val="115000"/>
              </a:lnSpc>
              <a:spcAft>
                <a:spcPts val="0"/>
              </a:spcAft>
              <a:buFont typeface="Wingdings" pitchFamily="2" charset="2"/>
              <a:buChar char="q"/>
            </a:pP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srgbClr val="FF0000"/>
                </a:solidFill>
                <a:latin typeface="Times New Roman"/>
                <a:ea typeface="Times New Roman"/>
                <a:cs typeface="Arial"/>
              </a:rPr>
              <a:t>So how did you translate the following </a:t>
            </a:r>
            <a:r>
              <a:rPr lang="en-GB" sz="1800" b="1" dirty="0" smtClean="0">
                <a:solidFill>
                  <a:srgbClr val="FF0000"/>
                </a:solidFill>
                <a:latin typeface="Times New Roman"/>
                <a:ea typeface="Times New Roman"/>
                <a:cs typeface="Arial"/>
              </a:rPr>
              <a:t>two lines </a:t>
            </a:r>
            <a:r>
              <a:rPr lang="en-GB" sz="1800" b="1" dirty="0">
                <a:solidFill>
                  <a:srgbClr val="FF0000"/>
                </a:solidFill>
                <a:latin typeface="Times New Roman"/>
                <a:ea typeface="Times New Roman"/>
                <a:cs typeface="Arial"/>
              </a:rPr>
              <a:t>requested in L1 Practical </a:t>
            </a:r>
            <a:r>
              <a:rPr lang="en-GB" sz="1800" b="1" dirty="0" smtClean="0">
                <a:solidFill>
                  <a:srgbClr val="FF0000"/>
                </a:solidFill>
                <a:latin typeface="Times New Roman"/>
                <a:ea typeface="Times New Roman"/>
                <a:cs typeface="Arial"/>
              </a:rPr>
              <a:t>A? </a:t>
            </a:r>
            <a:endParaRPr lang="en-GB" sz="1800" b="1" dirty="0">
              <a:solidFill>
                <a:srgbClr val="FF0000"/>
              </a:solidFill>
              <a:ea typeface="Times New Roman"/>
              <a:cs typeface="Arial"/>
            </a:endParaRPr>
          </a:p>
          <a:p>
            <a:pPr algn="l">
              <a:lnSpc>
                <a:spcPct val="115000"/>
              </a:lnSpc>
              <a:spcAft>
                <a:spcPts val="0"/>
              </a:spcAft>
            </a:pPr>
            <a:r>
              <a:rPr lang="en-GB" sz="1400" b="1" dirty="0" smtClean="0">
                <a:latin typeface="Times New Roman"/>
                <a:ea typeface="Times New Roman"/>
                <a:cs typeface="Arial"/>
              </a:rPr>
              <a:t>When </a:t>
            </a:r>
            <a:r>
              <a:rPr lang="en-GB" sz="1400" b="1" dirty="0">
                <a:latin typeface="Times New Roman"/>
                <a:ea typeface="Times New Roman"/>
                <a:cs typeface="Arial"/>
              </a:rPr>
              <a:t>he smells the scent of the rose, he wants to see it,</a:t>
            </a:r>
            <a:endParaRPr lang="en-GB" sz="1200" b="1" dirty="0">
              <a:ea typeface="Times New Roman"/>
              <a:cs typeface="Arial"/>
            </a:endParaRPr>
          </a:p>
          <a:p>
            <a:pPr algn="l">
              <a:lnSpc>
                <a:spcPct val="115000"/>
              </a:lnSpc>
              <a:spcAft>
                <a:spcPts val="0"/>
              </a:spcAft>
            </a:pPr>
            <a:r>
              <a:rPr lang="en-GB" sz="1400" b="1" dirty="0">
                <a:latin typeface="Times New Roman"/>
                <a:ea typeface="Times New Roman"/>
                <a:cs typeface="Arial"/>
              </a:rPr>
              <a:t>When he sees the face of the rose, he wants to pluck it.</a:t>
            </a:r>
            <a:endParaRPr lang="en-GB" sz="1200" b="1" dirty="0">
              <a:ea typeface="Times New Roman"/>
              <a:cs typeface="Arial"/>
            </a:endParaRPr>
          </a:p>
          <a:p>
            <a:pPr lvl="0" algn="l">
              <a:lnSpc>
                <a:spcPct val="115000"/>
              </a:lnSpc>
              <a:spcAft>
                <a:spcPts val="0"/>
              </a:spcAft>
            </a:pPr>
            <a:r>
              <a:rPr lang="en-GB" sz="1400" dirty="0">
                <a:latin typeface="Times New Roman"/>
                <a:ea typeface="Times New Roman"/>
                <a:cs typeface="Arial"/>
              </a:rPr>
              <a:t> </a:t>
            </a:r>
            <a:endParaRPr lang="en-GB" sz="1400" dirty="0" smtClean="0">
              <a:latin typeface="Times New Roman"/>
              <a:ea typeface="Times New Roman"/>
              <a:cs typeface="Arial"/>
            </a:endParaRPr>
          </a:p>
          <a:p>
            <a:pPr lvl="0" algn="l">
              <a:lnSpc>
                <a:spcPct val="115000"/>
              </a:lnSpc>
              <a:spcAft>
                <a:spcPts val="0"/>
              </a:spcAft>
            </a:pPr>
            <a:r>
              <a:rPr lang="en-GB" sz="1800" b="1" dirty="0" smtClean="0">
                <a:solidFill>
                  <a:srgbClr val="FF0000"/>
                </a:solidFill>
                <a:latin typeface="Times New Roman"/>
                <a:ea typeface="Times New Roman"/>
                <a:cs typeface="Arial"/>
              </a:rPr>
              <a:t>Was </a:t>
            </a:r>
            <a:r>
              <a:rPr lang="en-GB" sz="1800" b="1" dirty="0">
                <a:solidFill>
                  <a:srgbClr val="FF0000"/>
                </a:solidFill>
                <a:latin typeface="Times New Roman"/>
                <a:ea typeface="Times New Roman"/>
                <a:cs typeface="Arial"/>
              </a:rPr>
              <a:t>your answer in line with the following</a:t>
            </a:r>
            <a:r>
              <a:rPr lang="en-GB" sz="1800" b="1" dirty="0" smtClean="0">
                <a:solidFill>
                  <a:srgbClr val="FF0000"/>
                </a:solidFill>
                <a:latin typeface="Times New Roman"/>
                <a:ea typeface="Times New Roman"/>
                <a:cs typeface="Arial"/>
              </a:rPr>
              <a:t>? Which one is the most appropriate?</a:t>
            </a:r>
            <a:endParaRPr lang="en-GB" sz="1800" b="1" dirty="0">
              <a:solidFill>
                <a:srgbClr val="FF0000"/>
              </a:solidFill>
              <a:ea typeface="Times New Roman"/>
              <a:cs typeface="Arial"/>
            </a:endParaRPr>
          </a:p>
          <a:p>
            <a:pPr algn="l">
              <a:lnSpc>
                <a:spcPct val="115000"/>
              </a:lnSpc>
              <a:spcAft>
                <a:spcPts val="0"/>
              </a:spcAft>
            </a:pPr>
            <a:endParaRPr lang="en-GB" sz="1200"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عندما يشم رائحة الوردة يريد أن يراها             عندما يرى وجه الوردة يريد أن يقطفها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إن شمها استحلى رؤيتها     </a:t>
            </a:r>
            <a:r>
              <a:rPr lang="ar-SY" sz="2000" b="1" dirty="0" smtClean="0">
                <a:ea typeface="Times New Roman"/>
                <a:cs typeface="Times New Roman"/>
              </a:rPr>
              <a:t> </a:t>
            </a:r>
            <a:r>
              <a:rPr lang="ar-SA" sz="2000" b="1" dirty="0" smtClean="0">
                <a:ea typeface="Times New Roman"/>
                <a:cs typeface="Times New Roman"/>
              </a:rPr>
              <a:t>                        </a:t>
            </a:r>
            <a:r>
              <a:rPr lang="ar-SA" sz="2000" b="1" dirty="0">
                <a:ea typeface="Times New Roman"/>
                <a:cs typeface="Times New Roman"/>
              </a:rPr>
              <a:t>وإن رأها استحلى قطافها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عبيرها استهواه، فطلب رؤياها                                      ولما رأها، أرادها</a:t>
            </a:r>
            <a:endParaRPr lang="en-GB" sz="2000" b="1" dirty="0">
              <a:ea typeface="Times New Roman"/>
              <a:cs typeface="Arial"/>
            </a:endParaRPr>
          </a:p>
          <a:p>
            <a:pPr lvl="0" algn="l">
              <a:lnSpc>
                <a:spcPct val="115000"/>
              </a:lnSpc>
              <a:spcAft>
                <a:spcPts val="0"/>
              </a:spcAft>
              <a:buFont typeface="+mj-lt"/>
              <a:buAutoNum type="alphaUcPeriod"/>
            </a:pPr>
            <a:r>
              <a:rPr lang="ar-SA" sz="2000" b="1" dirty="0" smtClean="0">
                <a:ea typeface="Times New Roman"/>
                <a:cs typeface="Times New Roman"/>
              </a:rPr>
              <a:t>إن </a:t>
            </a:r>
            <a:r>
              <a:rPr lang="ar-SA" sz="2000" b="1" dirty="0">
                <a:ea typeface="Times New Roman"/>
                <a:cs typeface="Times New Roman"/>
              </a:rPr>
              <a:t>شم ريح الورد في أغصانها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 </a:t>
            </a:r>
            <a:r>
              <a:rPr lang="ar-SA" sz="2000" b="1" dirty="0" smtClean="0">
                <a:ea typeface="Times New Roman"/>
                <a:cs typeface="Times New Roman"/>
              </a:rPr>
              <a:t>    </a:t>
            </a:r>
            <a:r>
              <a:rPr lang="ar-SA" sz="2000" b="1" dirty="0" smtClean="0">
                <a:ea typeface="Times New Roman"/>
                <a:cs typeface="Times New Roman"/>
              </a:rPr>
              <a:t>فمُناه </a:t>
            </a:r>
            <a:r>
              <a:rPr lang="ar-SA" sz="2000" b="1" dirty="0">
                <a:ea typeface="Times New Roman"/>
                <a:cs typeface="Times New Roman"/>
              </a:rPr>
              <a:t>في ألوانها وبَهاها </a:t>
            </a:r>
            <a:endParaRPr lang="en-GB" sz="2000" b="1" dirty="0" smtClean="0">
              <a:ea typeface="Times New Roman"/>
              <a:cs typeface="Arial"/>
            </a:endParaRPr>
          </a:p>
          <a:p>
            <a:pPr marL="228600" algn="l">
              <a:lnSpc>
                <a:spcPct val="115000"/>
              </a:lnSpc>
              <a:spcAft>
                <a:spcPts val="0"/>
              </a:spcAft>
            </a:pPr>
            <a:r>
              <a:rPr lang="ar-SA" sz="2000" b="1" dirty="0" smtClean="0">
                <a:ea typeface="Times New Roman"/>
                <a:cs typeface="Times New Roman"/>
              </a:rPr>
              <a:t>  وبدوْتِ في ثَوب الجمالِ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فك</a:t>
            </a:r>
            <a:r>
              <a:rPr lang="ar-SA" sz="2000" b="1" dirty="0" smtClean="0">
                <a:ea typeface="Times New Roman"/>
                <a:cs typeface="Times New Roman"/>
              </a:rPr>
              <a:t>نْتِ بين </a:t>
            </a:r>
            <a:r>
              <a:rPr lang="ar-SY" sz="2000" b="1" dirty="0" smtClean="0">
                <a:ea typeface="Times New Roman"/>
                <a:cs typeface="Times New Roman"/>
              </a:rPr>
              <a:t>أ</a:t>
            </a:r>
            <a:r>
              <a:rPr lang="ar-SA" sz="2000" b="1" dirty="0" err="1" smtClean="0">
                <a:ea typeface="Times New Roman"/>
                <a:cs typeface="Times New Roman"/>
              </a:rPr>
              <a:t>صابعي</a:t>
            </a:r>
            <a:r>
              <a:rPr lang="ar-SA" sz="2000" b="1" dirty="0" smtClean="0">
                <a:ea typeface="Times New Roman"/>
                <a:cs typeface="Times New Roman"/>
              </a:rPr>
              <a:t>، </a:t>
            </a:r>
            <a:r>
              <a:rPr lang="ar-SA" sz="2000" b="1" dirty="0" smtClean="0">
                <a:ea typeface="Times New Roman"/>
                <a:cs typeface="Times New Roman"/>
              </a:rPr>
              <a:t>رباه ما أحلاها!</a:t>
            </a:r>
            <a:r>
              <a:rPr lang="ar-SA" sz="1200" b="1" dirty="0" smtClean="0">
                <a:ea typeface="Times New Roman"/>
                <a:cs typeface="Times New Roman"/>
              </a:rPr>
              <a:t>     </a:t>
            </a:r>
            <a:endParaRPr lang="en-GB" sz="1200" b="1" dirty="0" smtClean="0">
              <a:ea typeface="Times New Roman"/>
              <a:cs typeface="Arial"/>
            </a:endParaRPr>
          </a:p>
          <a:p>
            <a:pPr algn="l">
              <a:lnSpc>
                <a:spcPct val="115000"/>
              </a:lnSpc>
              <a:spcAft>
                <a:spcPts val="0"/>
              </a:spcAft>
            </a:pPr>
            <a:r>
              <a:rPr lang="ar-SA" sz="1400" b="1" dirty="0">
                <a:ea typeface="Times New Roman"/>
                <a:cs typeface="Times New Roman"/>
              </a:rPr>
              <a:t> </a:t>
            </a:r>
            <a:endParaRPr lang="en-GB" sz="1200" b="1" dirty="0">
              <a:ea typeface="Times New Roman"/>
              <a:cs typeface="Arial"/>
            </a:endParaRPr>
          </a:p>
          <a:p>
            <a:pPr>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 xmlns:p14="http://schemas.microsoft.com/office/powerpoint/2010/main" val="1354642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r>
              <a:rPr lang="en-GB" sz="3200" b="1" dirty="0" smtClean="0">
                <a:solidFill>
                  <a:srgbClr val="1132D9"/>
                </a:solidFill>
                <a:latin typeface="Times New Roman"/>
                <a:ea typeface="Times New Roman"/>
                <a:cs typeface="Arial"/>
              </a:rPr>
              <a:t>5</a:t>
            </a:r>
            <a:r>
              <a:rPr lang="en-GB" sz="3200" b="1" dirty="0" smtClean="0">
                <a:solidFill>
                  <a:srgbClr val="1132D9"/>
                </a:solidFill>
              </a:rPr>
              <a:t>. </a:t>
            </a:r>
            <a:r>
              <a:rPr lang="en-GB" sz="3200" b="1" dirty="0">
                <a:solidFill>
                  <a:srgbClr val="1132D9"/>
                </a:solidFill>
              </a:rPr>
              <a:t>Cultural </a:t>
            </a:r>
            <a:r>
              <a:rPr lang="en-GB" sz="3200" b="1" dirty="0" smtClean="0">
                <a:solidFill>
                  <a:srgbClr val="1132D9"/>
                </a:solidFill>
              </a:rPr>
              <a:t>Allusion</a:t>
            </a:r>
            <a:r>
              <a:rPr lang="en-GB" sz="1600" dirty="0">
                <a:solidFill>
                  <a:prstClr val="black"/>
                </a:solidFill>
                <a:ea typeface="Times New Roman"/>
                <a:cs typeface="Arial"/>
              </a:rPr>
              <a:t/>
            </a:r>
            <a:br>
              <a:rPr lang="en-GB" sz="1600" dirty="0">
                <a:solidFill>
                  <a:prstClr val="black"/>
                </a:solidFill>
                <a:ea typeface="Times New Roman"/>
                <a:cs typeface="Arial"/>
              </a:rPr>
            </a:br>
            <a:endParaRPr lang="en-GB" dirty="0">
              <a:solidFill>
                <a:srgbClr val="1132D9"/>
              </a:solidFill>
            </a:endParaRPr>
          </a:p>
        </p:txBody>
      </p:sp>
      <p:sp>
        <p:nvSpPr>
          <p:cNvPr id="3" name="Content Placeholder 2"/>
          <p:cNvSpPr>
            <a:spLocks noGrp="1"/>
          </p:cNvSpPr>
          <p:nvPr>
            <p:ph idx="1"/>
          </p:nvPr>
        </p:nvSpPr>
        <p:spPr>
          <a:xfrm>
            <a:off x="495300" y="1295400"/>
            <a:ext cx="8915400" cy="5257800"/>
          </a:xfrm>
        </p:spPr>
        <p:txBody>
          <a:bodyPr/>
          <a:lstStyle/>
          <a:p>
            <a:pPr algn="l">
              <a:lnSpc>
                <a:spcPct val="115000"/>
              </a:lnSpc>
              <a:spcAft>
                <a:spcPts val="0"/>
              </a:spcAft>
              <a:buFont typeface="Wingdings" pitchFamily="2" charset="2"/>
              <a:buChar char="q"/>
            </a:pPr>
            <a:r>
              <a:rPr lang="en-GB" sz="1800" dirty="0">
                <a:latin typeface="Times New Roman"/>
                <a:ea typeface="Times New Roman"/>
                <a:cs typeface="Arial"/>
              </a:rPr>
              <a:t> </a:t>
            </a:r>
            <a:r>
              <a:rPr lang="en-GB" sz="1800" dirty="0" smtClean="0">
                <a:latin typeface="Times New Roman"/>
                <a:ea typeface="Times New Roman"/>
                <a:cs typeface="Arial"/>
              </a:rPr>
              <a:t>Another </a:t>
            </a:r>
            <a:r>
              <a:rPr lang="en-GB" sz="1800" dirty="0">
                <a:latin typeface="Times New Roman"/>
                <a:ea typeface="Times New Roman"/>
                <a:cs typeface="Arial"/>
              </a:rPr>
              <a:t>bottomless hole the translator can fall into is to fail to pick up an allusion that is common knowledge in the cultural environment of the source language. An example may be found in the tale of Ali Baba in </a:t>
            </a:r>
            <a:r>
              <a:rPr lang="en-GB" sz="1800" b="1" dirty="0">
                <a:solidFill>
                  <a:srgbClr val="FF0000"/>
                </a:solidFill>
                <a:latin typeface="Times New Roman"/>
                <a:ea typeface="Times New Roman"/>
                <a:cs typeface="Arial"/>
              </a:rPr>
              <a:t>the </a:t>
            </a:r>
            <a:r>
              <a:rPr lang="en-GB" sz="1800" b="1" i="1" dirty="0">
                <a:solidFill>
                  <a:srgbClr val="FF0000"/>
                </a:solidFill>
                <a:latin typeface="Times New Roman"/>
                <a:ea typeface="Times New Roman"/>
                <a:cs typeface="Arial"/>
              </a:rPr>
              <a:t>Thousand and one Nights</a:t>
            </a:r>
            <a:r>
              <a:rPr lang="en-GB" sz="1800" dirty="0">
                <a:latin typeface="Times New Roman"/>
                <a:ea typeface="Times New Roman"/>
                <a:cs typeface="Arial"/>
              </a:rPr>
              <a:t>.  Who has not thrilled to the unforgettable phrase </a:t>
            </a:r>
            <a:r>
              <a:rPr lang="en-GB" sz="1800" b="1" dirty="0">
                <a:solidFill>
                  <a:srgbClr val="FF0000"/>
                </a:solidFill>
                <a:latin typeface="Times New Roman"/>
                <a:ea typeface="Times New Roman"/>
                <a:cs typeface="Arial"/>
              </a:rPr>
              <a:t>“Open, Sesame</a:t>
            </a:r>
            <a:r>
              <a:rPr lang="en-GB" sz="1800" dirty="0">
                <a:latin typeface="Times New Roman"/>
                <a:ea typeface="Times New Roman"/>
                <a:cs typeface="Arial"/>
              </a:rPr>
              <a:t>!” </a:t>
            </a:r>
            <a:endParaRPr lang="en-GB" sz="1800" dirty="0" smtClean="0">
              <a:latin typeface="Times New Roman"/>
              <a:ea typeface="Times New Roman"/>
              <a:cs typeface="Arial"/>
            </a:endParaRPr>
          </a:p>
          <a:p>
            <a:pPr algn="l">
              <a:lnSpc>
                <a:spcPct val="115000"/>
              </a:lnSpc>
              <a:spcAft>
                <a:spcPts val="0"/>
              </a:spcAft>
              <a:buFont typeface="Wingdings" pitchFamily="2" charset="2"/>
              <a:buChar char="q"/>
            </a:pPr>
            <a:r>
              <a:rPr lang="en-GB" sz="1800" dirty="0" smtClean="0">
                <a:latin typeface="Times New Roman"/>
                <a:ea typeface="Times New Roman"/>
                <a:cs typeface="Arial"/>
              </a:rPr>
              <a:t> </a:t>
            </a:r>
            <a:r>
              <a:rPr lang="en-GB" sz="1800" dirty="0">
                <a:latin typeface="Times New Roman"/>
                <a:ea typeface="Times New Roman"/>
                <a:cs typeface="Arial"/>
              </a:rPr>
              <a:t>In our culture this has become </a:t>
            </a:r>
            <a:r>
              <a:rPr lang="en-GB" sz="1800" b="1" dirty="0">
                <a:solidFill>
                  <a:srgbClr val="FF0000"/>
                </a:solidFill>
                <a:latin typeface="Times New Roman"/>
                <a:ea typeface="Times New Roman"/>
                <a:cs typeface="Arial"/>
              </a:rPr>
              <a:t>a byword for conjuring up supernatural powers</a:t>
            </a:r>
            <a:r>
              <a:rPr lang="en-GB" sz="1800" dirty="0">
                <a:latin typeface="Times New Roman"/>
                <a:ea typeface="Times New Roman"/>
                <a:cs typeface="Arial"/>
              </a:rPr>
              <a:t>, whereby mountains are rent asunder to reveal untold wealth.  What a pity that this is not exactly what the original author had in mind. Apparently, ‘Sesame’ and Camphor’ are traditional nicknames in </a:t>
            </a:r>
            <a:r>
              <a:rPr lang="en-GB" sz="1800" dirty="0">
                <a:solidFill>
                  <a:srgbClr val="FF0000"/>
                </a:solidFill>
                <a:latin typeface="Times New Roman"/>
                <a:ea typeface="Times New Roman"/>
                <a:cs typeface="Arial"/>
              </a:rPr>
              <a:t>Arabic for light-skinned and dark-skinned slaves</a:t>
            </a:r>
            <a:r>
              <a:rPr lang="en-GB" sz="1800" dirty="0">
                <a:latin typeface="Times New Roman"/>
                <a:ea typeface="Times New Roman"/>
                <a:cs typeface="Arial"/>
              </a:rPr>
              <a:t>.  Thus the command “open, Sesame!” is addressed, </a:t>
            </a:r>
            <a:r>
              <a:rPr lang="en-GB" sz="1800" dirty="0">
                <a:solidFill>
                  <a:srgbClr val="FF0000"/>
                </a:solidFill>
                <a:latin typeface="Times New Roman"/>
                <a:ea typeface="Times New Roman"/>
                <a:cs typeface="Arial"/>
              </a:rPr>
              <a:t>not to occult elemental forces</a:t>
            </a:r>
            <a:r>
              <a:rPr lang="en-GB" sz="1800" dirty="0">
                <a:latin typeface="Times New Roman"/>
                <a:ea typeface="Times New Roman"/>
                <a:cs typeface="Arial"/>
              </a:rPr>
              <a:t>, but to a human being, in all probability </a:t>
            </a:r>
            <a:r>
              <a:rPr lang="en-GB" sz="1800" dirty="0">
                <a:solidFill>
                  <a:srgbClr val="FF0000"/>
                </a:solidFill>
                <a:latin typeface="Times New Roman"/>
                <a:ea typeface="Times New Roman"/>
                <a:cs typeface="Arial"/>
              </a:rPr>
              <a:t>dozing behind the huge door</a:t>
            </a:r>
            <a:r>
              <a:rPr lang="en-GB" sz="1800" dirty="0">
                <a:latin typeface="Times New Roman"/>
                <a:ea typeface="Times New Roman"/>
                <a:cs typeface="Arial"/>
              </a:rPr>
              <a:t>. </a:t>
            </a:r>
            <a:endParaRPr lang="en-GB" sz="1600" dirty="0">
              <a:ea typeface="Times New Roman"/>
              <a:cs typeface="Arial"/>
            </a:endParaRPr>
          </a:p>
          <a:p>
            <a:pPr algn="l">
              <a:lnSpc>
                <a:spcPct val="115000"/>
              </a:lnSpc>
              <a:spcAft>
                <a:spcPts val="0"/>
              </a:spcAft>
              <a:buFont typeface="Wingdings" pitchFamily="2" charset="2"/>
              <a:buChar char="q"/>
            </a:pPr>
            <a:r>
              <a:rPr lang="en-GB" sz="1800" dirty="0">
                <a:latin typeface="Times New Roman"/>
                <a:ea typeface="Times New Roman"/>
                <a:cs typeface="Arial"/>
              </a:rPr>
              <a:t>So the translator should be aware of such cultural untold references or suggestions that the text might have implied in its cultural context and historically in terms of time and space</a:t>
            </a:r>
            <a:r>
              <a:rPr lang="en-GB" sz="1800" dirty="0" smtClean="0">
                <a:latin typeface="Times New Roman"/>
                <a:ea typeface="Times New Roman"/>
                <a:cs typeface="Arial"/>
              </a:rPr>
              <a:t>.</a:t>
            </a:r>
            <a:r>
              <a:rPr lang="en-GB" sz="1800" dirty="0">
                <a:latin typeface="Times New Roman"/>
                <a:ea typeface="Times New Roman"/>
                <a:cs typeface="Arial"/>
              </a:rPr>
              <a:t> </a:t>
            </a:r>
            <a:endParaRPr lang="en-GB" sz="1600" dirty="0">
              <a:ea typeface="Times New Roman"/>
              <a:cs typeface="Arial"/>
            </a:endParaRPr>
          </a:p>
          <a:p>
            <a:pPr algn="l">
              <a:lnSpc>
                <a:spcPct val="115000"/>
              </a:lnSpc>
              <a:spcAft>
                <a:spcPts val="0"/>
              </a:spcAft>
              <a:buFont typeface="Wingdings" pitchFamily="2" charset="2"/>
              <a:buChar char="q"/>
            </a:pPr>
            <a:r>
              <a:rPr lang="en-GB" sz="1800" b="1" dirty="0">
                <a:latin typeface="Times New Roman"/>
                <a:ea typeface="Times New Roman"/>
                <a:cs typeface="Arial"/>
              </a:rPr>
              <a:t>Now can </a:t>
            </a:r>
            <a:r>
              <a:rPr lang="en-GB" sz="1800" b="1" dirty="0" smtClean="0">
                <a:latin typeface="Times New Roman"/>
                <a:ea typeface="Times New Roman"/>
                <a:cs typeface="Arial"/>
              </a:rPr>
              <a:t>you come </a:t>
            </a:r>
            <a:r>
              <a:rPr lang="en-GB" sz="1800" b="1" dirty="0">
                <a:latin typeface="Times New Roman"/>
                <a:ea typeface="Times New Roman"/>
                <a:cs typeface="Arial"/>
              </a:rPr>
              <a:t>up with one or two examples of cultural allusion in Arabic or English and then translate them accordingly? </a:t>
            </a:r>
            <a:endParaRPr lang="en-GB" sz="1600" b="1" dirty="0">
              <a:ea typeface="Times New Roman"/>
              <a:cs typeface="Arial"/>
            </a:endParaRPr>
          </a:p>
          <a:p>
            <a:pPr algn="just">
              <a:buFont typeface="Wingdings" pitchFamily="2" charset="2"/>
              <a:buChar char="q"/>
            </a:pPr>
            <a:endParaRPr lang="en-GB" sz="1800" dirty="0"/>
          </a:p>
        </p:txBody>
      </p:sp>
    </p:spTree>
    <p:extLst>
      <p:ext uri="{BB962C8B-B14F-4D97-AF65-F5344CB8AC3E}">
        <p14:creationId xmlns="" xmlns:p14="http://schemas.microsoft.com/office/powerpoint/2010/main" val="3161912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r>
              <a:rPr lang="en-GB" sz="3200" b="1" dirty="0" smtClean="0">
                <a:solidFill>
                  <a:srgbClr val="1132D9"/>
                </a:solidFill>
                <a:latin typeface="Times New Roman"/>
                <a:ea typeface="Times New Roman"/>
                <a:cs typeface="Arial"/>
              </a:rPr>
              <a:t>6. Technical </a:t>
            </a:r>
            <a:r>
              <a:rPr lang="en-GB" sz="3200" b="1" dirty="0">
                <a:solidFill>
                  <a:srgbClr val="1132D9"/>
                </a:solidFill>
                <a:latin typeface="Times New Roman"/>
                <a:ea typeface="Times New Roman"/>
                <a:cs typeface="Arial"/>
              </a:rPr>
              <a:t>Terms</a:t>
            </a:r>
            <a:r>
              <a:rPr lang="en-GB" sz="3200" dirty="0">
                <a:solidFill>
                  <a:srgbClr val="1132D9"/>
                </a:solidFill>
                <a:ea typeface="Times New Roman"/>
                <a:cs typeface="Arial"/>
              </a:rPr>
              <a:t/>
            </a:r>
            <a:br>
              <a:rPr lang="en-GB" sz="3200" dirty="0">
                <a:solidFill>
                  <a:srgbClr val="1132D9"/>
                </a:solidFill>
                <a:ea typeface="Times New Roman"/>
                <a:cs typeface="Arial"/>
              </a:rPr>
            </a:br>
            <a:endParaRPr lang="en-GB" dirty="0"/>
          </a:p>
        </p:txBody>
      </p:sp>
      <p:sp>
        <p:nvSpPr>
          <p:cNvPr id="3" name="Content Placeholder 2"/>
          <p:cNvSpPr>
            <a:spLocks noGrp="1"/>
          </p:cNvSpPr>
          <p:nvPr>
            <p:ph idx="1"/>
          </p:nvPr>
        </p:nvSpPr>
        <p:spPr>
          <a:xfrm>
            <a:off x="495300" y="1447800"/>
            <a:ext cx="8915400" cy="4953000"/>
          </a:xfrm>
        </p:spPr>
        <p:txBody>
          <a:bodyPr/>
          <a:lstStyle/>
          <a:p>
            <a:pPr algn="l">
              <a:lnSpc>
                <a:spcPct val="115000"/>
              </a:lnSpc>
              <a:spcAft>
                <a:spcPts val="0"/>
              </a:spcAft>
              <a:buFont typeface="Wingdings" pitchFamily="2" charset="2"/>
              <a:buChar char="q"/>
            </a:pPr>
            <a:r>
              <a:rPr lang="en-GB" sz="2000" dirty="0" smtClean="0">
                <a:latin typeface="Times New Roman"/>
                <a:ea typeface="Times New Roman"/>
                <a:cs typeface="Arial"/>
              </a:rPr>
              <a:t>Every </a:t>
            </a:r>
            <a:r>
              <a:rPr lang="en-GB" sz="2000" dirty="0">
                <a:latin typeface="Times New Roman"/>
                <a:ea typeface="Times New Roman"/>
                <a:cs typeface="Arial"/>
              </a:rPr>
              <a:t>language has certain technical terms which pose problems and difficulties for translators in general and translators of literary texts in particular. A glance comparison between the word </a:t>
            </a:r>
            <a:r>
              <a:rPr lang="en-GB" sz="2000" b="1" u="sng" dirty="0">
                <a:solidFill>
                  <a:srgbClr val="009900"/>
                </a:solidFill>
                <a:latin typeface="Times New Roman"/>
                <a:ea typeface="Times New Roman"/>
                <a:cs typeface="Arial"/>
              </a:rPr>
              <a:t>‘love</a:t>
            </a:r>
            <a:r>
              <a:rPr lang="en-GB" sz="2000" dirty="0">
                <a:latin typeface="Times New Roman"/>
                <a:ea typeface="Times New Roman"/>
                <a:cs typeface="Arial"/>
              </a:rPr>
              <a:t>’ in the following example and the one that follows shows that the term  </a:t>
            </a:r>
            <a:r>
              <a:rPr lang="en-GB" sz="2000" u="sng" dirty="0">
                <a:solidFill>
                  <a:srgbClr val="FF3300"/>
                </a:solidFill>
                <a:latin typeface="Times New Roman"/>
                <a:ea typeface="Times New Roman"/>
                <a:cs typeface="Arial"/>
              </a:rPr>
              <a:t>‘love’ </a:t>
            </a:r>
            <a:r>
              <a:rPr lang="en-GB" sz="2000" dirty="0">
                <a:latin typeface="Times New Roman"/>
                <a:ea typeface="Times New Roman"/>
                <a:cs typeface="Arial"/>
              </a:rPr>
              <a:t>is a problematic term in Arabic as it may mean different  things expressed in different words as illustrated below:</a:t>
            </a:r>
            <a:endParaRPr lang="en-GB" sz="2000" dirty="0">
              <a:ea typeface="Times New Roman"/>
              <a:cs typeface="Arial"/>
            </a:endParaRPr>
          </a:p>
          <a:p>
            <a:pPr algn="l">
              <a:lnSpc>
                <a:spcPct val="115000"/>
              </a:lnSpc>
              <a:spcAft>
                <a:spcPts val="0"/>
              </a:spcAft>
              <a:buFont typeface="Wingdings" pitchFamily="2" charset="2"/>
              <a:buChar char="q"/>
            </a:pPr>
            <a:r>
              <a:rPr lang="en-GB" sz="2000" dirty="0">
                <a:latin typeface="Times New Roman"/>
                <a:ea typeface="Times New Roman"/>
                <a:cs typeface="Arial"/>
              </a:rPr>
              <a:t>In a play called ‘</a:t>
            </a:r>
            <a:r>
              <a:rPr lang="en-GB" sz="2000" u="sng" dirty="0">
                <a:solidFill>
                  <a:srgbClr val="FF0000"/>
                </a:solidFill>
                <a:latin typeface="Times New Roman"/>
                <a:ea typeface="Times New Roman"/>
                <a:cs typeface="Arial"/>
              </a:rPr>
              <a:t>As you like i</a:t>
            </a:r>
            <a:r>
              <a:rPr lang="en-GB" sz="2000" dirty="0">
                <a:latin typeface="Times New Roman"/>
                <a:ea typeface="Times New Roman"/>
                <a:cs typeface="Arial"/>
              </a:rPr>
              <a:t>t’ by Shakespeare, a character called Celia says to Touchstone:</a:t>
            </a:r>
          </a:p>
          <a:p>
            <a:pPr lvl="0" algn="l">
              <a:lnSpc>
                <a:spcPct val="115000"/>
              </a:lnSpc>
              <a:spcAft>
                <a:spcPts val="0"/>
              </a:spcAft>
              <a:buFont typeface="+mj-lt"/>
              <a:buAutoNum type="alphaUcPeriod"/>
            </a:pPr>
            <a:r>
              <a:rPr lang="en-GB" sz="1600" b="1" dirty="0">
                <a:latin typeface="Times New Roman"/>
                <a:ea typeface="Times New Roman"/>
                <a:cs typeface="Arial"/>
              </a:rPr>
              <a:t>‘My </a:t>
            </a:r>
            <a:r>
              <a:rPr lang="en-GB" sz="1600" b="1" i="1" dirty="0">
                <a:solidFill>
                  <a:srgbClr val="FF0000"/>
                </a:solidFill>
                <a:latin typeface="Times New Roman"/>
                <a:ea typeface="Times New Roman"/>
                <a:cs typeface="Arial"/>
              </a:rPr>
              <a:t>father’s love</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is enough to honour him enough: Speak no more of him; you will be whipped for taxation one of these days</a:t>
            </a:r>
            <a:r>
              <a:rPr lang="en-GB" sz="1600" b="1" dirty="0" smtClean="0">
                <a:latin typeface="Times New Roman"/>
                <a:ea typeface="Times New Roman"/>
                <a:cs typeface="Arial"/>
              </a:rPr>
              <a:t>’.</a:t>
            </a:r>
            <a:r>
              <a:rPr lang="en-GB" sz="1600" b="1" dirty="0">
                <a:latin typeface="Times New Roman"/>
                <a:ea typeface="Times New Roman"/>
                <a:cs typeface="Arial"/>
              </a:rPr>
              <a:t> </a:t>
            </a:r>
            <a:endParaRPr lang="en-GB" sz="1600" b="1" dirty="0" smtClean="0">
              <a:ea typeface="Times New Roman"/>
              <a:cs typeface="Arial"/>
            </a:endParaRPr>
          </a:p>
          <a:p>
            <a:pPr lvl="0" algn="l">
              <a:lnSpc>
                <a:spcPct val="115000"/>
              </a:lnSpc>
              <a:spcAft>
                <a:spcPts val="0"/>
              </a:spcAft>
              <a:buFont typeface="+mj-lt"/>
              <a:buAutoNum type="alphaUcPeriod"/>
            </a:pPr>
            <a:r>
              <a:rPr lang="en-GB" sz="1600" b="1" dirty="0" smtClean="0">
                <a:latin typeface="Times New Roman"/>
                <a:ea typeface="Times New Roman"/>
                <a:cs typeface="Arial"/>
              </a:rPr>
              <a:t>In Romeo and Juliet, Romeo says: “in sadness, cousin, I do </a:t>
            </a:r>
            <a:r>
              <a:rPr lang="en-GB" sz="1600" b="1" i="1" dirty="0" smtClean="0">
                <a:solidFill>
                  <a:srgbClr val="FF0000"/>
                </a:solidFill>
                <a:latin typeface="Times New Roman"/>
                <a:ea typeface="Times New Roman"/>
                <a:cs typeface="Arial"/>
              </a:rPr>
              <a:t>love</a:t>
            </a:r>
            <a:r>
              <a:rPr lang="en-GB" sz="1600" b="1" dirty="0" smtClean="0">
                <a:latin typeface="Times New Roman"/>
                <a:ea typeface="Times New Roman"/>
                <a:cs typeface="Arial"/>
              </a:rPr>
              <a:t> a woman” page 247</a:t>
            </a:r>
            <a:r>
              <a:rPr lang="en-GB" sz="1600" b="1" dirty="0">
                <a:latin typeface="Times New Roman"/>
                <a:ea typeface="Times New Roman"/>
                <a:cs typeface="Arial"/>
              </a:rPr>
              <a:t> </a:t>
            </a:r>
            <a:endParaRPr lang="en-GB" sz="1600" b="1" dirty="0">
              <a:ea typeface="Times New Roman"/>
              <a:cs typeface="Arial"/>
            </a:endParaRPr>
          </a:p>
          <a:p>
            <a:pPr lvl="0" algn="l">
              <a:lnSpc>
                <a:spcPct val="115000"/>
              </a:lnSpc>
              <a:spcAft>
                <a:spcPts val="0"/>
              </a:spcAft>
              <a:buFont typeface="+mj-lt"/>
              <a:buAutoNum type="alphaUcPeriod"/>
            </a:pPr>
            <a:r>
              <a:rPr lang="en-GB" sz="1600" b="1" dirty="0">
                <a:latin typeface="Times New Roman"/>
                <a:ea typeface="Times New Roman"/>
                <a:cs typeface="Arial"/>
              </a:rPr>
              <a:t>On another occasion he says:  “Is </a:t>
            </a:r>
            <a:r>
              <a:rPr lang="en-GB" sz="1600" b="1" dirty="0">
                <a:solidFill>
                  <a:srgbClr val="FF0000"/>
                </a:solidFill>
                <a:latin typeface="Times New Roman"/>
                <a:ea typeface="Times New Roman"/>
                <a:cs typeface="Arial"/>
              </a:rPr>
              <a:t>love </a:t>
            </a:r>
            <a:r>
              <a:rPr lang="en-GB" sz="1600" b="1" dirty="0">
                <a:latin typeface="Times New Roman"/>
                <a:ea typeface="Times New Roman"/>
                <a:cs typeface="Arial"/>
              </a:rPr>
              <a:t>a tender thing? It is too rough, too rude, too boisterous, and pricks like thorn” (page 250)</a:t>
            </a:r>
            <a:endParaRPr lang="en-GB" sz="1600" b="1" dirty="0">
              <a:ea typeface="Times New Roman"/>
              <a:cs typeface="Arial"/>
            </a:endParaRPr>
          </a:p>
          <a:p>
            <a:pPr algn="l">
              <a:lnSpc>
                <a:spcPct val="115000"/>
              </a:lnSpc>
              <a:spcAft>
                <a:spcPts val="0"/>
              </a:spcAft>
            </a:pPr>
            <a:r>
              <a:rPr lang="en-GB" sz="1600" b="1" dirty="0">
                <a:latin typeface="Times New Roman"/>
                <a:ea typeface="Times New Roman"/>
                <a:cs typeface="Arial"/>
              </a:rPr>
              <a:t> </a:t>
            </a:r>
            <a:endParaRPr lang="en-GB" sz="1600" b="1" dirty="0">
              <a:ea typeface="Times New Roman"/>
              <a:cs typeface="Arial"/>
            </a:endParaRPr>
          </a:p>
        </p:txBody>
      </p:sp>
    </p:spTree>
    <p:extLst>
      <p:ext uri="{BB962C8B-B14F-4D97-AF65-F5344CB8AC3E}">
        <p14:creationId xmlns="" xmlns:p14="http://schemas.microsoft.com/office/powerpoint/2010/main" val="2063406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lvl="0" algn="l">
              <a:lnSpc>
                <a:spcPct val="115000"/>
              </a:lnSpc>
              <a:spcAft>
                <a:spcPts val="0"/>
              </a:spcAft>
              <a:buFont typeface="Wingdings" pitchFamily="2" charset="2"/>
              <a:buChar char="q"/>
            </a:pPr>
            <a:r>
              <a:rPr lang="en-GB" sz="2000" dirty="0" smtClean="0">
                <a:solidFill>
                  <a:prstClr val="black"/>
                </a:solidFill>
                <a:latin typeface="Times New Roman"/>
                <a:ea typeface="Times New Roman"/>
                <a:cs typeface="Arial"/>
              </a:rPr>
              <a:t>Is </a:t>
            </a:r>
            <a:r>
              <a:rPr lang="en-GB" sz="2000" dirty="0">
                <a:solidFill>
                  <a:prstClr val="black"/>
                </a:solidFill>
                <a:latin typeface="Times New Roman"/>
                <a:ea typeface="Times New Roman"/>
                <a:cs typeface="Arial"/>
              </a:rPr>
              <a:t>the translation of </a:t>
            </a:r>
            <a:r>
              <a:rPr lang="en-GB" sz="2000" b="1" dirty="0">
                <a:solidFill>
                  <a:srgbClr val="FF0000"/>
                </a:solidFill>
                <a:latin typeface="Times New Roman"/>
                <a:ea typeface="Times New Roman"/>
                <a:cs typeface="Arial"/>
              </a:rPr>
              <a:t>‘love’ </a:t>
            </a:r>
            <a:r>
              <a:rPr lang="en-GB" sz="2000" dirty="0">
                <a:solidFill>
                  <a:prstClr val="black"/>
                </a:solidFill>
                <a:latin typeface="Times New Roman"/>
                <a:ea typeface="Times New Roman"/>
                <a:cs typeface="Arial"/>
              </a:rPr>
              <a:t>in A example above like that of B or B example is like that of C? How would you translate a technical term like </a:t>
            </a:r>
            <a:r>
              <a:rPr lang="en-GB" sz="2000" b="1" u="sng" dirty="0">
                <a:solidFill>
                  <a:srgbClr val="FF3300"/>
                </a:solidFill>
                <a:latin typeface="Times New Roman"/>
                <a:ea typeface="Times New Roman"/>
                <a:cs typeface="Arial"/>
              </a:rPr>
              <a:t>‘love’ </a:t>
            </a:r>
            <a:r>
              <a:rPr lang="en-GB" sz="2000" dirty="0">
                <a:solidFill>
                  <a:prstClr val="black"/>
                </a:solidFill>
                <a:latin typeface="Times New Roman"/>
                <a:ea typeface="Times New Roman"/>
                <a:cs typeface="Arial"/>
              </a:rPr>
              <a:t>into Arabic?  </a:t>
            </a:r>
            <a:r>
              <a:rPr lang="en-GB" sz="2000" b="1" dirty="0">
                <a:solidFill>
                  <a:prstClr val="black"/>
                </a:solidFill>
                <a:latin typeface="Times New Roman"/>
                <a:ea typeface="Times New Roman"/>
                <a:cs typeface="Arial"/>
              </a:rPr>
              <a:t>Which one of the following would suit it best? </a:t>
            </a:r>
            <a:endParaRPr lang="en-GB" sz="2000" b="1" dirty="0">
              <a:solidFill>
                <a:prstClr val="black"/>
              </a:solidFill>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الحب</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العشق</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كلاهما معاً</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غيرهما</a:t>
            </a:r>
            <a:endParaRPr lang="en-GB" sz="2000" dirty="0">
              <a:solidFill>
                <a:prstClr val="black"/>
              </a:solidFill>
              <a:latin typeface="Times New Roman"/>
              <a:ea typeface="Times New Roman"/>
              <a:cs typeface="Arial"/>
            </a:endParaRPr>
          </a:p>
          <a:p>
            <a:pPr marL="457200" lvl="0" algn="l">
              <a:lnSpc>
                <a:spcPct val="115000"/>
              </a:lnSpc>
              <a:spcAft>
                <a:spcPts val="0"/>
              </a:spcAft>
              <a:buFont typeface="Wingdings" pitchFamily="2" charset="2"/>
              <a:buChar char="q"/>
            </a:pPr>
            <a:r>
              <a:rPr lang="en-GB" sz="2000" dirty="0">
                <a:solidFill>
                  <a:prstClr val="black"/>
                </a:solidFill>
                <a:latin typeface="Times New Roman"/>
                <a:ea typeface="Times New Roman"/>
                <a:cs typeface="Arial"/>
              </a:rPr>
              <a:t> </a:t>
            </a:r>
            <a:r>
              <a:rPr lang="en-GB" sz="2000" dirty="0" smtClean="0">
                <a:solidFill>
                  <a:prstClr val="black"/>
                </a:solidFill>
                <a:latin typeface="Times New Roman"/>
                <a:ea typeface="Times New Roman"/>
                <a:cs typeface="Arial"/>
              </a:rPr>
              <a:t>Does </a:t>
            </a:r>
            <a:r>
              <a:rPr lang="en-GB" sz="2000" dirty="0">
                <a:solidFill>
                  <a:prstClr val="black"/>
                </a:solidFill>
                <a:latin typeface="Times New Roman"/>
                <a:ea typeface="Times New Roman"/>
                <a:cs typeface="Arial"/>
              </a:rPr>
              <a:t>Arabic make any distinction between the following expressions? Try to provide creative translation for them if you can!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‘very hot’ and ‘too hot’</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‘cool’ and ‘cold’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a:t>
            </a:r>
            <a:r>
              <a:rPr lang="ar-SA" sz="2000" dirty="0">
                <a:solidFill>
                  <a:prstClr val="black"/>
                </a:solidFill>
                <a:latin typeface="Times New Roman"/>
                <a:ea typeface="Times New Roman"/>
                <a:cs typeface="Arial"/>
              </a:rPr>
              <a:t>المحبة</a:t>
            </a:r>
            <a:r>
              <a:rPr lang="en-GB" sz="2000" dirty="0">
                <a:solidFill>
                  <a:prstClr val="black"/>
                </a:solidFill>
                <a:latin typeface="Times New Roman"/>
                <a:ea typeface="Times New Roman"/>
                <a:cs typeface="Arial"/>
              </a:rPr>
              <a:t>’ and ‘</a:t>
            </a:r>
            <a:r>
              <a:rPr lang="ar-SA" sz="2000" dirty="0">
                <a:solidFill>
                  <a:prstClr val="black"/>
                </a:solidFill>
                <a:latin typeface="Times New Roman"/>
                <a:ea typeface="Times New Roman"/>
                <a:cs typeface="Arial"/>
              </a:rPr>
              <a:t>العشق</a:t>
            </a:r>
            <a:r>
              <a:rPr lang="en-GB" sz="2000" dirty="0">
                <a:solidFill>
                  <a:prstClr val="black"/>
                </a:solidFill>
                <a:latin typeface="Times New Roman"/>
                <a:ea typeface="Times New Roman"/>
                <a:cs typeface="Arial"/>
              </a:rPr>
              <a:t>’</a:t>
            </a:r>
            <a:endParaRPr lang="en-GB" sz="2000" dirty="0">
              <a:solidFill>
                <a:prstClr val="black"/>
              </a:solidFill>
              <a:ea typeface="Times New Roman"/>
              <a:cs typeface="Arial"/>
            </a:endParaRPr>
          </a:p>
          <a:p>
            <a:pPr lvl="0" algn="l"/>
            <a:endParaRPr lang="en-GB" sz="2000" dirty="0">
              <a:solidFill>
                <a:prstClr val="black"/>
              </a:solidFill>
            </a:endParaRPr>
          </a:p>
          <a:p>
            <a:pPr algn="l">
              <a:lnSpc>
                <a:spcPct val="115000"/>
              </a:lnSpc>
              <a:spcAft>
                <a:spcPts val="0"/>
              </a:spcAft>
            </a:pPr>
            <a:endParaRPr lang="en-GB" sz="2000" dirty="0">
              <a:ea typeface="Calibri"/>
              <a:cs typeface="Arial"/>
            </a:endParaRPr>
          </a:p>
        </p:txBody>
      </p:sp>
    </p:spTree>
    <p:extLst>
      <p:ext uri="{BB962C8B-B14F-4D97-AF65-F5344CB8AC3E}">
        <p14:creationId xmlns="" xmlns:p14="http://schemas.microsoft.com/office/powerpoint/2010/main" val="2261223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9067800" cy="1143000"/>
          </a:xfrm>
        </p:spPr>
        <p:txBody>
          <a:bodyPr/>
          <a:lstStyle/>
          <a:p>
            <a:pPr marL="342900" lvl="0" indent="-342900" algn="l">
              <a:lnSpc>
                <a:spcPct val="115000"/>
              </a:lnSpc>
              <a:spcBef>
                <a:spcPct val="20000"/>
              </a:spcBef>
              <a:spcAft>
                <a:spcPts val="0"/>
              </a:spcAf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7. </a:t>
            </a:r>
            <a:r>
              <a:rPr lang="en-GB" sz="2800" b="1" dirty="0" smtClean="0">
                <a:solidFill>
                  <a:srgbClr val="1132D9"/>
                </a:solidFill>
              </a:rPr>
              <a:t>Concepts </a:t>
            </a:r>
            <a:r>
              <a:rPr lang="en-GB" sz="2800" b="1" dirty="0">
                <a:solidFill>
                  <a:srgbClr val="1132D9"/>
                </a:solidFill>
              </a:rPr>
              <a:t>that lack a counterpart in the target language</a:t>
            </a:r>
            <a:br>
              <a:rPr lang="en-GB" sz="2800" b="1" dirty="0">
                <a:solidFill>
                  <a:srgbClr val="1132D9"/>
                </a:solidFill>
              </a:rPr>
            </a:br>
            <a:r>
              <a:rPr lang="en-GB" sz="1400" b="1" dirty="0">
                <a:solidFill>
                  <a:prstClr val="black"/>
                </a:solidFill>
                <a:latin typeface="Times New Roman"/>
                <a:ea typeface="Times New Roman"/>
                <a:cs typeface="Arial"/>
              </a:rPr>
              <a:t> </a:t>
            </a:r>
            <a:r>
              <a:rPr lang="en-GB" sz="1200" dirty="0">
                <a:solidFill>
                  <a:prstClr val="black"/>
                </a:solidFill>
                <a:ea typeface="Times New Roman"/>
                <a:cs typeface="Arial"/>
              </a:rPr>
              <a:t/>
            </a:r>
            <a:br>
              <a:rPr lang="en-GB" sz="1200" dirty="0">
                <a:solidFill>
                  <a:prstClr val="black"/>
                </a:solidFill>
                <a:ea typeface="Times New Roman"/>
                <a:cs typeface="Arial"/>
              </a:rPr>
            </a:br>
            <a:endParaRPr lang="en-GB"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600" dirty="0" smtClean="0">
                <a:latin typeface="Times New Roman"/>
                <a:ea typeface="Times New Roman"/>
                <a:cs typeface="Arial"/>
              </a:rPr>
              <a:t>Every </a:t>
            </a:r>
            <a:r>
              <a:rPr lang="en-GB" sz="1600" dirty="0">
                <a:latin typeface="Times New Roman"/>
                <a:ea typeface="Times New Roman"/>
                <a:cs typeface="Arial"/>
              </a:rPr>
              <a:t>language tends to have concepts that lack a counterpart in the target language.  This is due to the dilemma of cross-cultural interpretations. Let’s take, for example, </a:t>
            </a:r>
            <a:r>
              <a:rPr lang="en-GB" sz="1600" b="1" dirty="0">
                <a:solidFill>
                  <a:srgbClr val="FF0000"/>
                </a:solidFill>
                <a:latin typeface="Times New Roman"/>
                <a:ea typeface="Times New Roman"/>
                <a:cs typeface="Arial"/>
              </a:rPr>
              <a:t>the word </a:t>
            </a:r>
            <a:r>
              <a:rPr lang="en-GB" sz="1600" b="1" i="1" dirty="0" err="1">
                <a:solidFill>
                  <a:srgbClr val="FF0000"/>
                </a:solidFill>
                <a:latin typeface="Times New Roman"/>
                <a:ea typeface="Times New Roman"/>
                <a:cs typeface="Arial"/>
              </a:rPr>
              <a:t>dhikr</a:t>
            </a:r>
            <a:r>
              <a:rPr lang="en-GB" sz="1600" b="1" i="1" dirty="0">
                <a:solidFill>
                  <a:srgbClr val="FF0000"/>
                </a:solidFill>
                <a:latin typeface="Times New Roman"/>
                <a:ea typeface="Times New Roman"/>
                <a:cs typeface="Arial"/>
              </a:rPr>
              <a:t> </a:t>
            </a:r>
            <a:r>
              <a:rPr lang="en-GB" sz="1600" b="1" dirty="0">
                <a:solidFill>
                  <a:srgbClr val="FF0000"/>
                </a:solidFill>
                <a:latin typeface="Times New Roman"/>
                <a:ea typeface="Times New Roman"/>
                <a:cs typeface="Arial"/>
              </a:rPr>
              <a:t>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ar-SA" sz="1600" b="1" dirty="0">
                <a:solidFill>
                  <a:srgbClr val="FF0000"/>
                </a:solidFill>
                <a:latin typeface="Times New Roman"/>
                <a:ea typeface="Times New Roman"/>
                <a:cs typeface="Arial"/>
              </a:rPr>
              <a:t>ذكر</a:t>
            </a:r>
            <a:r>
              <a:rPr lang="en-GB" sz="1600" b="1" dirty="0">
                <a:solidFill>
                  <a:srgbClr val="FF0000"/>
                </a:solidFill>
                <a:latin typeface="Times New Roman"/>
                <a:ea typeface="Times New Roman"/>
                <a:cs typeface="Arial"/>
              </a:rPr>
              <a:t>).  </a:t>
            </a:r>
            <a:r>
              <a:rPr lang="en-GB" sz="1600" dirty="0">
                <a:latin typeface="Times New Roman"/>
                <a:ea typeface="Times New Roman"/>
                <a:cs typeface="Arial"/>
              </a:rPr>
              <a:t>The literal meaning, which relates to </a:t>
            </a:r>
            <a:r>
              <a:rPr lang="en-GB" sz="1600" b="1" dirty="0">
                <a:solidFill>
                  <a:srgbClr val="FF0000"/>
                </a:solidFill>
                <a:latin typeface="Times New Roman"/>
                <a:ea typeface="Times New Roman"/>
                <a:cs typeface="Arial"/>
              </a:rPr>
              <a:t>‘remembering</a:t>
            </a:r>
            <a:r>
              <a:rPr lang="en-GB" sz="1600" dirty="0">
                <a:latin typeface="Times New Roman"/>
                <a:ea typeface="Times New Roman"/>
                <a:cs typeface="Arial"/>
              </a:rPr>
              <a:t>’, is easy enough.  The problem appears when we encounter it as a technical term.</a:t>
            </a:r>
            <a:endParaRPr lang="en-GB" sz="1600" dirty="0">
              <a:ea typeface="Times New Roman"/>
              <a:cs typeface="Arial"/>
            </a:endParaRPr>
          </a:p>
          <a:p>
            <a:pPr algn="l">
              <a:lnSpc>
                <a:spcPct val="115000"/>
              </a:lnSpc>
              <a:spcAft>
                <a:spcPts val="0"/>
              </a:spcAft>
              <a:buFont typeface="Wingdings" pitchFamily="2" charset="2"/>
              <a:buChar char="q"/>
            </a:pPr>
            <a:r>
              <a:rPr lang="en-GB" sz="1600" dirty="0" smtClean="0">
                <a:latin typeface="Times New Roman"/>
                <a:ea typeface="Times New Roman"/>
                <a:cs typeface="Arial"/>
              </a:rPr>
              <a:t>The </a:t>
            </a:r>
            <a:r>
              <a:rPr lang="en-GB" sz="1600" dirty="0">
                <a:latin typeface="Times New Roman"/>
                <a:ea typeface="Times New Roman"/>
                <a:cs typeface="Arial"/>
              </a:rPr>
              <a:t>English-speaking interpreter has a number of options. He can search around for the closest western equivalent-insofar as there is one, and insofar as he can grasp it. Perhaps he will come up with something like the word </a:t>
            </a:r>
            <a:r>
              <a:rPr lang="en-GB" sz="1600" b="1" dirty="0">
                <a:solidFill>
                  <a:srgbClr val="FF3300"/>
                </a:solidFill>
                <a:latin typeface="Times New Roman"/>
                <a:ea typeface="Times New Roman"/>
                <a:cs typeface="Arial"/>
              </a:rPr>
              <a:t>“litany”.  </a:t>
            </a:r>
            <a:r>
              <a:rPr lang="en-GB" sz="1600" dirty="0">
                <a:latin typeface="Times New Roman"/>
                <a:ea typeface="Times New Roman"/>
                <a:cs typeface="Arial"/>
              </a:rPr>
              <a:t>But, oh dear, no, that will never do: far too </a:t>
            </a:r>
            <a:r>
              <a:rPr lang="en-GB" sz="1600" b="1" dirty="0">
                <a:solidFill>
                  <a:srgbClr val="FF3300"/>
                </a:solidFill>
                <a:latin typeface="Times New Roman"/>
                <a:ea typeface="Times New Roman"/>
                <a:cs typeface="Arial"/>
              </a:rPr>
              <a:t>“churchy</a:t>
            </a:r>
            <a:r>
              <a:rPr lang="en-GB" sz="1600" dirty="0">
                <a:latin typeface="Times New Roman"/>
                <a:ea typeface="Times New Roman"/>
                <a:cs typeface="Arial"/>
              </a:rPr>
              <a:t>”.  Alternatively he can go for a descriptive paraphrase of what the Arabic concept seems to encompass: a (potentially ecstatogenic) </a:t>
            </a:r>
            <a:r>
              <a:rPr lang="en-GB" sz="1600" b="1" dirty="0">
                <a:solidFill>
                  <a:srgbClr val="FF3300"/>
                </a:solidFill>
                <a:latin typeface="Times New Roman"/>
                <a:ea typeface="Times New Roman"/>
                <a:cs typeface="Arial"/>
              </a:rPr>
              <a:t>remembering</a:t>
            </a:r>
            <a:r>
              <a:rPr lang="en-GB" sz="1600" dirty="0">
                <a:latin typeface="Times New Roman"/>
                <a:ea typeface="Times New Roman"/>
                <a:cs typeface="Arial"/>
              </a:rPr>
              <a:t>, </a:t>
            </a:r>
            <a:r>
              <a:rPr lang="en-GB" sz="1600" b="1" dirty="0">
                <a:latin typeface="Times New Roman"/>
                <a:ea typeface="Times New Roman"/>
                <a:cs typeface="Arial"/>
              </a:rPr>
              <a:t>repeating</a:t>
            </a:r>
            <a:r>
              <a:rPr lang="en-GB" sz="1600" dirty="0">
                <a:latin typeface="Times New Roman"/>
                <a:ea typeface="Times New Roman"/>
                <a:cs typeface="Arial"/>
              </a:rPr>
              <a:t>, and </a:t>
            </a:r>
            <a:r>
              <a:rPr lang="en-GB" sz="1600" b="1" dirty="0">
                <a:solidFill>
                  <a:srgbClr val="009900"/>
                </a:solidFill>
                <a:latin typeface="Times New Roman"/>
                <a:ea typeface="Times New Roman"/>
                <a:cs typeface="Arial"/>
              </a:rPr>
              <a:t>praising exercise</a:t>
            </a:r>
            <a:r>
              <a:rPr lang="en-GB" sz="1600" dirty="0">
                <a:latin typeface="Times New Roman"/>
                <a:ea typeface="Times New Roman"/>
                <a:cs typeface="Arial"/>
              </a:rPr>
              <a:t>. This could become </a:t>
            </a:r>
            <a:r>
              <a:rPr lang="en-GB" sz="1600" dirty="0" smtClean="0">
                <a:latin typeface="Times New Roman"/>
                <a:ea typeface="Times New Roman"/>
                <a:cs typeface="Arial"/>
              </a:rPr>
              <a:t>trifle and  </a:t>
            </a:r>
            <a:r>
              <a:rPr lang="en-GB" sz="1600" dirty="0">
                <a:latin typeface="Times New Roman"/>
                <a:ea typeface="Times New Roman"/>
                <a:cs typeface="Arial"/>
              </a:rPr>
              <a:t>tedious if the little word occurs several times in the space of a paragraph. Or else he can simply attempt to naturalise it as </a:t>
            </a:r>
            <a:r>
              <a:rPr lang="en-GB" sz="1600" b="1" i="1" dirty="0" err="1">
                <a:solidFill>
                  <a:srgbClr val="FF0000"/>
                </a:solidFill>
                <a:latin typeface="Times New Roman"/>
                <a:ea typeface="Times New Roman"/>
                <a:cs typeface="Arial"/>
              </a:rPr>
              <a:t>dhikr</a:t>
            </a:r>
            <a:r>
              <a:rPr lang="en-GB" sz="1600" b="1" dirty="0">
                <a:solidFill>
                  <a:srgbClr val="FF0000"/>
                </a:solidFill>
                <a:latin typeface="Times New Roman"/>
                <a:ea typeface="Times New Roman"/>
                <a:cs typeface="Arial"/>
              </a:rPr>
              <a:t> 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a:t>
            </a:r>
            <a:r>
              <a:rPr lang="en-GB" sz="1600" dirty="0">
                <a:latin typeface="Times New Roman"/>
                <a:ea typeface="Times New Roman"/>
                <a:cs typeface="Arial"/>
              </a:rPr>
              <a:t>with italics, bold type, underlining, upper case, brackets, quotation marks, strange dots of all kinds added to taste).  He can try any combination of these, but the fact of the matter is that, whatever he tries, both the translator and his readers will be well and truly stumped by a concept for which as yet there is no basis in their experience.</a:t>
            </a:r>
            <a:endParaRPr lang="en-GB" sz="1600" dirty="0">
              <a:ea typeface="Times New Roman"/>
              <a:cs typeface="Arial"/>
            </a:endParaRPr>
          </a:p>
          <a:p>
            <a:pPr algn="l">
              <a:lnSpc>
                <a:spcPct val="115000"/>
              </a:lnSpc>
              <a:spcAft>
                <a:spcPts val="0"/>
              </a:spcAft>
              <a:buFont typeface="Wingdings" pitchFamily="2" charset="2"/>
              <a:buChar char="q"/>
            </a:pPr>
            <a:r>
              <a:rPr lang="ar-SA" sz="1400" dirty="0">
                <a:ea typeface="Times New Roman"/>
                <a:cs typeface="Times New Roman"/>
              </a:rPr>
              <a:t> </a:t>
            </a:r>
            <a:endParaRPr lang="en-GB" sz="1200" dirty="0">
              <a:ea typeface="Times New Roman"/>
              <a:cs typeface="Arial"/>
            </a:endParaRPr>
          </a:p>
          <a:p>
            <a:pPr algn="l"/>
            <a:endParaRPr lang="en-GB" sz="1400" dirty="0"/>
          </a:p>
        </p:txBody>
      </p:sp>
    </p:spTree>
    <p:extLst>
      <p:ext uri="{BB962C8B-B14F-4D97-AF65-F5344CB8AC3E}">
        <p14:creationId xmlns="" xmlns:p14="http://schemas.microsoft.com/office/powerpoint/2010/main" val="1577042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marL="457200" indent="-457200" algn="l">
              <a:lnSpc>
                <a:spcPct val="115000"/>
              </a:lnSpc>
              <a:spcAft>
                <a:spcPts val="0"/>
              </a:spcAft>
              <a:buFont typeface="Wingdings" pitchFamily="2" charset="2"/>
              <a:buChar char="q"/>
            </a:pPr>
            <a:r>
              <a:rPr lang="en-GB" sz="1600" b="1" dirty="0">
                <a:latin typeface="Times New Roman"/>
                <a:ea typeface="Times New Roman"/>
                <a:cs typeface="Arial"/>
              </a:rPr>
              <a:t>So how would you translate </a:t>
            </a:r>
            <a:r>
              <a:rPr lang="en-GB" sz="1600" b="1" i="1" dirty="0" err="1">
                <a:solidFill>
                  <a:srgbClr val="FF0000"/>
                </a:solidFill>
                <a:latin typeface="Times New Roman"/>
                <a:ea typeface="Times New Roman"/>
                <a:cs typeface="Arial"/>
              </a:rPr>
              <a:t>dhikr</a:t>
            </a:r>
            <a:r>
              <a:rPr lang="en-GB" sz="1600" b="1" i="1" dirty="0">
                <a:solidFill>
                  <a:srgbClr val="FF0000"/>
                </a:solidFill>
                <a:latin typeface="Times New Roman"/>
                <a:ea typeface="Times New Roman"/>
                <a:cs typeface="Arial"/>
              </a:rPr>
              <a:t> </a:t>
            </a:r>
            <a:r>
              <a:rPr lang="en-GB" sz="1600" b="1" dirty="0">
                <a:solidFill>
                  <a:srgbClr val="FF0000"/>
                </a:solidFill>
                <a:latin typeface="Times New Roman"/>
                <a:ea typeface="Times New Roman"/>
                <a:cs typeface="Arial"/>
              </a:rPr>
              <a:t>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a:t>
            </a:r>
            <a:r>
              <a:rPr lang="ar-SA" sz="1600" b="1" dirty="0">
                <a:latin typeface="Times New Roman"/>
                <a:ea typeface="Times New Roman"/>
                <a:cs typeface="Arial"/>
              </a:rPr>
              <a:t>ذكر</a:t>
            </a:r>
            <a:r>
              <a:rPr lang="en-GB" sz="1600" b="1" dirty="0">
                <a:latin typeface="Times New Roman"/>
                <a:ea typeface="Times New Roman"/>
                <a:cs typeface="Arial"/>
              </a:rPr>
              <a:t>)? Is it A, B, C, D, E, F or something else?</a:t>
            </a:r>
            <a:endParaRPr lang="en-GB" sz="1600" b="1" dirty="0">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Remembering</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Litany</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Praising exercise</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err="1">
                <a:solidFill>
                  <a:srgbClr val="1132D9"/>
                </a:solidFill>
                <a:latin typeface="Times New Roman"/>
                <a:ea typeface="Times New Roman"/>
                <a:cs typeface="Arial"/>
              </a:rPr>
              <a:t>Dhiker</a:t>
            </a:r>
            <a:r>
              <a:rPr lang="en-GB" sz="1600" b="1" dirty="0">
                <a:solidFill>
                  <a:srgbClr val="1132D9"/>
                </a:solidFill>
                <a:latin typeface="Times New Roman"/>
                <a:ea typeface="Times New Roman"/>
                <a:cs typeface="Arial"/>
              </a:rPr>
              <a:t> or </a:t>
            </a:r>
            <a:r>
              <a:rPr lang="en-GB" sz="1600" b="1" dirty="0" err="1">
                <a:solidFill>
                  <a:srgbClr val="1132D9"/>
                </a:solidFill>
                <a:latin typeface="Times New Roman"/>
                <a:ea typeface="Times New Roman"/>
                <a:cs typeface="Arial"/>
              </a:rPr>
              <a:t>zikr</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Invocation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Supplication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Etc…</a:t>
            </a:r>
            <a:endParaRPr lang="en-GB" sz="1600" b="1" dirty="0">
              <a:solidFill>
                <a:srgbClr val="1132D9"/>
              </a:solidFill>
              <a:ea typeface="Times New Roman"/>
              <a:cs typeface="Arial"/>
            </a:endParaRPr>
          </a:p>
          <a:p>
            <a:pPr marL="0" indent="0" algn="l">
              <a:lnSpc>
                <a:spcPct val="115000"/>
              </a:lnSpc>
              <a:spcAft>
                <a:spcPts val="0"/>
              </a:spcAft>
            </a:pPr>
            <a:endParaRPr lang="en-GB" sz="1200" dirty="0">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In </a:t>
            </a:r>
            <a:r>
              <a:rPr lang="en-GB" sz="1200" b="1" dirty="0">
                <a:solidFill>
                  <a:prstClr val="black"/>
                </a:solidFill>
                <a:latin typeface="Times New Roman"/>
                <a:ea typeface="Times New Roman"/>
                <a:cs typeface="Arial"/>
              </a:rPr>
              <a:t>this most unsatisfactory of situations, there are a number of factors calculated to rescue us and keep us and help us on our way. There is, firstly, the holistic capacity of the human mind, which is able, given sufficient encouragement and confidence, to perceive a total picture from material that is impressionistic, fragmentary and at times even downright defective.</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Thus </a:t>
            </a:r>
            <a:r>
              <a:rPr lang="en-GB" sz="1200" b="1" dirty="0">
                <a:solidFill>
                  <a:prstClr val="black"/>
                </a:solidFill>
                <a:latin typeface="Times New Roman"/>
                <a:ea typeface="Times New Roman"/>
                <a:cs typeface="Arial"/>
              </a:rPr>
              <a:t>in the case of our </a:t>
            </a:r>
            <a:r>
              <a:rPr lang="en-GB" sz="1200" b="1" i="1" dirty="0" err="1">
                <a:solidFill>
                  <a:srgbClr val="FF0000"/>
                </a:solidFill>
                <a:latin typeface="Times New Roman"/>
                <a:ea typeface="Times New Roman"/>
                <a:cs typeface="Arial"/>
              </a:rPr>
              <a:t>dhikr</a:t>
            </a:r>
            <a:r>
              <a:rPr lang="en-GB" sz="1200" b="1" dirty="0">
                <a:solidFill>
                  <a:prstClr val="black"/>
                </a:solidFill>
                <a:latin typeface="Times New Roman"/>
                <a:ea typeface="Times New Roman"/>
                <a:cs typeface="Arial"/>
              </a:rPr>
              <a:t>, we can hope, by dint of contact with a variety of information about it, to come to as realistic an understanding of what it entails as is possible- short of actually experiencing it for ourselves</a:t>
            </a:r>
            <a:r>
              <a:rPr lang="en-GB" sz="1200" b="1" dirty="0" smtClean="0">
                <a:solidFill>
                  <a:prstClr val="black"/>
                </a:solidFill>
                <a:latin typeface="Times New Roman"/>
                <a:ea typeface="Times New Roman"/>
                <a:cs typeface="Arial"/>
              </a:rPr>
              <a:t>.</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a:solidFill>
                  <a:prstClr val="black"/>
                </a:solidFill>
                <a:latin typeface="Times New Roman"/>
                <a:ea typeface="Times New Roman"/>
                <a:cs typeface="Arial"/>
              </a:rPr>
              <a:t>Experience of the concept itself is the second factor that can come to our rescue.  So when we have people who themselves have direct experience of the essential meaning and purpose of </a:t>
            </a:r>
            <a:r>
              <a:rPr lang="en-GB" sz="1200" b="1" i="1" dirty="0" err="1">
                <a:solidFill>
                  <a:srgbClr val="009900"/>
                </a:solidFill>
                <a:latin typeface="Times New Roman"/>
                <a:ea typeface="Times New Roman"/>
                <a:cs typeface="Arial"/>
              </a:rPr>
              <a:t>dhikr</a:t>
            </a:r>
            <a:r>
              <a:rPr lang="en-GB" sz="1200" b="1" dirty="0">
                <a:solidFill>
                  <a:srgbClr val="009900"/>
                </a:solidFill>
                <a:latin typeface="Times New Roman"/>
                <a:ea typeface="Times New Roman"/>
                <a:cs typeface="Arial"/>
              </a:rPr>
              <a:t> </a:t>
            </a:r>
            <a:r>
              <a:rPr lang="en-GB" sz="1200" b="1" dirty="0">
                <a:solidFill>
                  <a:prstClr val="black"/>
                </a:solidFill>
                <a:latin typeface="Times New Roman"/>
                <a:ea typeface="Times New Roman"/>
                <a:cs typeface="Arial"/>
              </a:rPr>
              <a:t>can really appreciate the translation of such expressions.</a:t>
            </a:r>
            <a:endParaRPr lang="en-GB" sz="1200" b="1" dirty="0">
              <a:solidFill>
                <a:prstClr val="black"/>
              </a:solidFill>
              <a:ea typeface="Times New Roman"/>
              <a:cs typeface="Arial"/>
            </a:endParaRPr>
          </a:p>
          <a:p>
            <a:pPr algn="l">
              <a:lnSpc>
                <a:spcPct val="115000"/>
              </a:lnSpc>
              <a:spcAft>
                <a:spcPts val="0"/>
              </a:spcAft>
              <a:buFont typeface="Wingdings" pitchFamily="2" charset="2"/>
              <a:buChar char="q"/>
            </a:pPr>
            <a:endParaRPr lang="en-GB" sz="1200" b="1" dirty="0">
              <a:ea typeface="Times New Roman"/>
              <a:cs typeface="Arial"/>
            </a:endParaRPr>
          </a:p>
          <a:p>
            <a:pPr algn="just">
              <a:lnSpc>
                <a:spcPct val="115000"/>
              </a:lnSpc>
              <a:spcAft>
                <a:spcPts val="0"/>
              </a:spcAft>
            </a:pPr>
            <a:r>
              <a:rPr lang="en-GB" sz="12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dirty="0"/>
          </a:p>
        </p:txBody>
      </p:sp>
    </p:spTree>
    <p:extLst>
      <p:ext uri="{BB962C8B-B14F-4D97-AF65-F5344CB8AC3E}">
        <p14:creationId xmlns="" xmlns:p14="http://schemas.microsoft.com/office/powerpoint/2010/main" val="1106745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L2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a:t>
            </a:r>
            <a:r>
              <a:rPr lang="en-GB" sz="1800" b="1" dirty="0">
                <a:solidFill>
                  <a:srgbClr val="1132D9"/>
                </a:solidFill>
                <a:latin typeface="Times New Roman"/>
                <a:ea typeface="Calibri"/>
                <a:cs typeface="Arial"/>
              </a:rPr>
              <a:t>expressions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mj-lt"/>
              <a:buAutoNum type="alphaUcPeriod"/>
            </a:pPr>
            <a:r>
              <a:rPr lang="en-GB" sz="2000" dirty="0">
                <a:latin typeface="Times New Roman"/>
                <a:ea typeface="Times New Roman"/>
                <a:cs typeface="Arial"/>
              </a:rPr>
              <a:t>Divine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0"/>
              </a:spcAft>
              <a:buFont typeface="+mj-lt"/>
              <a:buAutoNum type="alphaUcPeriod"/>
            </a:pPr>
            <a:r>
              <a:rPr lang="en-GB" sz="2000" dirty="0">
                <a:latin typeface="Times New Roman"/>
                <a:ea typeface="Times New Roman"/>
                <a:cs typeface="Arial"/>
              </a:rPr>
              <a:t>Platonic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1000"/>
              </a:spcAft>
              <a:buFont typeface="+mj-lt"/>
              <a:buAutoNum type="alphaUcPeriod"/>
            </a:pPr>
            <a:r>
              <a:rPr lang="en-GB" sz="2000" dirty="0">
                <a:latin typeface="Times New Roman"/>
                <a:ea typeface="Times New Roman"/>
                <a:cs typeface="Arial"/>
              </a:rPr>
              <a:t>Brotherly love</a:t>
            </a:r>
            <a:r>
              <a:rPr lang="ar-SA" sz="2000" dirty="0">
                <a:latin typeface="Times New Roman"/>
                <a:ea typeface="Times New Roman"/>
                <a:cs typeface="Arial"/>
              </a:rPr>
              <a:t>                          </a:t>
            </a:r>
            <a:endParaRPr lang="en-GB" sz="1800" dirty="0">
              <a:ea typeface="Times New Roman"/>
              <a:cs typeface="Arial"/>
            </a:endParaRPr>
          </a:p>
          <a:p>
            <a:pPr marL="457200" indent="-457200" algn="l">
              <a:buFont typeface="+mj-lt"/>
              <a:buAutoNum type="alphaUcPeriod"/>
            </a:pPr>
            <a:r>
              <a:rPr lang="en-GB" sz="2000" dirty="0">
                <a:latin typeface="Times New Roman"/>
                <a:ea typeface="Times New Roman"/>
              </a:rPr>
              <a:t>Profane </a:t>
            </a:r>
            <a:r>
              <a:rPr lang="en-GB" sz="2000" dirty="0" smtClean="0">
                <a:latin typeface="Times New Roman"/>
                <a:ea typeface="Times New Roman"/>
              </a:rPr>
              <a:t>love</a:t>
            </a:r>
            <a:endParaRPr lang="en-GB" sz="2000" b="1" dirty="0" smtClean="0">
              <a:latin typeface="Times New Roman"/>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L2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rtl="1">
              <a:lnSpc>
                <a:spcPct val="115000"/>
              </a:lnSpc>
              <a:spcAft>
                <a:spcPts val="1000"/>
              </a:spcAft>
            </a:pPr>
            <a:r>
              <a:rPr lang="ar-SA" sz="2400" b="1" dirty="0">
                <a:ea typeface="Times New Roman"/>
                <a:cs typeface="Arial"/>
              </a:rPr>
              <a:t>عَنْ </a:t>
            </a:r>
            <a:r>
              <a:rPr lang="ar-SA" sz="2400" b="1" dirty="0">
                <a:solidFill>
                  <a:srgbClr val="800000"/>
                </a:solidFill>
                <a:ea typeface="Times New Roman"/>
                <a:cs typeface="Arial"/>
              </a:rPr>
              <a:t>عَبْدِ اللَّهِ بْنِ عُمَرَ </a:t>
            </a:r>
            <a:r>
              <a:rPr lang="ar-SA" sz="2400" b="1" dirty="0">
                <a:ea typeface="Times New Roman"/>
                <a:cs typeface="Arial"/>
              </a:rPr>
              <a:t>، قَالَ : قَالَ </a:t>
            </a:r>
            <a:r>
              <a:rPr lang="ar-SA" sz="2400" b="1" u="sng" dirty="0">
                <a:solidFill>
                  <a:srgbClr val="0000FF"/>
                </a:solidFill>
                <a:ea typeface="Times New Roman"/>
                <a:cs typeface="Arial"/>
                <a:hlinkClick r:id="rId2" tooltip="معلومات الرواة"/>
              </a:rPr>
              <a:t>عُمَرُ بْنُ الْخَطَّابِ </a:t>
            </a:r>
            <a:r>
              <a:rPr lang="ar-SA" sz="2400" b="1" dirty="0">
                <a:ea typeface="Times New Roman"/>
                <a:cs typeface="Arial"/>
              </a:rPr>
              <a:t>: </a:t>
            </a:r>
            <a:r>
              <a:rPr lang="ar-SA" sz="2400" b="1" dirty="0">
                <a:solidFill>
                  <a:srgbClr val="008000"/>
                </a:solidFill>
                <a:ea typeface="Times New Roman"/>
                <a:cs typeface="Arial"/>
              </a:rPr>
              <a:t>" لَوْ كَانَ الصَّبْرُ وَالشُّكْرُ بَعِيرَيْنِ ، مَا بَالَيْتُ أَيُّهُمَا رَكِبْتُ " </a:t>
            </a:r>
            <a:r>
              <a:rPr lang="ar-SA" sz="4000" b="1" dirty="0">
                <a:ea typeface="Times New Roman"/>
                <a:cs typeface="Arial"/>
              </a:rPr>
              <a:t>. </a:t>
            </a:r>
            <a:endParaRPr lang="en-GB" sz="4000" dirty="0">
              <a:ea typeface="Calibri"/>
              <a:cs typeface="Arial"/>
            </a:endParaRPr>
          </a:p>
        </p:txBody>
      </p:sp>
    </p:spTree>
    <p:extLst>
      <p:ext uri="{BB962C8B-B14F-4D97-AF65-F5344CB8AC3E}">
        <p14:creationId xmlns="" xmlns:p14="http://schemas.microsoft.com/office/powerpoint/2010/main" val="2665764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2106</TotalTime>
  <Words>1396</Words>
  <Application>Microsoft Office PowerPoint</Application>
  <PresentationFormat>A4 Paper (210x297 mm)</PresentationFormat>
  <Paragraphs>147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Lecture 2</vt:lpstr>
      <vt:lpstr>Learning Outcomes</vt:lpstr>
      <vt:lpstr> Introduction </vt:lpstr>
      <vt:lpstr> Types of Problems and pitfalls in creative translation </vt:lpstr>
      <vt:lpstr>1. Semantic Shifts Over Time </vt:lpstr>
      <vt:lpstr> Example</vt:lpstr>
      <vt:lpstr>    2. Poetic licence – or liberties   </vt:lpstr>
      <vt:lpstr>Example</vt:lpstr>
      <vt:lpstr> 3. Multiple or Compound Multiple Meaning </vt:lpstr>
      <vt:lpstr>Continued</vt:lpstr>
      <vt:lpstr>Example</vt:lpstr>
      <vt:lpstr> 4. Rhyme and Verse  </vt:lpstr>
      <vt:lpstr>Example</vt:lpstr>
      <vt:lpstr> 5. Cultural Allusion </vt:lpstr>
      <vt:lpstr> 6. Technical Terms </vt:lpstr>
      <vt:lpstr>Example</vt:lpstr>
      <vt:lpstr> 7. Concepts that lack a counterpart in the target language   </vt:lpstr>
      <vt:lpstr>Example</vt:lpstr>
      <vt:lpstr>L2 Practical A  Translate the following expressions into Arabic.  Use your own imagination! </vt:lpstr>
      <vt:lpstr>L2 Practical B   Translate the following into English.  Use your creative ability in your translation. </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252</cp:revision>
  <dcterms:created xsi:type="dcterms:W3CDTF">2009-10-14T19:14:34Z</dcterms:created>
  <dcterms:modified xsi:type="dcterms:W3CDTF">2012-09-19T05:06:18Z</dcterms:modified>
</cp:coreProperties>
</file>