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82" r:id="rId2"/>
    <p:sldId id="257" r:id="rId3"/>
    <p:sldId id="274" r:id="rId4"/>
    <p:sldId id="285" r:id="rId5"/>
    <p:sldId id="286" r:id="rId6"/>
    <p:sldId id="301" r:id="rId7"/>
    <p:sldId id="288" r:id="rId8"/>
    <p:sldId id="289" r:id="rId9"/>
    <p:sldId id="291" r:id="rId10"/>
    <p:sldId id="292" r:id="rId11"/>
    <p:sldId id="293" r:id="rId12"/>
    <p:sldId id="302" r:id="rId13"/>
    <p:sldId id="303" r:id="rId14"/>
    <p:sldId id="304" r:id="rId15"/>
    <p:sldId id="305" r:id="rId16"/>
    <p:sldId id="306" r:id="rId17"/>
    <p:sldId id="307" r:id="rId18"/>
    <p:sldId id="308" r:id="rId19"/>
    <p:sldId id="299" r:id="rId20"/>
    <p:sldId id="30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32D9"/>
    <a:srgbClr val="FF3300"/>
    <a:srgbClr val="0099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9/23/2012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uk.ask.com/web?q=Buddhist+Sacred+Text&amp;qsrc=2892&amp;l=&amp;o=100075" TargetMode="External"/><Relationship Id="rId2" Type="http://schemas.openxmlformats.org/officeDocument/2006/relationships/hyperlink" Target="http://uk.ask.com/web?q=Judaism+Sacred+Text&amp;qsrc=2892&amp;l=&amp;o=100075"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5</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Quran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sz="2400" dirty="0">
                <a:latin typeface="Times New Roman"/>
                <a:ea typeface="Times New Roman"/>
                <a:cs typeface="Arial"/>
              </a:rPr>
              <a:t>familiar with certain problems of  sacred-text translation.</a:t>
            </a:r>
            <a:endParaRPr lang="en-GB" sz="2000" dirty="0">
              <a:ea typeface="Times New Roman"/>
              <a:cs typeface="Arial"/>
            </a:endParaRPr>
          </a:p>
          <a:p>
            <a:pPr lvl="0" algn="just">
              <a:lnSpc>
                <a:spcPct val="115000"/>
              </a:lnSpc>
              <a:spcAft>
                <a:spcPts val="0"/>
              </a:spcAft>
              <a:buFont typeface="+mj-lt"/>
              <a:buAutoNum type="arabicPeriod"/>
            </a:pPr>
            <a:r>
              <a:rPr lang="en-GB" sz="2400" dirty="0">
                <a:latin typeface="Times New Roman"/>
                <a:ea typeface="Times New Roman"/>
                <a:cs typeface="Arial"/>
              </a:rPr>
              <a:t>able to translate simple examples of sacred texts.</a:t>
            </a:r>
            <a:endParaRPr lang="en-GB" sz="20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just">
              <a:lnSpc>
                <a:spcPct val="115000"/>
              </a:lnSpc>
              <a:spcAft>
                <a:spcPts val="0"/>
              </a:spcAft>
              <a:buFont typeface="+mj-lt"/>
              <a:buAutoNum type="arabicPeriod"/>
            </a:pPr>
            <a:r>
              <a:rPr lang="en-GB" sz="2800" b="1" dirty="0">
                <a:solidFill>
                  <a:srgbClr val="1132D9"/>
                </a:solidFill>
                <a:latin typeface="Times New Roman"/>
                <a:ea typeface="Times New Roman"/>
                <a:cs typeface="Arial"/>
              </a:rPr>
              <a:t>What is a sacred text in terms of translation?</a:t>
            </a:r>
            <a:r>
              <a:rPr lang="en-GB" sz="2400" dirty="0">
                <a:solidFill>
                  <a:srgbClr val="1132D9"/>
                </a:solidFill>
                <a:ea typeface="Times New Roman"/>
                <a:cs typeface="Arial"/>
              </a:rPr>
              <a:t/>
            </a:r>
            <a:br>
              <a:rPr lang="en-GB" sz="2400" dirty="0">
                <a:solidFill>
                  <a:srgbClr val="1132D9"/>
                </a:solidFill>
                <a:ea typeface="Times New Roman"/>
                <a:cs typeface="Arial"/>
              </a:rPr>
            </a:br>
            <a:endParaRPr lang="en-US" sz="28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algn="just">
              <a:lnSpc>
                <a:spcPct val="115000"/>
              </a:lnSpc>
              <a:spcAft>
                <a:spcPts val="0"/>
              </a:spcAft>
              <a:buFont typeface="Wingdings" pitchFamily="2" charset="2"/>
              <a:buChar char="q"/>
            </a:pPr>
            <a:r>
              <a:rPr lang="en-GB" sz="2000" b="1" dirty="0">
                <a:latin typeface="Times New Roman"/>
                <a:ea typeface="Times New Roman"/>
                <a:cs typeface="Arial"/>
              </a:rPr>
              <a:t>Religious texts</a:t>
            </a:r>
            <a:r>
              <a:rPr lang="en-GB" sz="2000" dirty="0">
                <a:latin typeface="Times New Roman"/>
                <a:ea typeface="Times New Roman"/>
                <a:cs typeface="Arial"/>
              </a:rPr>
              <a:t>, also known as scripture, scriptures, holy writings, or holy books, are the texts which various religious traditions consider to be sacred, or of central importance to their religious tradition</a:t>
            </a:r>
            <a:r>
              <a:rPr lang="en-GB" sz="2000" dirty="0" smtClean="0">
                <a:latin typeface="Times New Roman"/>
                <a:ea typeface="Times New Roman"/>
                <a:cs typeface="Arial"/>
              </a:rPr>
              <a:t>.</a:t>
            </a:r>
          </a:p>
          <a:p>
            <a:pPr algn="just">
              <a:lnSpc>
                <a:spcPct val="115000"/>
              </a:lnSpc>
              <a:spcAft>
                <a:spcPts val="0"/>
              </a:spcAft>
              <a:buFont typeface="Wingdings" pitchFamily="2" charset="2"/>
              <a:buChar char="q"/>
            </a:pPr>
            <a:r>
              <a:rPr lang="en-GB" sz="2000" dirty="0" smtClean="0">
                <a:latin typeface="Times New Roman"/>
                <a:ea typeface="Times New Roman"/>
                <a:cs typeface="Arial"/>
              </a:rPr>
              <a:t> </a:t>
            </a:r>
            <a:r>
              <a:rPr lang="en-GB" sz="2000" dirty="0">
                <a:latin typeface="Times New Roman"/>
                <a:ea typeface="Times New Roman"/>
                <a:cs typeface="Arial"/>
              </a:rPr>
              <a:t>Many religions and spiritual movements believe that their sacred texts are </a:t>
            </a:r>
            <a:r>
              <a:rPr lang="en-GB" sz="2000" b="1" dirty="0">
                <a:latin typeface="Times New Roman"/>
                <a:ea typeface="Times New Roman"/>
                <a:cs typeface="Arial"/>
              </a:rPr>
              <a:t>divinely or supernaturally revealed or inspired</a:t>
            </a:r>
            <a:r>
              <a:rPr lang="en-GB" sz="2000" dirty="0" smtClean="0">
                <a:latin typeface="Times New Roman"/>
                <a:ea typeface="Times New Roman"/>
                <a:cs typeface="Arial"/>
              </a:rPr>
              <a:t>.</a:t>
            </a:r>
          </a:p>
          <a:p>
            <a:pPr marL="0" indent="0" algn="just">
              <a:lnSpc>
                <a:spcPct val="115000"/>
              </a:lnSpc>
              <a:spcAft>
                <a:spcPts val="0"/>
              </a:spcAft>
            </a:pPr>
            <a:endParaRPr lang="en-GB" sz="2000" dirty="0">
              <a:ea typeface="Times New Roman"/>
              <a:cs typeface="Arial"/>
            </a:endParaRPr>
          </a:p>
          <a:p>
            <a:pPr algn="just">
              <a:spcAft>
                <a:spcPts val="0"/>
              </a:spcAft>
              <a:buFont typeface="Wingdings" pitchFamily="2" charset="2"/>
              <a:buChar char="q"/>
            </a:pPr>
            <a:r>
              <a:rPr lang="en-GB" sz="2000" b="1" dirty="0">
                <a:latin typeface="Times New Roman"/>
                <a:ea typeface="Times New Roman"/>
                <a:cs typeface="Arial"/>
              </a:rPr>
              <a:t>Examples of religious or sacred texts are</a:t>
            </a:r>
            <a:r>
              <a:rPr lang="en-GB" sz="2000" dirty="0">
                <a:latin typeface="Times New Roman"/>
                <a:ea typeface="Times New Roman"/>
                <a:cs typeface="Arial"/>
              </a:rPr>
              <a:t>: Islamic sacred texts </a:t>
            </a:r>
            <a:r>
              <a:rPr lang="en-GB" sz="2000" b="1" dirty="0">
                <a:solidFill>
                  <a:srgbClr val="009900"/>
                </a:solidFill>
                <a:latin typeface="Times New Roman"/>
                <a:ea typeface="Times New Roman"/>
                <a:cs typeface="Arial"/>
              </a:rPr>
              <a:t>(the Quran &amp; </a:t>
            </a:r>
            <a:r>
              <a:rPr lang="en-GB" sz="2000" b="1" dirty="0" err="1">
                <a:solidFill>
                  <a:srgbClr val="009900"/>
                </a:solidFill>
                <a:latin typeface="Times New Roman"/>
                <a:ea typeface="Times New Roman"/>
                <a:cs typeface="Arial"/>
              </a:rPr>
              <a:t>Hadeeths</a:t>
            </a:r>
            <a:r>
              <a:rPr lang="en-GB" sz="2000" b="1" dirty="0">
                <a:solidFill>
                  <a:srgbClr val="009900"/>
                </a:solidFill>
                <a:latin typeface="Times New Roman"/>
                <a:ea typeface="Times New Roman"/>
                <a:cs typeface="Arial"/>
              </a:rPr>
              <a:t> of Prophet Muhammad (PBBUH), </a:t>
            </a:r>
            <a:r>
              <a:rPr lang="en-GB" sz="2000" b="1" dirty="0">
                <a:solidFill>
                  <a:srgbClr val="1132D9"/>
                </a:solidFill>
                <a:latin typeface="Times New Roman"/>
                <a:ea typeface="Times New Roman"/>
                <a:cs typeface="Arial"/>
              </a:rPr>
              <a:t>Christianity sacred texts (the Bible New Testament</a:t>
            </a:r>
            <a:r>
              <a:rPr lang="en-GB" sz="2000" dirty="0">
                <a:latin typeface="Times New Roman"/>
                <a:ea typeface="Times New Roman"/>
                <a:cs typeface="Arial"/>
              </a:rPr>
              <a:t>)</a:t>
            </a:r>
            <a:r>
              <a:rPr lang="en-GB" sz="2000" dirty="0">
                <a:solidFill>
                  <a:srgbClr val="000000"/>
                </a:solidFill>
                <a:latin typeface="Arial"/>
                <a:ea typeface="Times New Roman"/>
                <a:cs typeface="Arial"/>
              </a:rPr>
              <a:t> </a:t>
            </a:r>
            <a:r>
              <a:rPr lang="en-GB" sz="2000" b="1" dirty="0">
                <a:solidFill>
                  <a:srgbClr val="0000FF"/>
                </a:solidFill>
                <a:latin typeface="Times New Roman"/>
                <a:ea typeface="Times New Roman"/>
                <a:cs typeface="Arial"/>
                <a:hlinkClick r:id="rId2"/>
              </a:rPr>
              <a:t>Judaism sacred text</a:t>
            </a:r>
            <a:r>
              <a:rPr lang="en-GB" sz="2000" b="1" dirty="0">
                <a:latin typeface="Times New Roman"/>
                <a:ea typeface="Times New Roman"/>
                <a:cs typeface="Arial"/>
              </a:rPr>
              <a:t> </a:t>
            </a:r>
            <a:r>
              <a:rPr lang="en-GB" sz="2000" dirty="0">
                <a:latin typeface="Times New Roman"/>
                <a:ea typeface="Times New Roman"/>
                <a:cs typeface="Arial"/>
              </a:rPr>
              <a:t>(Old Testament) and other non-heavenly sacred texts like those of </a:t>
            </a:r>
            <a:r>
              <a:rPr lang="en-GB" sz="2000" b="1" dirty="0">
                <a:solidFill>
                  <a:srgbClr val="0000FF"/>
                </a:solidFill>
                <a:latin typeface="Times New Roman"/>
                <a:ea typeface="Times New Roman"/>
                <a:cs typeface="Arial"/>
                <a:hlinkClick r:id="rId3"/>
              </a:rPr>
              <a:t>Buddhism and Hinduism sacred tex</a:t>
            </a:r>
            <a:r>
              <a:rPr lang="en-GB" sz="2000" b="1" dirty="0">
                <a:solidFill>
                  <a:srgbClr val="FF3300"/>
                </a:solidFill>
                <a:latin typeface="Times New Roman"/>
                <a:ea typeface="Times New Roman"/>
                <a:cs typeface="Arial"/>
                <a:hlinkClick r:id="rId3"/>
              </a:rPr>
              <a:t>t</a:t>
            </a:r>
            <a:r>
              <a:rPr lang="en-GB" sz="2000" b="1" dirty="0">
                <a:solidFill>
                  <a:srgbClr val="FF3300"/>
                </a:solidFill>
                <a:latin typeface="Times New Roman"/>
                <a:ea typeface="Times New Roman"/>
                <a:cs typeface="Arial"/>
              </a:rPr>
              <a:t>s</a:t>
            </a:r>
            <a:r>
              <a:rPr lang="en-GB" sz="2000" dirty="0">
                <a:latin typeface="Times New Roman"/>
                <a:ea typeface="Times New Roman"/>
                <a:cs typeface="Arial"/>
              </a:rPr>
              <a:t>.  A sacred text tends to have something religious and canonical about it which distinguishes it from other types of text and requires special attention from the translator.</a:t>
            </a:r>
            <a:endParaRPr lang="en-GB" sz="2000" dirty="0">
              <a:ea typeface="Times New Roman"/>
              <a:cs typeface="Arial"/>
            </a:endParaRPr>
          </a:p>
          <a:p>
            <a:pPr marL="457200" lvl="0" indent="-457200" algn="just">
              <a:lnSpc>
                <a:spcPct val="115000"/>
              </a:lnSpc>
              <a:spcAft>
                <a:spcPts val="0"/>
              </a:spcAft>
              <a:buFont typeface="Wingdings" pitchFamily="2" charset="2"/>
              <a:buChar char="q"/>
            </a:pPr>
            <a:endParaRPr lang="en-GB" sz="2000" dirty="0">
              <a:latin typeface="Times New Roman"/>
              <a:ea typeface="Times New Roman"/>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2800" b="1" dirty="0" smtClean="0">
                <a:solidFill>
                  <a:srgbClr val="1132D9"/>
                </a:solidFill>
              </a:rPr>
              <a:t>2. The </a:t>
            </a:r>
            <a:r>
              <a:rPr lang="en-GB" sz="2800" b="1" dirty="0">
                <a:solidFill>
                  <a:srgbClr val="1132D9"/>
                </a:solidFill>
              </a:rPr>
              <a:t>Quran as </a:t>
            </a:r>
            <a:r>
              <a:rPr lang="en-GB" sz="2800" b="1" dirty="0" smtClean="0">
                <a:solidFill>
                  <a:srgbClr val="1132D9"/>
                </a:solidFill>
              </a:rPr>
              <a:t>Central Text</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marL="0" indent="0" algn="just">
              <a:lnSpc>
                <a:spcPct val="115000"/>
              </a:lnSpc>
              <a:spcAft>
                <a:spcPts val="0"/>
              </a:spcAft>
            </a:pPr>
            <a:r>
              <a:rPr lang="en-GB" sz="2000" b="1" dirty="0">
                <a:solidFill>
                  <a:srgbClr val="FF0000"/>
                </a:solidFill>
                <a:latin typeface="Times New Roman"/>
                <a:ea typeface="Times New Roman"/>
                <a:cs typeface="Arial"/>
              </a:rPr>
              <a:t> </a:t>
            </a:r>
            <a:r>
              <a:rPr lang="en-GB" sz="2000" b="1" dirty="0" smtClean="0">
                <a:latin typeface="Times New Roman"/>
                <a:ea typeface="Times New Roman"/>
                <a:cs typeface="Arial"/>
              </a:rPr>
              <a:t>A</a:t>
            </a:r>
            <a:r>
              <a:rPr lang="en-GB" sz="2000" b="1" dirty="0" smtClean="0">
                <a:solidFill>
                  <a:srgbClr val="FF0000"/>
                </a:solidFill>
                <a:latin typeface="Times New Roman"/>
                <a:ea typeface="Times New Roman"/>
                <a:cs typeface="Arial"/>
              </a:rPr>
              <a:t>. </a:t>
            </a:r>
            <a:r>
              <a:rPr lang="en-GB" sz="2000" b="1" dirty="0" smtClean="0">
                <a:latin typeface="Times New Roman"/>
                <a:ea typeface="SimSun"/>
                <a:cs typeface="Traditional Arabic"/>
              </a:rPr>
              <a:t>From a legislative perspective</a:t>
            </a:r>
            <a:endParaRPr lang="en-GB" sz="2000" dirty="0" smtClean="0">
              <a:ea typeface="Times New Roman"/>
              <a:cs typeface="Arial"/>
            </a:endParaRPr>
          </a:p>
          <a:p>
            <a:pPr marL="457200" indent="-457200" algn="l">
              <a:lnSpc>
                <a:spcPct val="115000"/>
              </a:lnSpc>
              <a:spcAft>
                <a:spcPts val="0"/>
              </a:spcAft>
              <a:buFont typeface="Wingdings" pitchFamily="2" charset="2"/>
              <a:buChar char="q"/>
              <a:tabLst>
                <a:tab pos="180340" algn="l"/>
              </a:tabLst>
            </a:pPr>
            <a:r>
              <a:rPr lang="en-GB" sz="2800" b="1" dirty="0">
                <a:latin typeface="Times New Roman"/>
                <a:ea typeface="SimSun"/>
                <a:cs typeface="Traditional Arabic"/>
              </a:rPr>
              <a:t> </a:t>
            </a:r>
            <a:r>
              <a:rPr lang="en-GB" sz="1800" dirty="0" smtClean="0">
                <a:latin typeface="Times New Roman"/>
                <a:ea typeface="Times New Roman"/>
                <a:cs typeface="Traditional Arabic"/>
              </a:rPr>
              <a:t>Undoubtedly</a:t>
            </a:r>
            <a:r>
              <a:rPr lang="en-GB" sz="1800" dirty="0">
                <a:latin typeface="Times New Roman"/>
                <a:ea typeface="Times New Roman"/>
                <a:cs typeface="Traditional Arabic"/>
              </a:rPr>
              <a:t>, the most authoritative source of the Islamic law is the Holy Quran. It is the Word of Allah revealed to Muhammad (</a:t>
            </a:r>
            <a:r>
              <a:rPr lang="en-GB" sz="1800" dirty="0" err="1">
                <a:latin typeface="Times New Roman"/>
                <a:ea typeface="Times New Roman"/>
                <a:cs typeface="Traditional Arabic"/>
              </a:rPr>
              <a:t>p.b.b.u.h</a:t>
            </a:r>
            <a:r>
              <a:rPr lang="en-GB" sz="1800" dirty="0">
                <a:latin typeface="Times New Roman"/>
                <a:ea typeface="Times New Roman"/>
                <a:cs typeface="Traditional Arabic"/>
              </a:rPr>
              <a:t>) through Angel Gabriel, over a period of twenty-three years. Since it was revealed to Muhammad (</a:t>
            </a:r>
            <a:r>
              <a:rPr lang="en-GB" sz="1800" dirty="0" err="1">
                <a:latin typeface="Times New Roman"/>
                <a:ea typeface="Times New Roman"/>
                <a:cs typeface="Traditional Arabic"/>
              </a:rPr>
              <a:t>p.b.b.u.h</a:t>
            </a:r>
            <a:r>
              <a:rPr lang="en-GB" sz="1800" dirty="0">
                <a:latin typeface="Times New Roman"/>
                <a:ea typeface="Times New Roman"/>
                <a:cs typeface="Traditional Arabic"/>
              </a:rPr>
              <a:t>), the Last Messenger of Allah (</a:t>
            </a:r>
            <a:r>
              <a:rPr lang="en-GB" sz="1800" dirty="0" err="1">
                <a:latin typeface="Times New Roman"/>
                <a:ea typeface="Times New Roman"/>
                <a:cs typeface="Traditional Arabic"/>
              </a:rPr>
              <a:t>p.b.b.u.h</a:t>
            </a:r>
            <a:r>
              <a:rPr lang="en-GB" sz="1800" dirty="0">
                <a:latin typeface="Times New Roman"/>
                <a:ea typeface="Times New Roman"/>
                <a:cs typeface="Traditional Arabic"/>
              </a:rPr>
              <a:t>), and until now no corruption of whatever kind has ever occurred to it, neither for its content nor for its form as it has been guarded by Allah who Himself sent it down to all Mankind and undertaken to keep it as pure as when it was revealed.  Allah (SW) said:  </a:t>
            </a:r>
            <a:r>
              <a:rPr lang="en-GB" sz="1400" dirty="0">
                <a:latin typeface="Times New Roman"/>
                <a:ea typeface="Times New Roman"/>
                <a:cs typeface="Traditional Arabic"/>
              </a:rPr>
              <a:t> </a:t>
            </a:r>
            <a:endParaRPr lang="en-GB" sz="1400" dirty="0">
              <a:ea typeface="Times New Roman"/>
              <a:cs typeface="Arial"/>
            </a:endParaRPr>
          </a:p>
          <a:p>
            <a:pPr indent="299085" algn="ctr" rtl="1">
              <a:lnSpc>
                <a:spcPct val="115000"/>
              </a:lnSpc>
              <a:spcAft>
                <a:spcPts val="0"/>
              </a:spcAft>
            </a:pPr>
            <a:r>
              <a:rPr lang="ar-SA" sz="1600" b="1" dirty="0">
                <a:solidFill>
                  <a:srgbClr val="1132D9"/>
                </a:solidFill>
                <a:latin typeface="Times New Roman"/>
                <a:ea typeface="Times New Roman"/>
                <a:cs typeface="Traditional Arabic"/>
              </a:rPr>
              <a:t>﴿</a:t>
            </a:r>
            <a:r>
              <a:rPr lang="ar-SA" sz="1600" b="1" dirty="0">
                <a:solidFill>
                  <a:srgbClr val="1132D9"/>
                </a:solidFill>
                <a:ea typeface="Times New Roman"/>
                <a:cs typeface="Times New Roman"/>
              </a:rPr>
              <a:t> </a:t>
            </a:r>
            <a:r>
              <a:rPr lang="ar-SA" sz="1600" b="1" dirty="0">
                <a:solidFill>
                  <a:srgbClr val="1132D9"/>
                </a:solidFill>
                <a:latin typeface="Times New Roman"/>
                <a:ea typeface="Times New Roman"/>
                <a:cs typeface="Traditional Arabic"/>
              </a:rPr>
              <a:t>إِنَّا نَحْنُ نَزَّلْنَا الذِّكْرَ وَإِنَّا لَهُ لَحَافِظُونَ ﴾</a:t>
            </a:r>
            <a:r>
              <a:rPr lang="ar-SA" sz="1600" b="1" dirty="0">
                <a:solidFill>
                  <a:srgbClr val="1132D9"/>
                </a:solidFill>
                <a:ea typeface="Times New Roman"/>
                <a:cs typeface="Times New Roman"/>
              </a:rPr>
              <a:t> </a:t>
            </a:r>
            <a:r>
              <a:rPr lang="ar-SA" sz="1600" b="1" dirty="0">
                <a:solidFill>
                  <a:srgbClr val="1132D9"/>
                </a:solidFill>
                <a:latin typeface="Times New Roman"/>
                <a:ea typeface="Times New Roman"/>
                <a:cs typeface="Traditional Arabic"/>
              </a:rPr>
              <a:t>[سورة الحجر:9]</a:t>
            </a:r>
            <a:endParaRPr lang="en-GB" sz="1600" b="1" dirty="0">
              <a:solidFill>
                <a:srgbClr val="1132D9"/>
              </a:solidFill>
              <a:ea typeface="Times New Roman"/>
              <a:cs typeface="Arial"/>
            </a:endParaRPr>
          </a:p>
          <a:p>
            <a:pPr marR="299085" algn="l">
              <a:lnSpc>
                <a:spcPct val="115000"/>
              </a:lnSpc>
              <a:spcAft>
                <a:spcPts val="0"/>
              </a:spcAft>
            </a:pPr>
            <a:r>
              <a:rPr lang="en-US" sz="1600" b="1" dirty="0">
                <a:solidFill>
                  <a:srgbClr val="FF3300"/>
                </a:solidFill>
                <a:latin typeface="Times New Roman"/>
                <a:ea typeface="Times New Roman"/>
                <a:cs typeface="Traditional Arabic"/>
              </a:rPr>
              <a:t>“</a:t>
            </a:r>
            <a:r>
              <a:rPr lang="en-GB" sz="1600" b="1" dirty="0">
                <a:solidFill>
                  <a:srgbClr val="FF3300"/>
                </a:solidFill>
                <a:latin typeface="Times New Roman"/>
                <a:ea typeface="Times New Roman"/>
                <a:cs typeface="Traditional Arabic"/>
              </a:rPr>
              <a:t>We have, without doubt, sent down the Message; and We will assuredly guard it (from corruption).” ( S.15, A.9) </a:t>
            </a:r>
            <a:endParaRPr lang="en-GB" sz="1600" b="1" dirty="0">
              <a:solidFill>
                <a:srgbClr val="FF3300"/>
              </a:solidFill>
              <a:ea typeface="Times New Roman"/>
              <a:cs typeface="Arial"/>
            </a:endParaRPr>
          </a:p>
          <a:p>
            <a:pPr marR="299085" algn="l">
              <a:lnSpc>
                <a:spcPct val="115000"/>
              </a:lnSpc>
              <a:spcAft>
                <a:spcPts val="0"/>
              </a:spcAft>
            </a:pPr>
            <a:r>
              <a:rPr lang="en-US" sz="1600" dirty="0">
                <a:latin typeface="Times New Roman"/>
                <a:ea typeface="Times New Roman"/>
                <a:cs typeface="Traditional Arabic"/>
              </a:rPr>
              <a:t> </a:t>
            </a:r>
            <a:r>
              <a:rPr lang="en-GB" sz="1800" b="1" dirty="0" smtClean="0">
                <a:latin typeface="Times New Roman"/>
                <a:ea typeface="Times New Roman"/>
                <a:cs typeface="Traditional Arabic"/>
              </a:rPr>
              <a:t>Therefore</a:t>
            </a:r>
            <a:r>
              <a:rPr lang="en-GB" sz="1800" b="1" dirty="0">
                <a:latin typeface="Times New Roman"/>
                <a:ea typeface="Times New Roman"/>
                <a:cs typeface="Traditional Arabic"/>
              </a:rPr>
              <a:t>, the Quran is considered not only an absolute authority in Islam but it is also viewed as the most sacred, most valuable and most dear to Muslims. </a:t>
            </a:r>
            <a:r>
              <a:rPr lang="en-GB" sz="1800" b="1" dirty="0">
                <a:latin typeface="Times New Roman"/>
                <a:ea typeface="Times New Roman"/>
                <a:cs typeface="zapf humanist"/>
              </a:rPr>
              <a:t> </a:t>
            </a:r>
            <a:endParaRPr lang="en-GB" sz="1800" b="1" dirty="0">
              <a:ea typeface="Times New Roman"/>
              <a:cs typeface="Arial"/>
            </a:endParaRPr>
          </a:p>
          <a:p>
            <a:pPr marR="450215" algn="l">
              <a:lnSpc>
                <a:spcPct val="115000"/>
              </a:lnSpc>
              <a:spcAft>
                <a:spcPts val="0"/>
              </a:spcAft>
            </a:pPr>
            <a:endParaRPr lang="en-GB" sz="1400" dirty="0">
              <a:ea typeface="Times New Roman"/>
              <a:cs typeface="Arial"/>
            </a:endParaRPr>
          </a:p>
          <a:p>
            <a:pPr algn="l">
              <a:lnSpc>
                <a:spcPct val="115000"/>
              </a:lnSpc>
              <a:spcAft>
                <a:spcPts val="0"/>
              </a:spcAft>
            </a:pPr>
            <a:r>
              <a:rPr lang="en-GB" sz="14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rPr>
              <a:t>Continued</a:t>
            </a:r>
            <a:endParaRPr lang="en-GB" dirty="0"/>
          </a:p>
        </p:txBody>
      </p:sp>
      <p:sp>
        <p:nvSpPr>
          <p:cNvPr id="3" name="Content Placeholder 2"/>
          <p:cNvSpPr>
            <a:spLocks noGrp="1"/>
          </p:cNvSpPr>
          <p:nvPr>
            <p:ph idx="1"/>
          </p:nvPr>
        </p:nvSpPr>
        <p:spPr/>
        <p:txBody>
          <a:bodyPr/>
          <a:lstStyle/>
          <a:p>
            <a:pPr marL="0" lvl="0" indent="0" algn="just">
              <a:lnSpc>
                <a:spcPct val="115000"/>
              </a:lnSpc>
              <a:spcAft>
                <a:spcPts val="0"/>
              </a:spcAft>
              <a:tabLst>
                <a:tab pos="180340" algn="l"/>
              </a:tabLst>
            </a:pPr>
            <a:r>
              <a:rPr lang="en-GB" sz="2000" b="1" dirty="0" smtClean="0">
                <a:latin typeface="Times New Roman"/>
                <a:ea typeface="SimSun"/>
                <a:cs typeface="Traditional Arabic"/>
              </a:rPr>
              <a:t>B. From </a:t>
            </a:r>
            <a:r>
              <a:rPr lang="en-GB" sz="2000" b="1" dirty="0">
                <a:latin typeface="Times New Roman"/>
                <a:ea typeface="SimSun"/>
                <a:cs typeface="Traditional Arabic"/>
              </a:rPr>
              <a:t>a linguistic/stylistic perspective</a:t>
            </a:r>
            <a:endParaRPr lang="en-GB" sz="2000" dirty="0">
              <a:ea typeface="Times New Roman"/>
              <a:cs typeface="Arial"/>
            </a:endParaRPr>
          </a:p>
          <a:p>
            <a:pPr marL="457200" indent="-457200" algn="just">
              <a:lnSpc>
                <a:spcPct val="115000"/>
              </a:lnSpc>
              <a:spcAft>
                <a:spcPts val="0"/>
              </a:spcAft>
              <a:buFont typeface="Wingdings" pitchFamily="2" charset="2"/>
              <a:buChar char="q"/>
            </a:pPr>
            <a:r>
              <a:rPr lang="en-GB" dirty="0">
                <a:latin typeface="Times New Roman"/>
                <a:ea typeface="SimSun"/>
                <a:cs typeface="Traditional Arabic"/>
              </a:rPr>
              <a:t> </a:t>
            </a:r>
            <a:r>
              <a:rPr lang="en-GB" sz="1800" b="1" dirty="0" smtClean="0">
                <a:solidFill>
                  <a:srgbClr val="FF3300"/>
                </a:solidFill>
                <a:latin typeface="Times New Roman"/>
                <a:ea typeface="SimSun"/>
                <a:cs typeface="Traditional Arabic"/>
              </a:rPr>
              <a:t>One </a:t>
            </a:r>
            <a:r>
              <a:rPr lang="en-GB" sz="1800" b="1" dirty="0">
                <a:solidFill>
                  <a:srgbClr val="FF3300"/>
                </a:solidFill>
                <a:latin typeface="Times New Roman"/>
                <a:ea typeface="SimSun"/>
                <a:cs typeface="Traditional Arabic"/>
              </a:rPr>
              <a:t>of the prodigies of the Quran is its matchless discourse and rhetorical style</a:t>
            </a:r>
            <a:r>
              <a:rPr lang="en-GB" sz="1800" dirty="0">
                <a:latin typeface="Times New Roman"/>
                <a:ea typeface="SimSun"/>
                <a:cs typeface="Traditional Arabic"/>
              </a:rPr>
              <a:t>. The style of the Quran doesn’t belong to any type of literary texts or genre -types, be it poetry, prose, drama or any other narrative style but it has its own miraculous and idiosyncratic style which would make one feel that they are simultaneously in front of a multi-types of texts; a narrative text on one occasion, a dramatic dialogue on another  and  an impressive text on a different occasion, nevertheless the Quran is neither of them when it is looked at as  one complete distinctive style that has its own eloquence, diction, intensity and variety of expressions.  In other words, the style of the Quran is like no other style as it combines between miraculously expressive rhetoric and discourse on the one hand and the prodigious past and the unseen future events for each of which there is evidence in the Quran on the other hand. And this is what makes the </a:t>
            </a:r>
            <a:r>
              <a:rPr lang="en-GB" sz="1800" dirty="0" err="1">
                <a:latin typeface="Times New Roman"/>
                <a:ea typeface="SimSun"/>
                <a:cs typeface="Traditional Arabic"/>
              </a:rPr>
              <a:t>Quranic</a:t>
            </a:r>
            <a:r>
              <a:rPr lang="en-GB" sz="1800" dirty="0">
                <a:latin typeface="Times New Roman"/>
                <a:ea typeface="SimSun"/>
                <a:cs typeface="Traditional Arabic"/>
              </a:rPr>
              <a:t> text a potential trap for translators to fall </a:t>
            </a:r>
            <a:r>
              <a:rPr lang="en-GB" sz="1800" dirty="0" smtClean="0">
                <a:latin typeface="Times New Roman"/>
                <a:ea typeface="SimSun"/>
                <a:cs typeface="Traditional Arabic"/>
              </a:rPr>
              <a:t>in.</a:t>
            </a:r>
            <a:endParaRPr lang="en-GB" sz="1800" dirty="0"/>
          </a:p>
        </p:txBody>
      </p:sp>
    </p:spTree>
    <p:extLst>
      <p:ext uri="{BB962C8B-B14F-4D97-AF65-F5344CB8AC3E}">
        <p14:creationId xmlns="" xmlns:p14="http://schemas.microsoft.com/office/powerpoint/2010/main" val="1532369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solidFill>
                  <a:srgbClr val="1132D9"/>
                </a:solidFill>
              </a:rPr>
              <a:t>3. The </a:t>
            </a:r>
            <a:r>
              <a:rPr lang="en-GB" sz="3200" b="1" dirty="0">
                <a:solidFill>
                  <a:srgbClr val="1132D9"/>
                </a:solidFill>
              </a:rPr>
              <a:t>Translation of the Quran</a:t>
            </a:r>
            <a:r>
              <a:rPr lang="en-GB" sz="2800" dirty="0">
                <a:ea typeface="Times New Roman"/>
                <a:cs typeface="Arial"/>
              </a:rPr>
              <a:t/>
            </a:r>
            <a:br>
              <a:rPr lang="en-GB" sz="2800" dirty="0">
                <a:ea typeface="Times New Roman"/>
                <a:cs typeface="Arial"/>
              </a:rPr>
            </a:br>
            <a:endParaRPr lang="en-US" sz="3200" b="1" dirty="0">
              <a:solidFill>
                <a:srgbClr val="1132D9"/>
              </a:solidFill>
            </a:endParaRPr>
          </a:p>
        </p:txBody>
      </p:sp>
      <p:sp>
        <p:nvSpPr>
          <p:cNvPr id="3" name="Content Placeholder 2"/>
          <p:cNvSpPr>
            <a:spLocks noGrp="1"/>
          </p:cNvSpPr>
          <p:nvPr>
            <p:ph idx="1"/>
          </p:nvPr>
        </p:nvSpPr>
        <p:spPr>
          <a:xfrm>
            <a:off x="495300" y="1295400"/>
            <a:ext cx="8915400" cy="5029200"/>
          </a:xfrm>
        </p:spPr>
        <p:txBody>
          <a:bodyPr/>
          <a:lstStyle/>
          <a:p>
            <a:pPr algn="l">
              <a:lnSpc>
                <a:spcPct val="115000"/>
              </a:lnSpc>
              <a:spcAft>
                <a:spcPts val="0"/>
              </a:spcAft>
            </a:pPr>
            <a:r>
              <a:rPr lang="en-GB" sz="1800" b="1" i="1" dirty="0" smtClean="0">
                <a:latin typeface="Times New Roman"/>
                <a:ea typeface="Calibri"/>
                <a:cs typeface="Arial"/>
              </a:rPr>
              <a:t>Introduction</a:t>
            </a:r>
            <a:r>
              <a:rPr lang="en-GB" sz="2000" dirty="0">
                <a:latin typeface="Times New Roman"/>
                <a:ea typeface="Calibri"/>
                <a:cs typeface="Arial"/>
              </a:rPr>
              <a:t> </a:t>
            </a:r>
            <a:endParaRPr lang="en-GB" sz="1600" dirty="0">
              <a:ea typeface="Times New Roman"/>
              <a:cs typeface="Arial"/>
            </a:endParaRPr>
          </a:p>
          <a:p>
            <a:pPr algn="just">
              <a:lnSpc>
                <a:spcPct val="115000"/>
              </a:lnSpc>
              <a:spcAft>
                <a:spcPts val="0"/>
              </a:spcAft>
              <a:buFont typeface="Wingdings" pitchFamily="2" charset="2"/>
              <a:buChar char="q"/>
            </a:pPr>
            <a:r>
              <a:rPr lang="en-GB" sz="1800" dirty="0">
                <a:latin typeface="Times New Roman"/>
                <a:ea typeface="Calibri"/>
                <a:cs typeface="Arial"/>
              </a:rPr>
              <a:t>Since the revelation of the Holy Quran in 612AD, scholars from different fields have been trying to solve </a:t>
            </a:r>
            <a:r>
              <a:rPr lang="en-GB" sz="1800" b="1" dirty="0">
                <a:latin typeface="Times New Roman"/>
                <a:ea typeface="Calibri"/>
                <a:cs typeface="Arial"/>
              </a:rPr>
              <a:t>the controversy of translatability of the Quran</a:t>
            </a:r>
            <a:r>
              <a:rPr lang="en-GB" sz="1800" dirty="0">
                <a:latin typeface="Times New Roman"/>
                <a:ea typeface="Calibri"/>
                <a:cs typeface="Arial"/>
              </a:rPr>
              <a:t>.  Orthodox Muslim scholars claim that since the Quran is the Word of Allah, </a:t>
            </a:r>
            <a:r>
              <a:rPr lang="en-GB" sz="1800" b="1" dirty="0">
                <a:solidFill>
                  <a:srgbClr val="FF3300"/>
                </a:solidFill>
                <a:latin typeface="Times New Roman"/>
                <a:ea typeface="Calibri"/>
                <a:cs typeface="Arial"/>
              </a:rPr>
              <a:t>it is ‘untranslatable</a:t>
            </a:r>
            <a:r>
              <a:rPr lang="en-GB" sz="1800" dirty="0">
                <a:latin typeface="Times New Roman"/>
                <a:ea typeface="Calibri"/>
                <a:cs typeface="Arial"/>
              </a:rPr>
              <a:t>’; whereas a number of Muslim and non-Muslim scholars claim </a:t>
            </a:r>
            <a:r>
              <a:rPr lang="en-GB" sz="1800" b="1" dirty="0">
                <a:latin typeface="Times New Roman"/>
                <a:ea typeface="Calibri"/>
                <a:cs typeface="Arial"/>
              </a:rPr>
              <a:t>the opposite. </a:t>
            </a:r>
            <a:endParaRPr lang="en-GB" sz="1600" b="1" dirty="0">
              <a:ea typeface="Times New Roman"/>
              <a:cs typeface="Arial"/>
            </a:endParaRPr>
          </a:p>
          <a:p>
            <a:pPr algn="just">
              <a:lnSpc>
                <a:spcPct val="115000"/>
              </a:lnSpc>
              <a:spcAft>
                <a:spcPts val="0"/>
              </a:spcAft>
              <a:buFont typeface="Wingdings" pitchFamily="2" charset="2"/>
              <a:buChar char="q"/>
            </a:pPr>
            <a:r>
              <a:rPr lang="en-GB" sz="1800" dirty="0">
                <a:latin typeface="Times New Roman"/>
                <a:ea typeface="Calibri"/>
                <a:cs typeface="Arial"/>
              </a:rPr>
              <a:t>No doubt at all, the meanings and/or ‘</a:t>
            </a:r>
            <a:r>
              <a:rPr lang="en-GB" sz="1800" dirty="0" err="1">
                <a:latin typeface="Times New Roman"/>
                <a:ea typeface="Calibri"/>
                <a:cs typeface="Arial"/>
              </a:rPr>
              <a:t>tafseer</a:t>
            </a:r>
            <a:r>
              <a:rPr lang="en-GB" sz="1800" dirty="0">
                <a:latin typeface="Times New Roman"/>
                <a:ea typeface="Calibri"/>
                <a:cs typeface="Arial"/>
              </a:rPr>
              <a:t>’ –interpretation- of the Quran has been translated into many different languages such as Persian, Turkish, Urdu, French, German, English and many others. What concern us here is the English versions of the Quran ‘</a:t>
            </a:r>
            <a:r>
              <a:rPr lang="en-GB" sz="1800" dirty="0" err="1">
                <a:latin typeface="Times New Roman"/>
                <a:ea typeface="Calibri"/>
                <a:cs typeface="Arial"/>
              </a:rPr>
              <a:t>Tafseer</a:t>
            </a:r>
            <a:r>
              <a:rPr lang="en-GB" sz="1800" dirty="0">
                <a:latin typeface="Times New Roman"/>
                <a:ea typeface="Calibri"/>
                <a:cs typeface="Arial"/>
              </a:rPr>
              <a:t>’ being widely spread all over the world.  The Quran has been transferred   into English by scholars who speak different languages, belong to different religions and hold different ideological and theological views.  This has definitely, whether consciously or unconsciously, influenced the product of its translation.  Although these scholars were apparently competent in Arabic, the language of the Quran, they lacked the ability not only to have the ‘feel’ of the </a:t>
            </a:r>
            <a:r>
              <a:rPr lang="en-GB" sz="1800" dirty="0" err="1">
                <a:latin typeface="Times New Roman"/>
                <a:ea typeface="Calibri"/>
                <a:cs typeface="Arial"/>
              </a:rPr>
              <a:t>Quranic</a:t>
            </a:r>
            <a:r>
              <a:rPr lang="en-GB" sz="1800" dirty="0">
                <a:latin typeface="Times New Roman"/>
                <a:ea typeface="Calibri"/>
                <a:cs typeface="Arial"/>
              </a:rPr>
              <a:t> word, but also to recognise the linguistic and cultural dimensions of it.</a:t>
            </a:r>
            <a:endParaRPr lang="en-GB" sz="1600" dirty="0">
              <a:ea typeface="Times New Roman"/>
              <a:cs typeface="Arial"/>
            </a:endParaRPr>
          </a:p>
          <a:p>
            <a:pPr marL="457200" algn="l">
              <a:lnSpc>
                <a:spcPct val="115000"/>
              </a:lnSpc>
              <a:spcAft>
                <a:spcPts val="1000"/>
              </a:spcAft>
              <a:buFont typeface="Wingdings" pitchFamily="2" charset="2"/>
              <a:buChar char="q"/>
            </a:pPr>
            <a:endParaRPr lang="en-GB" sz="1800" b="1" dirty="0">
              <a:ea typeface="Calibri"/>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3200" b="1" dirty="0">
                <a:solidFill>
                  <a:schemeClr val="tx1"/>
                </a:solidFill>
              </a:rPr>
              <a:t/>
            </a:r>
            <a:br>
              <a:rPr lang="en-GB" sz="3200" b="1" dirty="0">
                <a:solidFill>
                  <a:schemeClr val="tx1"/>
                </a:solidFill>
              </a:rPr>
            </a:br>
            <a:r>
              <a:rPr lang="en-GB" sz="3200" b="1" dirty="0" smtClean="0">
                <a:solidFill>
                  <a:schemeClr val="tx1"/>
                </a:solidFill>
              </a:rPr>
              <a:t/>
            </a:r>
            <a:br>
              <a:rPr lang="en-GB" sz="3200" b="1" dirty="0" smtClean="0">
                <a:solidFill>
                  <a:schemeClr val="tx1"/>
                </a:solidFill>
              </a:rPr>
            </a:br>
            <a:r>
              <a:rPr lang="en-GB" sz="3200" b="1" dirty="0" smtClean="0">
                <a:solidFill>
                  <a:srgbClr val="1132D9"/>
                </a:solidFill>
              </a:rPr>
              <a:t>3.1 </a:t>
            </a:r>
            <a:r>
              <a:rPr lang="en-GB" sz="2800" b="1" dirty="0" smtClean="0">
                <a:solidFill>
                  <a:srgbClr val="1132D9"/>
                </a:solidFill>
                <a:ea typeface="Times New Roman"/>
                <a:cs typeface="Arial"/>
              </a:rPr>
              <a:t>Procedure</a:t>
            </a:r>
            <a:r>
              <a:rPr lang="en-GB" sz="2000" dirty="0">
                <a:ea typeface="Times New Roman"/>
                <a:cs typeface="Arial"/>
              </a:rPr>
              <a:t/>
            </a:r>
            <a:br>
              <a:rPr lang="en-GB" sz="2000" dirty="0">
                <a:ea typeface="Times New Roman"/>
                <a:cs typeface="Arial"/>
              </a:rPr>
            </a:br>
            <a:r>
              <a:rPr lang="en-GB" sz="3200" b="1" dirty="0">
                <a:latin typeface="Times New Roman"/>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800" dirty="0" smtClean="0">
                <a:latin typeface="Times New Roman"/>
                <a:ea typeface="Calibri"/>
                <a:cs typeface="Arial"/>
              </a:rPr>
              <a:t>To </a:t>
            </a:r>
            <a:r>
              <a:rPr lang="en-GB" sz="1800" dirty="0">
                <a:latin typeface="Times New Roman"/>
                <a:ea typeface="Calibri"/>
                <a:cs typeface="Arial"/>
              </a:rPr>
              <a:t>investigate the issue more profoundly, an attempt will be made to discuss it from different angles.  Each point discussed will have an example only.  We have taken excerpts from five different English versions of the Quran, they are:</a:t>
            </a:r>
            <a:endParaRPr lang="en-GB" sz="1800" dirty="0">
              <a:ea typeface="Times New Roman"/>
              <a:cs typeface="Arial"/>
            </a:endParaRPr>
          </a:p>
          <a:p>
            <a:pPr lvl="0" algn="l">
              <a:spcAft>
                <a:spcPts val="0"/>
              </a:spcAft>
              <a:buFont typeface="+mj-lt"/>
              <a:buAutoNum type="arabicPeriod"/>
            </a:pPr>
            <a:r>
              <a:rPr lang="en-GB" sz="1800" b="1" dirty="0" err="1">
                <a:solidFill>
                  <a:srgbClr val="1132D9"/>
                </a:solidFill>
                <a:latin typeface="Times New Roman"/>
                <a:ea typeface="Calibri"/>
              </a:rPr>
              <a:t>Dawood</a:t>
            </a:r>
            <a:r>
              <a:rPr lang="en-GB" sz="1800" b="1" dirty="0">
                <a:solidFill>
                  <a:srgbClr val="1132D9"/>
                </a:solidFill>
                <a:latin typeface="Times New Roman"/>
                <a:ea typeface="Calibri"/>
              </a:rPr>
              <a:t>, N.J. (1974) an Arab Jew</a:t>
            </a:r>
            <a:endParaRPr lang="en-GB" sz="1800" b="1" dirty="0">
              <a:solidFill>
                <a:srgbClr val="1132D9"/>
              </a:solidFill>
            </a:endParaRPr>
          </a:p>
          <a:p>
            <a:pPr lvl="0" algn="l">
              <a:spcAft>
                <a:spcPts val="0"/>
              </a:spcAft>
              <a:buFont typeface="+mj-lt"/>
              <a:buAutoNum type="arabicPeriod"/>
            </a:pPr>
            <a:r>
              <a:rPr lang="en-GB" sz="1800" b="1" dirty="0" err="1">
                <a:solidFill>
                  <a:srgbClr val="1132D9"/>
                </a:solidFill>
                <a:latin typeface="Times New Roman"/>
                <a:ea typeface="Calibri"/>
              </a:rPr>
              <a:t>Arbery</a:t>
            </a:r>
            <a:r>
              <a:rPr lang="en-GB" sz="1800" b="1" dirty="0">
                <a:solidFill>
                  <a:srgbClr val="1132D9"/>
                </a:solidFill>
                <a:latin typeface="Times New Roman"/>
                <a:ea typeface="Calibri"/>
              </a:rPr>
              <a:t>, A. J (1988) an English Christian</a:t>
            </a:r>
            <a:endParaRPr lang="en-GB" sz="1800" b="1" dirty="0">
              <a:solidFill>
                <a:srgbClr val="1132D9"/>
              </a:solidFill>
            </a:endParaRPr>
          </a:p>
          <a:p>
            <a:pPr lvl="0" algn="l">
              <a:spcAft>
                <a:spcPts val="0"/>
              </a:spcAft>
              <a:buFont typeface="+mj-lt"/>
              <a:buAutoNum type="arabicPeriod"/>
            </a:pPr>
            <a:r>
              <a:rPr lang="en-GB" sz="1800" b="1" dirty="0">
                <a:solidFill>
                  <a:srgbClr val="1132D9"/>
                </a:solidFill>
                <a:latin typeface="Times New Roman"/>
                <a:ea typeface="Calibri"/>
              </a:rPr>
              <a:t>Ali, A Y (1934,1977) An Indian Muslim</a:t>
            </a:r>
            <a:endParaRPr lang="en-GB" sz="1800" b="1" dirty="0">
              <a:solidFill>
                <a:srgbClr val="1132D9"/>
              </a:solidFill>
            </a:endParaRPr>
          </a:p>
          <a:p>
            <a:pPr lvl="0" algn="l">
              <a:spcAft>
                <a:spcPts val="0"/>
              </a:spcAft>
              <a:buFont typeface="+mj-lt"/>
              <a:buAutoNum type="arabicPeriod"/>
            </a:pPr>
            <a:r>
              <a:rPr lang="en-GB" sz="1800" b="1" dirty="0">
                <a:solidFill>
                  <a:srgbClr val="1132D9"/>
                </a:solidFill>
                <a:latin typeface="Times New Roman"/>
                <a:ea typeface="Calibri"/>
              </a:rPr>
              <a:t>King Fahd Holy Quran Printing Complex Version of Ali’s (1410H/1989G)</a:t>
            </a:r>
            <a:endParaRPr lang="en-GB" sz="1800" b="1" dirty="0">
              <a:solidFill>
                <a:srgbClr val="1132D9"/>
              </a:solidFill>
            </a:endParaRPr>
          </a:p>
          <a:p>
            <a:pPr lvl="0" algn="l">
              <a:spcAft>
                <a:spcPts val="0"/>
              </a:spcAft>
              <a:buFont typeface="+mj-lt"/>
              <a:buAutoNum type="arabicPeriod"/>
            </a:pPr>
            <a:r>
              <a:rPr lang="en-GB" sz="1800" b="1" dirty="0" err="1">
                <a:solidFill>
                  <a:srgbClr val="1132D9"/>
                </a:solidFill>
                <a:latin typeface="Times New Roman"/>
                <a:ea typeface="Calibri"/>
              </a:rPr>
              <a:t>Yuksel</a:t>
            </a:r>
            <a:r>
              <a:rPr lang="en-GB" sz="1800" b="1" dirty="0">
                <a:solidFill>
                  <a:srgbClr val="1132D9"/>
                </a:solidFill>
                <a:latin typeface="Times New Roman"/>
                <a:ea typeface="Calibri"/>
              </a:rPr>
              <a:t>. E, Al-</a:t>
            </a:r>
            <a:r>
              <a:rPr lang="en-GB" sz="1800" b="1" dirty="0" err="1">
                <a:solidFill>
                  <a:srgbClr val="1132D9"/>
                </a:solidFill>
                <a:latin typeface="Times New Roman"/>
                <a:ea typeface="Calibri"/>
              </a:rPr>
              <a:t>Shaiban</a:t>
            </a:r>
            <a:r>
              <a:rPr lang="en-GB" sz="1800" b="1" dirty="0">
                <a:solidFill>
                  <a:srgbClr val="1132D9"/>
                </a:solidFill>
                <a:latin typeface="Times New Roman"/>
                <a:ea typeface="Calibri"/>
              </a:rPr>
              <a:t> L and </a:t>
            </a:r>
            <a:r>
              <a:rPr lang="en-GB" sz="1800" b="1" dirty="0" err="1">
                <a:solidFill>
                  <a:srgbClr val="1132D9"/>
                </a:solidFill>
                <a:latin typeface="Times New Roman"/>
                <a:ea typeface="Calibri"/>
              </a:rPr>
              <a:t>Schult-Nafeh</a:t>
            </a:r>
            <a:r>
              <a:rPr lang="en-GB" sz="1800" b="1" dirty="0">
                <a:solidFill>
                  <a:srgbClr val="1132D9"/>
                </a:solidFill>
                <a:latin typeface="Times New Roman"/>
                <a:ea typeface="Calibri"/>
              </a:rPr>
              <a:t> (2007,2010</a:t>
            </a:r>
            <a:r>
              <a:rPr lang="en-GB" sz="1800" b="1" dirty="0" smtClean="0">
                <a:solidFill>
                  <a:srgbClr val="1132D9"/>
                </a:solidFill>
                <a:latin typeface="Times New Roman"/>
                <a:ea typeface="Calibri"/>
              </a:rPr>
              <a:t>) ( a Turkish Muslim)</a:t>
            </a:r>
            <a:endParaRPr lang="en-GB" sz="1800" b="1" dirty="0">
              <a:solidFill>
                <a:srgbClr val="1132D9"/>
              </a:solidFill>
            </a:endParaRPr>
          </a:p>
          <a:p>
            <a:pPr marL="457200" algn="l">
              <a:spcAft>
                <a:spcPts val="0"/>
              </a:spcAft>
            </a:pPr>
            <a:r>
              <a:rPr lang="en-GB" sz="1800" b="1" dirty="0">
                <a:solidFill>
                  <a:srgbClr val="1132D9"/>
                </a:solidFill>
                <a:latin typeface="Times New Roman"/>
                <a:ea typeface="Calibri"/>
              </a:rPr>
              <a:t> </a:t>
            </a:r>
            <a:endParaRPr lang="en-GB" sz="1800" b="1" dirty="0">
              <a:solidFill>
                <a:srgbClr val="1132D9"/>
              </a:solidFill>
            </a:endParaRPr>
          </a:p>
          <a:p>
            <a:pPr algn="l">
              <a:lnSpc>
                <a:spcPct val="115000"/>
              </a:lnSpc>
              <a:spcAft>
                <a:spcPts val="0"/>
              </a:spcAft>
              <a:buFont typeface="Wingdings" pitchFamily="2" charset="2"/>
              <a:buChar char="q"/>
            </a:pPr>
            <a:r>
              <a:rPr lang="en-GB" sz="1800" dirty="0">
                <a:latin typeface="Times New Roman"/>
                <a:ea typeface="Calibri"/>
                <a:cs typeface="Arial"/>
              </a:rPr>
              <a:t>Examples from each version are given and analysed from the point of view of translatability only. A comparison between five different versions of an excerpt, for example, will help to reach an objective conclusion.</a:t>
            </a:r>
            <a:endParaRPr lang="en-GB" sz="1800" dirty="0">
              <a:ea typeface="Times New Roman"/>
              <a:cs typeface="Arial"/>
            </a:endParaRPr>
          </a:p>
          <a:p>
            <a:pPr marL="0" indent="0" algn="l">
              <a:lnSpc>
                <a:spcPct val="115000"/>
              </a:lnSpc>
              <a:spcAft>
                <a:spcPts val="0"/>
              </a:spcAft>
            </a:pPr>
            <a:endParaRPr lang="en-GB" sz="1800" b="1" dirty="0">
              <a:solidFill>
                <a:srgbClr val="1132D9"/>
              </a:solidFill>
              <a:ea typeface="Times New Roman"/>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3200" b="1" i="1" dirty="0" smtClean="0">
                <a:latin typeface="Times New Roman"/>
                <a:ea typeface="Calibri"/>
                <a:cs typeface="Arial"/>
              </a:rPr>
              <a:t/>
            </a:r>
            <a:br>
              <a:rPr lang="en-GB" sz="3200" b="1" i="1" dirty="0" smtClean="0">
                <a:latin typeface="Times New Roman"/>
                <a:ea typeface="Calibri"/>
                <a:cs typeface="Arial"/>
              </a:rPr>
            </a:br>
            <a:r>
              <a:rPr lang="en-GB" sz="3200" b="1" dirty="0">
                <a:solidFill>
                  <a:srgbClr val="1132D9"/>
                </a:solidFill>
              </a:rPr>
              <a:t>3.2</a:t>
            </a:r>
            <a:r>
              <a:rPr lang="en-GB" sz="3200" b="1" i="1" dirty="0" smtClean="0">
                <a:latin typeface="Times New Roman"/>
                <a:ea typeface="Calibri"/>
                <a:cs typeface="Arial"/>
              </a:rPr>
              <a:t> </a:t>
            </a:r>
            <a:r>
              <a:rPr lang="en-GB" sz="2800" b="1" dirty="0" smtClean="0">
                <a:solidFill>
                  <a:srgbClr val="1132D9"/>
                </a:solidFill>
                <a:latin typeface="+mn-lt"/>
                <a:ea typeface="+mn-ea"/>
              </a:rPr>
              <a:t>Discussion</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200" dirty="0">
                <a:latin typeface="Times New Roman"/>
                <a:ea typeface="Calibri"/>
                <a:cs typeface="Arial"/>
              </a:rPr>
              <a:t>Translation has been defined by </a:t>
            </a:r>
            <a:r>
              <a:rPr lang="en-GB" sz="1200" dirty="0" err="1">
                <a:latin typeface="Times New Roman"/>
                <a:ea typeface="Calibri"/>
                <a:cs typeface="Arial"/>
              </a:rPr>
              <a:t>Catford</a:t>
            </a:r>
            <a:r>
              <a:rPr lang="en-GB" sz="1200" dirty="0">
                <a:latin typeface="Times New Roman"/>
                <a:ea typeface="Calibri"/>
                <a:cs typeface="Arial"/>
              </a:rPr>
              <a:t> (1965) as “the replacement of textual material in one language (source Language) SL by equivalent textual material in another language (Target Language) TL”. </a:t>
            </a:r>
            <a:r>
              <a:rPr lang="en-GB" sz="1200" dirty="0" err="1">
                <a:latin typeface="Times New Roman"/>
                <a:ea typeface="Calibri"/>
                <a:cs typeface="Arial"/>
              </a:rPr>
              <a:t>Newmark</a:t>
            </a:r>
            <a:r>
              <a:rPr lang="en-GB" sz="1200" dirty="0">
                <a:latin typeface="Times New Roman"/>
                <a:ea typeface="Calibri"/>
                <a:cs typeface="Arial"/>
              </a:rPr>
              <a:t> (1982) defines it as “a craft consisting in the attempt to replace a written message and/or statement in another language”.  A more comprehensive definition, which will be adopted throughout our discussion here, has been introduced by </a:t>
            </a:r>
            <a:r>
              <a:rPr lang="en-GB" sz="1200" dirty="0" err="1">
                <a:latin typeface="Times New Roman"/>
                <a:ea typeface="Calibri"/>
                <a:cs typeface="Arial"/>
              </a:rPr>
              <a:t>Etecria</a:t>
            </a:r>
            <a:r>
              <a:rPr lang="en-GB" sz="1200" dirty="0">
                <a:latin typeface="Times New Roman"/>
                <a:ea typeface="Calibri"/>
                <a:cs typeface="Arial"/>
              </a:rPr>
              <a:t> </a:t>
            </a:r>
            <a:r>
              <a:rPr lang="en-GB" sz="1200" dirty="0" err="1">
                <a:latin typeface="Times New Roman"/>
                <a:ea typeface="Calibri"/>
                <a:cs typeface="Arial"/>
              </a:rPr>
              <a:t>Arjona</a:t>
            </a:r>
            <a:r>
              <a:rPr lang="en-GB" sz="1200" dirty="0">
                <a:latin typeface="Times New Roman"/>
                <a:ea typeface="Calibri"/>
                <a:cs typeface="Arial"/>
              </a:rPr>
              <a:t> (</a:t>
            </a:r>
            <a:r>
              <a:rPr lang="en-GB" sz="1200" dirty="0" err="1">
                <a:latin typeface="Times New Roman"/>
                <a:ea typeface="Calibri"/>
                <a:cs typeface="Arial"/>
              </a:rPr>
              <a:t>Gerver</a:t>
            </a:r>
            <a:r>
              <a:rPr lang="en-GB" sz="1200" dirty="0">
                <a:latin typeface="Times New Roman"/>
                <a:ea typeface="Calibri"/>
                <a:cs typeface="Arial"/>
              </a:rPr>
              <a:t> 1977) as follows: “</a:t>
            </a:r>
            <a:r>
              <a:rPr lang="en-GB" sz="1200" b="1" dirty="0">
                <a:latin typeface="Times New Roman"/>
                <a:ea typeface="Calibri"/>
                <a:cs typeface="Arial"/>
              </a:rPr>
              <a:t>translation is a generic term for the </a:t>
            </a:r>
            <a:r>
              <a:rPr lang="en-GB" sz="1200" b="1" dirty="0" err="1">
                <a:latin typeface="Times New Roman"/>
                <a:ea typeface="Calibri"/>
                <a:cs typeface="Arial"/>
              </a:rPr>
              <a:t>interlingual</a:t>
            </a:r>
            <a:r>
              <a:rPr lang="en-GB" sz="1200" b="1" dirty="0">
                <a:latin typeface="Times New Roman"/>
                <a:ea typeface="Calibri"/>
                <a:cs typeface="Arial"/>
              </a:rPr>
              <a:t>, sociolinguistic and cultural transfer for any message from one community to another through various modes of written, oral or mechanical means or combinations thereof</a:t>
            </a:r>
            <a:r>
              <a:rPr lang="en-GB" sz="1200" dirty="0">
                <a:latin typeface="Times New Roman"/>
                <a:ea typeface="Calibri"/>
                <a:cs typeface="Arial"/>
              </a:rPr>
              <a:t>”. Having defined the criterion to base our analysis on, we can move on to first divide the translation subject matter into the following as far as translatability concerned</a:t>
            </a:r>
            <a:r>
              <a:rPr lang="en-GB" sz="1200" dirty="0" smtClean="0">
                <a:latin typeface="Times New Roman"/>
                <a:ea typeface="Calibri"/>
                <a:cs typeface="Arial"/>
              </a:rPr>
              <a:t>:</a:t>
            </a:r>
            <a:r>
              <a:rPr lang="en-GB" sz="1200" dirty="0">
                <a:latin typeface="Times New Roman"/>
                <a:ea typeface="Calibri"/>
                <a:cs typeface="Arial"/>
              </a:rPr>
              <a:t> </a:t>
            </a:r>
            <a:endParaRPr lang="en-GB" sz="1200" dirty="0">
              <a:ea typeface="Times New Roman"/>
              <a:cs typeface="Arial"/>
            </a:endParaRPr>
          </a:p>
          <a:p>
            <a:pPr lvl="0" algn="l">
              <a:spcAft>
                <a:spcPts val="0"/>
              </a:spcAft>
              <a:buFont typeface="+mj-lt"/>
              <a:buAutoNum type="arabicPeriod"/>
            </a:pPr>
            <a:r>
              <a:rPr lang="en-GB" sz="1400" b="1" dirty="0">
                <a:solidFill>
                  <a:srgbClr val="1132D9"/>
                </a:solidFill>
                <a:latin typeface="Times New Roman"/>
                <a:ea typeface="Calibri"/>
              </a:rPr>
              <a:t>Translatable Subject-matter</a:t>
            </a:r>
            <a:endParaRPr lang="en-GB" sz="1400" b="1" dirty="0">
              <a:solidFill>
                <a:srgbClr val="1132D9"/>
              </a:solidFill>
            </a:endParaRPr>
          </a:p>
          <a:p>
            <a:pPr algn="l">
              <a:lnSpc>
                <a:spcPct val="115000"/>
              </a:lnSpc>
              <a:spcAft>
                <a:spcPts val="0"/>
              </a:spcAft>
              <a:buFont typeface="Wingdings" pitchFamily="2" charset="2"/>
              <a:buChar char="q"/>
            </a:pPr>
            <a:r>
              <a:rPr lang="en-GB" sz="1400" dirty="0">
                <a:latin typeface="Times New Roman"/>
                <a:ea typeface="Calibri"/>
                <a:cs typeface="Arial"/>
              </a:rPr>
              <a:t>This involves technical and scientific texts; texts relating to diplomacy; texts relating to economics, finance and commerce and text of general nature.  </a:t>
            </a:r>
            <a:endParaRPr lang="en-GB" sz="1200" dirty="0">
              <a:ea typeface="Times New Roman"/>
              <a:cs typeface="Arial"/>
            </a:endParaRPr>
          </a:p>
          <a:p>
            <a:pPr marL="0" lvl="0" indent="0" algn="l">
              <a:spcAft>
                <a:spcPts val="0"/>
              </a:spcAft>
            </a:pPr>
            <a:r>
              <a:rPr lang="en-GB" sz="1200" dirty="0" smtClean="0">
                <a:latin typeface="Times New Roman"/>
                <a:ea typeface="Calibri"/>
              </a:rPr>
              <a:t>2. </a:t>
            </a:r>
            <a:r>
              <a:rPr lang="en-GB" sz="1400" b="1" dirty="0" smtClean="0">
                <a:solidFill>
                  <a:srgbClr val="1132D9"/>
                </a:solidFill>
                <a:latin typeface="Times New Roman"/>
                <a:ea typeface="Calibri"/>
              </a:rPr>
              <a:t>Translatable </a:t>
            </a:r>
            <a:r>
              <a:rPr lang="en-GB" sz="1400" b="1" dirty="0">
                <a:solidFill>
                  <a:srgbClr val="1132D9"/>
                </a:solidFill>
                <a:latin typeface="Times New Roman"/>
                <a:ea typeface="Calibri"/>
              </a:rPr>
              <a:t>subject matter but with great loss</a:t>
            </a:r>
            <a:endParaRPr lang="en-GB" sz="1400" b="1" dirty="0">
              <a:solidFill>
                <a:srgbClr val="1132D9"/>
              </a:solidFill>
            </a:endParaRPr>
          </a:p>
          <a:p>
            <a:pPr algn="l">
              <a:lnSpc>
                <a:spcPct val="115000"/>
              </a:lnSpc>
              <a:spcAft>
                <a:spcPts val="0"/>
              </a:spcAft>
              <a:buFont typeface="Wingdings" pitchFamily="2" charset="2"/>
              <a:buChar char="q"/>
            </a:pPr>
            <a:r>
              <a:rPr lang="en-GB" sz="1400" dirty="0" smtClean="0">
                <a:latin typeface="Times New Roman"/>
                <a:ea typeface="Calibri"/>
                <a:cs typeface="Arial"/>
              </a:rPr>
              <a:t>This involves the translation of literary prose, poetry and legal documents and scripts.  However, skilful the translator may be he/she still fall victim to the historical, social or cultural associations and connotations attached to literary and religious texts.  </a:t>
            </a:r>
            <a:endParaRPr lang="en-GB" sz="1400" dirty="0" smtClean="0">
              <a:ea typeface="Times New Roman"/>
              <a:cs typeface="Arial"/>
            </a:endParaRPr>
          </a:p>
          <a:p>
            <a:pPr marL="0" lvl="0" indent="0" algn="l">
              <a:spcAft>
                <a:spcPts val="0"/>
              </a:spcAft>
            </a:pPr>
            <a:r>
              <a:rPr lang="en-GB" sz="1200" dirty="0" smtClean="0">
                <a:latin typeface="Times New Roman"/>
                <a:ea typeface="Calibri"/>
              </a:rPr>
              <a:t>3. </a:t>
            </a:r>
            <a:r>
              <a:rPr lang="en-GB" sz="1400" b="1" dirty="0" smtClean="0">
                <a:solidFill>
                  <a:srgbClr val="1132D9"/>
                </a:solidFill>
                <a:latin typeface="Times New Roman"/>
                <a:ea typeface="Calibri"/>
              </a:rPr>
              <a:t>Untranslatable </a:t>
            </a:r>
            <a:r>
              <a:rPr lang="en-GB" sz="1400" b="1" dirty="0">
                <a:solidFill>
                  <a:srgbClr val="1132D9"/>
                </a:solidFill>
                <a:latin typeface="Times New Roman"/>
                <a:ea typeface="Calibri"/>
              </a:rPr>
              <a:t>subject matter</a:t>
            </a:r>
            <a:endParaRPr lang="en-GB" sz="1400" b="1" dirty="0">
              <a:solidFill>
                <a:srgbClr val="1132D9"/>
              </a:solidFill>
            </a:endParaRPr>
          </a:p>
          <a:p>
            <a:pPr algn="l">
              <a:lnSpc>
                <a:spcPct val="115000"/>
              </a:lnSpc>
              <a:spcAft>
                <a:spcPts val="0"/>
              </a:spcAft>
              <a:buFont typeface="Wingdings" pitchFamily="2" charset="2"/>
              <a:buChar char="q"/>
            </a:pPr>
            <a:r>
              <a:rPr lang="en-GB" sz="1400" dirty="0">
                <a:latin typeface="Times New Roman"/>
                <a:ea typeface="Calibri"/>
                <a:cs typeface="Arial"/>
              </a:rPr>
              <a:t>This involves only a textual material which through the process of translation loses over 90% of its originality.  The English version of the Quran is taken as an example to investigate and find out whether it is translatable or not!</a:t>
            </a:r>
            <a:endParaRPr lang="en-GB" sz="14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3.3 </a:t>
            </a:r>
            <a:r>
              <a:rPr lang="en-GB" sz="2400" b="1" dirty="0" smtClean="0">
                <a:solidFill>
                  <a:srgbClr val="1132D9"/>
                </a:solidFill>
                <a:ea typeface="Times New Roman"/>
                <a:cs typeface="Arial"/>
              </a:rPr>
              <a:t>The </a:t>
            </a:r>
            <a:r>
              <a:rPr lang="en-GB" sz="2400" b="1" dirty="0">
                <a:solidFill>
                  <a:srgbClr val="1132D9"/>
                </a:solidFill>
                <a:ea typeface="Times New Roman"/>
                <a:cs typeface="Arial"/>
              </a:rPr>
              <a:t>Translatability of the Quran from a </a:t>
            </a:r>
            <a:r>
              <a:rPr lang="en-GB" sz="2400" b="1" dirty="0" smtClean="0">
                <a:solidFill>
                  <a:srgbClr val="1132D9"/>
                </a:solidFill>
                <a:ea typeface="Times New Roman"/>
                <a:cs typeface="Arial"/>
              </a:rPr>
              <a:t>Linguistic Point </a:t>
            </a:r>
            <a:r>
              <a:rPr lang="en-GB" sz="2400" b="1" dirty="0">
                <a:solidFill>
                  <a:srgbClr val="1132D9"/>
                </a:solidFill>
                <a:ea typeface="Times New Roman"/>
                <a:cs typeface="Arial"/>
              </a:rPr>
              <a:t>of V</a:t>
            </a:r>
            <a:r>
              <a:rPr lang="en-GB" sz="2400" b="1" dirty="0" smtClean="0">
                <a:solidFill>
                  <a:srgbClr val="1132D9"/>
                </a:solidFill>
                <a:ea typeface="Times New Roman"/>
                <a:cs typeface="Arial"/>
              </a:rPr>
              <a:t>iew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l">
              <a:lnSpc>
                <a:spcPct val="115000"/>
              </a:lnSpc>
              <a:spcAft>
                <a:spcPts val="0"/>
              </a:spcAft>
            </a:pPr>
            <a:r>
              <a:rPr lang="en-GB" sz="2400" dirty="0">
                <a:latin typeface="Times New Roman"/>
                <a:ea typeface="Times New Roman"/>
                <a:cs typeface="Arial"/>
              </a:rPr>
              <a:t> </a:t>
            </a:r>
            <a:r>
              <a:rPr lang="en-GB" sz="1600" dirty="0">
                <a:latin typeface="Times New Roman"/>
                <a:ea typeface="Calibri"/>
                <a:cs typeface="Arial"/>
              </a:rPr>
              <a:t>The following excerpt has been chosen as example for discussion</a:t>
            </a:r>
            <a:r>
              <a:rPr lang="en-GB" sz="1600" dirty="0" smtClean="0">
                <a:latin typeface="Times New Roman"/>
                <a:ea typeface="Calibri"/>
                <a:cs typeface="Arial"/>
              </a:rPr>
              <a:t>:</a:t>
            </a:r>
            <a:r>
              <a:rPr lang="en-GB" sz="1600" dirty="0">
                <a:latin typeface="Times New Roman"/>
                <a:ea typeface="Calibri"/>
                <a:cs typeface="Arial"/>
              </a:rPr>
              <a:t> </a:t>
            </a:r>
            <a:endParaRPr lang="en-GB" sz="1600" dirty="0">
              <a:ea typeface="Times New Roman"/>
              <a:cs typeface="Arial"/>
            </a:endParaRPr>
          </a:p>
          <a:p>
            <a:pPr algn="ctr">
              <a:lnSpc>
                <a:spcPct val="115000"/>
              </a:lnSpc>
              <a:spcAft>
                <a:spcPts val="0"/>
              </a:spcAft>
            </a:pPr>
            <a:r>
              <a:rPr lang="ar-SY" sz="1600" dirty="0">
                <a:ea typeface="Calibri"/>
                <a:cs typeface="Times New Roman"/>
              </a:rPr>
              <a:t>"</a:t>
            </a:r>
            <a:r>
              <a:rPr lang="ar-SY" sz="1600" b="1" dirty="0">
                <a:solidFill>
                  <a:srgbClr val="1132D9"/>
                </a:solidFill>
                <a:ea typeface="Calibri"/>
                <a:cs typeface="Times New Roman"/>
              </a:rPr>
              <a:t>الزانية والزاني فاجلدوا كل واحدٍ منهما مائة جلدة ولا تأخذكم بهما رأفة" (سورة النور: آية 2)</a:t>
            </a:r>
            <a:endParaRPr lang="en-GB" sz="1600" b="1" dirty="0">
              <a:solidFill>
                <a:srgbClr val="1132D9"/>
              </a:solidFill>
              <a:ea typeface="Times New Roman"/>
              <a:cs typeface="Arial"/>
            </a:endParaRPr>
          </a:p>
          <a:p>
            <a:pPr algn="l">
              <a:lnSpc>
                <a:spcPct val="115000"/>
              </a:lnSpc>
              <a:spcAft>
                <a:spcPts val="0"/>
              </a:spcAft>
            </a:pPr>
            <a:r>
              <a:rPr lang="ar-SY" sz="1600" dirty="0">
                <a:ea typeface="Calibri"/>
                <a:cs typeface="Times New Roman"/>
              </a:rPr>
              <a:t> </a:t>
            </a:r>
            <a:endParaRPr lang="en-GB" sz="1600" dirty="0">
              <a:ea typeface="Times New Roman"/>
              <a:cs typeface="Arial"/>
            </a:endParaRPr>
          </a:p>
          <a:p>
            <a:pPr algn="l">
              <a:lnSpc>
                <a:spcPct val="115000"/>
              </a:lnSpc>
              <a:spcAft>
                <a:spcPts val="0"/>
              </a:spcAft>
            </a:pPr>
            <a:r>
              <a:rPr lang="en-GB" sz="1600" dirty="0">
                <a:latin typeface="Times New Roman"/>
                <a:ea typeface="Calibri"/>
                <a:cs typeface="Arial"/>
              </a:rPr>
              <a:t>A- The </a:t>
            </a:r>
            <a:r>
              <a:rPr lang="en-GB" sz="1600" u="sng" dirty="0">
                <a:solidFill>
                  <a:srgbClr val="FF0000"/>
                </a:solidFill>
                <a:latin typeface="Times New Roman"/>
                <a:ea typeface="Calibri"/>
                <a:cs typeface="Arial"/>
              </a:rPr>
              <a:t>adulterer and the adulteress </a:t>
            </a:r>
            <a:r>
              <a:rPr lang="en-GB" sz="1600" dirty="0">
                <a:latin typeface="Times New Roman"/>
                <a:ea typeface="Calibri"/>
                <a:cs typeface="Arial"/>
              </a:rPr>
              <a:t>shall each be given a hundred lashes (</a:t>
            </a:r>
            <a:r>
              <a:rPr lang="en-GB" sz="1600" dirty="0">
                <a:solidFill>
                  <a:srgbClr val="FF3300"/>
                </a:solidFill>
                <a:latin typeface="Times New Roman"/>
                <a:ea typeface="Calibri"/>
                <a:cs typeface="Arial"/>
              </a:rPr>
              <a:t>Dawood,1956,1974, p.214</a:t>
            </a:r>
            <a:r>
              <a:rPr lang="en-GB" sz="1600" dirty="0" smtClean="0">
                <a:solidFill>
                  <a:srgbClr val="FF3300"/>
                </a:solidFill>
                <a:latin typeface="Times New Roman"/>
                <a:ea typeface="Calibri"/>
                <a:cs typeface="Arial"/>
              </a:rPr>
              <a:t>).</a:t>
            </a:r>
            <a:r>
              <a:rPr lang="en-GB" sz="1600" dirty="0">
                <a:latin typeface="Times New Roman"/>
                <a:ea typeface="Calibri"/>
                <a:cs typeface="Arial"/>
              </a:rPr>
              <a:t> </a:t>
            </a:r>
            <a:endParaRPr lang="en-GB" sz="1600" dirty="0">
              <a:ea typeface="Times New Roman"/>
              <a:cs typeface="Arial"/>
            </a:endParaRPr>
          </a:p>
          <a:p>
            <a:pPr algn="l">
              <a:lnSpc>
                <a:spcPct val="115000"/>
              </a:lnSpc>
              <a:spcAft>
                <a:spcPts val="0"/>
              </a:spcAft>
            </a:pPr>
            <a:r>
              <a:rPr lang="en-GB" sz="1600" dirty="0">
                <a:latin typeface="Times New Roman"/>
                <a:ea typeface="Calibri"/>
                <a:cs typeface="Arial"/>
              </a:rPr>
              <a:t>B- The </a:t>
            </a:r>
            <a:r>
              <a:rPr lang="en-GB" sz="1600" u="sng" dirty="0" err="1">
                <a:solidFill>
                  <a:srgbClr val="FF0000"/>
                </a:solidFill>
                <a:latin typeface="Times New Roman"/>
                <a:ea typeface="Calibri"/>
                <a:cs typeface="Arial"/>
              </a:rPr>
              <a:t>fornicatress</a:t>
            </a:r>
            <a:r>
              <a:rPr lang="en-GB" sz="1600" u="sng" dirty="0">
                <a:solidFill>
                  <a:srgbClr val="FF0000"/>
                </a:solidFill>
                <a:latin typeface="Times New Roman"/>
                <a:ea typeface="Calibri"/>
                <a:cs typeface="Arial"/>
              </a:rPr>
              <a:t> and fornicator- </a:t>
            </a:r>
            <a:r>
              <a:rPr lang="en-GB" sz="1600" dirty="0">
                <a:latin typeface="Times New Roman"/>
                <a:ea typeface="Calibri"/>
                <a:cs typeface="Arial"/>
              </a:rPr>
              <a:t>scourge each one of them a hundred stripes. </a:t>
            </a:r>
            <a:r>
              <a:rPr lang="en-GB" sz="1600" dirty="0">
                <a:solidFill>
                  <a:srgbClr val="1132D9"/>
                </a:solidFill>
                <a:latin typeface="Times New Roman"/>
                <a:ea typeface="Calibri"/>
                <a:cs typeface="Arial"/>
              </a:rPr>
              <a:t>(</a:t>
            </a:r>
            <a:r>
              <a:rPr lang="en-GB" sz="1600" dirty="0" err="1">
                <a:solidFill>
                  <a:srgbClr val="FF3300"/>
                </a:solidFill>
                <a:latin typeface="Times New Roman"/>
                <a:ea typeface="Calibri"/>
                <a:cs typeface="Arial"/>
              </a:rPr>
              <a:t>Arbery</a:t>
            </a:r>
            <a:r>
              <a:rPr lang="en-GB" sz="1600" dirty="0">
                <a:solidFill>
                  <a:srgbClr val="FF3300"/>
                </a:solidFill>
                <a:latin typeface="Times New Roman"/>
                <a:ea typeface="Calibri"/>
                <a:cs typeface="Arial"/>
              </a:rPr>
              <a:t>, 1964,1982, p352</a:t>
            </a:r>
            <a:r>
              <a:rPr lang="en-GB" sz="1600" dirty="0" smtClean="0">
                <a:solidFill>
                  <a:srgbClr val="FF3300"/>
                </a:solidFill>
                <a:latin typeface="Times New Roman"/>
                <a:ea typeface="Calibri"/>
                <a:cs typeface="Arial"/>
              </a:rPr>
              <a:t>)</a:t>
            </a:r>
            <a:r>
              <a:rPr lang="en-GB" sz="1600" dirty="0">
                <a:latin typeface="Times New Roman"/>
                <a:ea typeface="Calibri"/>
                <a:cs typeface="Arial"/>
              </a:rPr>
              <a:t> </a:t>
            </a:r>
            <a:endParaRPr lang="en-GB" sz="1600" dirty="0">
              <a:ea typeface="Times New Roman"/>
              <a:cs typeface="Arial"/>
            </a:endParaRPr>
          </a:p>
          <a:p>
            <a:pPr algn="l">
              <a:lnSpc>
                <a:spcPct val="115000"/>
              </a:lnSpc>
              <a:spcAft>
                <a:spcPts val="0"/>
              </a:spcAft>
            </a:pPr>
            <a:r>
              <a:rPr lang="en-GB" sz="1600" dirty="0">
                <a:latin typeface="Times New Roman"/>
                <a:ea typeface="Calibri"/>
                <a:cs typeface="Arial"/>
              </a:rPr>
              <a:t>C- The woman and the man guilty of </a:t>
            </a:r>
            <a:r>
              <a:rPr lang="en-GB" sz="1600" u="sng" dirty="0">
                <a:solidFill>
                  <a:srgbClr val="009900"/>
                </a:solidFill>
                <a:latin typeface="Times New Roman"/>
                <a:ea typeface="Calibri"/>
                <a:cs typeface="Arial"/>
              </a:rPr>
              <a:t>adultery or fornication</a:t>
            </a:r>
            <a:r>
              <a:rPr lang="en-GB" sz="1600" dirty="0">
                <a:latin typeface="Times New Roman"/>
                <a:ea typeface="Calibri"/>
                <a:cs typeface="Arial"/>
              </a:rPr>
              <a:t>, - flog each of them with a hundred stripes </a:t>
            </a:r>
            <a:r>
              <a:rPr lang="en-GB" sz="1600" dirty="0">
                <a:solidFill>
                  <a:srgbClr val="FF3300"/>
                </a:solidFill>
                <a:latin typeface="Times New Roman"/>
                <a:ea typeface="Calibri"/>
                <a:cs typeface="Arial"/>
              </a:rPr>
              <a:t>(Ali</a:t>
            </a:r>
            <a:r>
              <a:rPr lang="en-GB" sz="1600" dirty="0">
                <a:solidFill>
                  <a:srgbClr val="1132D9"/>
                </a:solidFill>
                <a:latin typeface="Times New Roman"/>
                <a:ea typeface="Calibri"/>
                <a:cs typeface="Arial"/>
              </a:rPr>
              <a:t>, </a:t>
            </a:r>
            <a:r>
              <a:rPr lang="en-GB" sz="1600" dirty="0">
                <a:solidFill>
                  <a:srgbClr val="FF3300"/>
                </a:solidFill>
                <a:latin typeface="Times New Roman"/>
                <a:ea typeface="Calibri"/>
                <a:cs typeface="Arial"/>
              </a:rPr>
              <a:t>1934, 1977, p 896</a:t>
            </a:r>
            <a:r>
              <a:rPr lang="en-GB" sz="1600" dirty="0" smtClean="0">
                <a:solidFill>
                  <a:srgbClr val="FF3300"/>
                </a:solidFill>
                <a:latin typeface="Times New Roman"/>
                <a:ea typeface="Calibri"/>
                <a:cs typeface="Arial"/>
              </a:rPr>
              <a:t>)</a:t>
            </a:r>
            <a:r>
              <a:rPr lang="en-GB" sz="1600" dirty="0">
                <a:solidFill>
                  <a:srgbClr val="FF3300"/>
                </a:solidFill>
                <a:latin typeface="Times New Roman"/>
                <a:ea typeface="Calibri"/>
                <a:cs typeface="Arial"/>
              </a:rPr>
              <a:t> </a:t>
            </a:r>
            <a:endParaRPr lang="en-GB" sz="1600" dirty="0">
              <a:solidFill>
                <a:srgbClr val="FF3300"/>
              </a:solidFill>
              <a:ea typeface="Times New Roman"/>
              <a:cs typeface="Arial"/>
            </a:endParaRPr>
          </a:p>
          <a:p>
            <a:pPr algn="l">
              <a:lnSpc>
                <a:spcPct val="115000"/>
              </a:lnSpc>
              <a:spcAft>
                <a:spcPts val="0"/>
              </a:spcAft>
            </a:pPr>
            <a:r>
              <a:rPr lang="en-GB" sz="1600" dirty="0">
                <a:latin typeface="Times New Roman"/>
                <a:ea typeface="Calibri"/>
                <a:cs typeface="Arial"/>
              </a:rPr>
              <a:t>D- The woman and the man guilty of </a:t>
            </a:r>
            <a:r>
              <a:rPr lang="en-GB" sz="1600" u="sng" dirty="0">
                <a:solidFill>
                  <a:srgbClr val="FF3300"/>
                </a:solidFill>
                <a:latin typeface="Times New Roman"/>
                <a:ea typeface="Calibri"/>
                <a:cs typeface="Arial"/>
              </a:rPr>
              <a:t>fornication</a:t>
            </a:r>
            <a:r>
              <a:rPr lang="en-GB" sz="1600" dirty="0">
                <a:latin typeface="Times New Roman"/>
                <a:ea typeface="Calibri"/>
                <a:cs typeface="Arial"/>
              </a:rPr>
              <a:t>, - flog each of them with a hundred stripes (King Fahd </a:t>
            </a:r>
            <a:r>
              <a:rPr lang="en-GB" sz="1600" b="1" dirty="0">
                <a:solidFill>
                  <a:srgbClr val="009900"/>
                </a:solidFill>
                <a:latin typeface="Times New Roman"/>
                <a:ea typeface="Calibri"/>
                <a:cs typeface="Arial"/>
              </a:rPr>
              <a:t>Complex  Ali’s revised Version, 1410H, p 1002</a:t>
            </a:r>
            <a:r>
              <a:rPr lang="en-GB" sz="1600" b="1" dirty="0" smtClean="0">
                <a:solidFill>
                  <a:srgbClr val="009900"/>
                </a:solidFill>
                <a:latin typeface="Times New Roman"/>
                <a:ea typeface="Calibri"/>
                <a:cs typeface="Arial"/>
              </a:rPr>
              <a:t>)</a:t>
            </a:r>
            <a:r>
              <a:rPr lang="en-GB" sz="1600" b="1" dirty="0">
                <a:solidFill>
                  <a:srgbClr val="009900"/>
                </a:solidFill>
                <a:latin typeface="Times New Roman"/>
                <a:ea typeface="Calibri"/>
                <a:cs typeface="Arial"/>
              </a:rPr>
              <a:t> </a:t>
            </a:r>
            <a:endParaRPr lang="en-GB" sz="1600" b="1" dirty="0">
              <a:solidFill>
                <a:srgbClr val="009900"/>
              </a:solidFill>
              <a:ea typeface="Times New Roman"/>
              <a:cs typeface="Arial"/>
            </a:endParaRPr>
          </a:p>
          <a:p>
            <a:pPr algn="l">
              <a:lnSpc>
                <a:spcPct val="115000"/>
              </a:lnSpc>
              <a:spcAft>
                <a:spcPts val="0"/>
              </a:spcAft>
            </a:pPr>
            <a:r>
              <a:rPr lang="en-GB" sz="1600" dirty="0">
                <a:latin typeface="Times New Roman"/>
                <a:ea typeface="Calibri"/>
                <a:cs typeface="Arial"/>
              </a:rPr>
              <a:t>E- The </a:t>
            </a:r>
            <a:r>
              <a:rPr lang="en-GB" sz="1600" u="sng" dirty="0">
                <a:solidFill>
                  <a:srgbClr val="FF3300"/>
                </a:solidFill>
                <a:latin typeface="Times New Roman"/>
                <a:ea typeface="Calibri"/>
                <a:cs typeface="Arial"/>
              </a:rPr>
              <a:t>adulteress and the adulterer</a:t>
            </a:r>
            <a:r>
              <a:rPr lang="en-GB" sz="1600" dirty="0">
                <a:latin typeface="Times New Roman"/>
                <a:ea typeface="Calibri"/>
                <a:cs typeface="Arial"/>
              </a:rPr>
              <a:t>, you shall lash each of them one hundred lashes. (</a:t>
            </a:r>
            <a:r>
              <a:rPr lang="en-GB" sz="1600" dirty="0" err="1">
                <a:solidFill>
                  <a:srgbClr val="FF0000"/>
                </a:solidFill>
                <a:latin typeface="Times New Roman"/>
                <a:ea typeface="Calibri"/>
                <a:cs typeface="Arial"/>
              </a:rPr>
              <a:t>Yuksel</a:t>
            </a:r>
            <a:r>
              <a:rPr lang="en-GB" sz="1600" dirty="0">
                <a:solidFill>
                  <a:srgbClr val="FF0000"/>
                </a:solidFill>
                <a:latin typeface="Times New Roman"/>
                <a:ea typeface="Calibri"/>
                <a:cs typeface="Arial"/>
              </a:rPr>
              <a:t>, 2007,2010, Surah 24:2</a:t>
            </a:r>
            <a:r>
              <a:rPr lang="en-GB" sz="1600" dirty="0" smtClean="0">
                <a:solidFill>
                  <a:srgbClr val="FF0000"/>
                </a:solidFill>
                <a:latin typeface="Times New Roman"/>
                <a:ea typeface="Calibri"/>
                <a:cs typeface="Arial"/>
              </a:rPr>
              <a:t>).</a:t>
            </a:r>
            <a:r>
              <a:rPr lang="en-GB" sz="1600" dirty="0">
                <a:solidFill>
                  <a:srgbClr val="FF0000"/>
                </a:solidFill>
                <a:latin typeface="Times New Roman"/>
                <a:ea typeface="Calibri"/>
                <a:cs typeface="Arial"/>
              </a:rPr>
              <a:t> </a:t>
            </a:r>
            <a:endParaRPr lang="en-GB" sz="1600" dirty="0">
              <a:solidFill>
                <a:srgbClr val="FF0000"/>
              </a:solidFill>
              <a:ea typeface="Times New Roman"/>
              <a:cs typeface="Arial"/>
            </a:endParaRPr>
          </a:p>
          <a:p>
            <a:pPr algn="l">
              <a:lnSpc>
                <a:spcPct val="115000"/>
              </a:lnSpc>
              <a:spcAft>
                <a:spcPts val="0"/>
              </a:spcAft>
              <a:buFont typeface="Wingdings" pitchFamily="2" charset="2"/>
              <a:buChar char="q"/>
            </a:pPr>
            <a:r>
              <a:rPr lang="en-GB" sz="1600" dirty="0">
                <a:latin typeface="Times New Roman"/>
                <a:ea typeface="Calibri"/>
                <a:cs typeface="Arial"/>
              </a:rPr>
              <a:t>Although the above example is void of any metaphor, the translators seem to have made serious mistakes as a result of their inability not only to find the right meaningful equivalent of the word but to also to understand the significance of the word order in the Quran as a whole.</a:t>
            </a:r>
            <a:endParaRPr lang="en-GB" sz="1600" dirty="0">
              <a:ea typeface="Times New Roman"/>
              <a:cs typeface="Arial"/>
            </a:endParaRPr>
          </a:p>
          <a:p>
            <a:pPr>
              <a:lnSpc>
                <a:spcPct val="115000"/>
              </a:lnSpc>
              <a:spcAft>
                <a:spcPts val="0"/>
              </a:spcAft>
            </a:pPr>
            <a:r>
              <a:rPr lang="en-GB" sz="3600" dirty="0">
                <a:latin typeface="Times New Roman"/>
                <a:ea typeface="Calibri"/>
                <a:cs typeface="Arial"/>
              </a:rPr>
              <a:t> </a:t>
            </a:r>
            <a:endParaRPr lang="en-GB" sz="2400" dirty="0">
              <a:ea typeface="Times New Roman"/>
              <a:cs typeface="Arial"/>
            </a:endParaRPr>
          </a:p>
          <a:p>
            <a:pPr algn="just">
              <a:lnSpc>
                <a:spcPct val="115000"/>
              </a:lnSpc>
              <a:spcAft>
                <a:spcPts val="0"/>
              </a:spcAft>
              <a:buFont typeface="Wingdings" pitchFamily="2" charset="2"/>
              <a:buChar char="q"/>
            </a:pP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ea typeface="Times New Roman"/>
                <a:cs typeface="Arial"/>
              </a:rPr>
              <a:t>Continued</a:t>
            </a: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400" dirty="0">
                <a:latin typeface="Times New Roman"/>
                <a:ea typeface="Calibri"/>
                <a:cs typeface="Arial"/>
              </a:rPr>
              <a:t>At the word level, the Arabic verb </a:t>
            </a:r>
            <a:r>
              <a:rPr lang="en-GB" sz="1400" b="1" dirty="0">
                <a:solidFill>
                  <a:srgbClr val="FF0000"/>
                </a:solidFill>
                <a:latin typeface="Times New Roman"/>
                <a:ea typeface="Calibri"/>
                <a:cs typeface="Arial"/>
              </a:rPr>
              <a:t>‘</a:t>
            </a:r>
            <a:r>
              <a:rPr lang="ar-SY" sz="1400" b="1" dirty="0">
                <a:solidFill>
                  <a:srgbClr val="FF0000"/>
                </a:solidFill>
                <a:ea typeface="Calibri"/>
                <a:cs typeface="Times New Roman"/>
              </a:rPr>
              <a:t>فاجلدوا</a:t>
            </a:r>
            <a:r>
              <a:rPr lang="en-GB" sz="1400" b="1" dirty="0">
                <a:solidFill>
                  <a:srgbClr val="FF0000"/>
                </a:solidFill>
                <a:latin typeface="Times New Roman"/>
                <a:ea typeface="Calibri"/>
                <a:cs typeface="Arial"/>
              </a:rPr>
              <a:t>’ </a:t>
            </a:r>
            <a:r>
              <a:rPr lang="en-GB" sz="1400" dirty="0">
                <a:latin typeface="Times New Roman"/>
                <a:ea typeface="Calibri"/>
                <a:cs typeface="Arial"/>
              </a:rPr>
              <a:t>has been translated by them as ‘ lash’, ‘scourge’ and ‘flog’ respectively.  The three different translation versions of the Arabic verb show that has no absolute equivalent in English.  Although ‘lash’, scourge’ and ‘flog’ sound acceptable, they still have different semantic connotations.  They could be semantically ranked as follows:</a:t>
            </a:r>
            <a:endParaRPr lang="en-GB" sz="1400" dirty="0">
              <a:ea typeface="Times New Roman"/>
              <a:cs typeface="Arial"/>
            </a:endParaRPr>
          </a:p>
          <a:p>
            <a:pPr algn="l">
              <a:lnSpc>
                <a:spcPct val="115000"/>
              </a:lnSpc>
              <a:spcAft>
                <a:spcPts val="0"/>
              </a:spcAft>
            </a:pPr>
            <a:r>
              <a:rPr lang="en-GB" sz="1400" dirty="0">
                <a:latin typeface="Times New Roman"/>
                <a:ea typeface="Calibri"/>
                <a:cs typeface="Arial"/>
              </a:rPr>
              <a:t> </a:t>
            </a:r>
            <a:endParaRPr lang="en-GB" sz="1400" dirty="0">
              <a:ea typeface="Times New Roman"/>
              <a:cs typeface="Arial"/>
            </a:endParaRPr>
          </a:p>
          <a:p>
            <a:pPr lvl="0" algn="l">
              <a:spcAft>
                <a:spcPts val="0"/>
              </a:spcAft>
              <a:buFont typeface="+mj-lt"/>
              <a:buAutoNum type="alphaLcPeriod"/>
            </a:pPr>
            <a:r>
              <a:rPr lang="en-GB" sz="1400" b="1" dirty="0">
                <a:solidFill>
                  <a:srgbClr val="FF3300"/>
                </a:solidFill>
                <a:latin typeface="Times New Roman"/>
                <a:ea typeface="Calibri"/>
              </a:rPr>
              <a:t>Lash&gt;weak connotation</a:t>
            </a:r>
            <a:endParaRPr lang="en-GB" sz="1400" b="1" dirty="0">
              <a:solidFill>
                <a:srgbClr val="FF3300"/>
              </a:solidFill>
            </a:endParaRPr>
          </a:p>
          <a:p>
            <a:pPr lvl="0" algn="l">
              <a:spcAft>
                <a:spcPts val="0"/>
              </a:spcAft>
              <a:buFont typeface="+mj-lt"/>
              <a:buAutoNum type="alphaLcPeriod"/>
            </a:pPr>
            <a:r>
              <a:rPr lang="en-GB" sz="1400" b="1" dirty="0">
                <a:solidFill>
                  <a:srgbClr val="1132D9"/>
                </a:solidFill>
                <a:latin typeface="Times New Roman"/>
                <a:ea typeface="Calibri"/>
              </a:rPr>
              <a:t>Scourge&gt;strong connotation</a:t>
            </a:r>
            <a:endParaRPr lang="en-GB" sz="1400" b="1" dirty="0">
              <a:solidFill>
                <a:srgbClr val="1132D9"/>
              </a:solidFill>
            </a:endParaRPr>
          </a:p>
          <a:p>
            <a:pPr lvl="0" algn="l">
              <a:spcAft>
                <a:spcPts val="0"/>
              </a:spcAft>
              <a:buFont typeface="+mj-lt"/>
              <a:buAutoNum type="alphaLcPeriod"/>
            </a:pPr>
            <a:r>
              <a:rPr lang="en-GB" sz="1400" b="1" dirty="0">
                <a:latin typeface="Times New Roman"/>
                <a:ea typeface="Calibri"/>
              </a:rPr>
              <a:t>Flog&gt;mild connotation</a:t>
            </a:r>
            <a:endParaRPr lang="en-GB" sz="1400" b="1" dirty="0"/>
          </a:p>
          <a:p>
            <a:pPr algn="l">
              <a:lnSpc>
                <a:spcPct val="115000"/>
              </a:lnSpc>
              <a:spcAft>
                <a:spcPts val="0"/>
              </a:spcAft>
            </a:pPr>
            <a:r>
              <a:rPr lang="en-GB" sz="1400" b="1" dirty="0">
                <a:latin typeface="Times New Roman"/>
                <a:ea typeface="Calibri"/>
                <a:cs typeface="Arial"/>
              </a:rPr>
              <a:t>The semantic connotation of the Arabic verb may have a combination of the three of them</a:t>
            </a:r>
            <a:r>
              <a:rPr lang="en-GB" sz="1400" b="1" dirty="0" smtClean="0">
                <a:latin typeface="Times New Roman"/>
                <a:ea typeface="Calibri"/>
                <a:cs typeface="Arial"/>
              </a:rPr>
              <a:t>.</a:t>
            </a:r>
            <a:r>
              <a:rPr lang="en-GB" sz="1400" dirty="0">
                <a:latin typeface="Times New Roman"/>
                <a:ea typeface="Calibri"/>
                <a:cs typeface="Arial"/>
              </a:rPr>
              <a:t> </a:t>
            </a:r>
            <a:endParaRPr lang="en-GB" sz="1400" dirty="0">
              <a:ea typeface="Times New Roman"/>
              <a:cs typeface="Arial"/>
            </a:endParaRPr>
          </a:p>
          <a:p>
            <a:pPr algn="l">
              <a:lnSpc>
                <a:spcPct val="115000"/>
              </a:lnSpc>
              <a:spcAft>
                <a:spcPts val="0"/>
              </a:spcAft>
              <a:buFont typeface="Wingdings" pitchFamily="2" charset="2"/>
              <a:buChar char="q"/>
            </a:pPr>
            <a:r>
              <a:rPr lang="en-GB" sz="1400" dirty="0" smtClean="0">
                <a:latin typeface="Times New Roman"/>
                <a:ea typeface="Calibri"/>
                <a:cs typeface="Arial"/>
              </a:rPr>
              <a:t>As far as the word order is concerned, it is very important to note that although one can manipulate the word order in Arabic in general, one cannot manipulate –in most cases-the word order followed in the Quran because it has its own significance.  In the above example, we can see that </a:t>
            </a:r>
            <a:r>
              <a:rPr lang="en-GB" sz="1400" b="1" dirty="0" err="1" smtClean="0">
                <a:solidFill>
                  <a:srgbClr val="FF0000"/>
                </a:solidFill>
                <a:latin typeface="Times New Roman"/>
                <a:ea typeface="Calibri"/>
                <a:cs typeface="Arial"/>
              </a:rPr>
              <a:t>Dawood</a:t>
            </a:r>
            <a:r>
              <a:rPr lang="en-GB" sz="1400" b="1" dirty="0" smtClean="0">
                <a:solidFill>
                  <a:srgbClr val="FF0000"/>
                </a:solidFill>
                <a:latin typeface="Times New Roman"/>
                <a:ea typeface="Calibri"/>
                <a:cs typeface="Arial"/>
              </a:rPr>
              <a:t> has violated a philosophical principle in Islam </a:t>
            </a:r>
            <a:r>
              <a:rPr lang="en-GB" sz="1400" dirty="0" smtClean="0">
                <a:latin typeface="Times New Roman"/>
                <a:ea typeface="Calibri"/>
                <a:cs typeface="Arial"/>
              </a:rPr>
              <a:t>by putting in his translation of  ‘</a:t>
            </a:r>
            <a:r>
              <a:rPr lang="ar-SY" sz="1400" dirty="0" smtClean="0">
                <a:latin typeface="Times New Roman"/>
                <a:ea typeface="Calibri"/>
                <a:cs typeface="Arial"/>
              </a:rPr>
              <a:t> </a:t>
            </a:r>
            <a:r>
              <a:rPr lang="ar-SY" sz="1400" dirty="0" smtClean="0">
                <a:ea typeface="Calibri"/>
                <a:cs typeface="Times New Roman"/>
              </a:rPr>
              <a:t>الزانية والزاني</a:t>
            </a:r>
            <a:r>
              <a:rPr lang="en-GB" sz="1400" dirty="0" smtClean="0">
                <a:latin typeface="Times New Roman"/>
                <a:ea typeface="Calibri"/>
                <a:cs typeface="Arial"/>
              </a:rPr>
              <a:t>’ – </a:t>
            </a:r>
            <a:r>
              <a:rPr lang="en-GB" sz="1400" b="1" dirty="0" smtClean="0">
                <a:solidFill>
                  <a:srgbClr val="FF0000"/>
                </a:solidFill>
                <a:latin typeface="Times New Roman"/>
                <a:ea typeface="Calibri"/>
                <a:cs typeface="Arial"/>
              </a:rPr>
              <a:t>the male before the female</a:t>
            </a:r>
            <a:r>
              <a:rPr lang="en-GB" sz="1400" dirty="0" smtClean="0">
                <a:latin typeface="Times New Roman"/>
                <a:ea typeface="Calibri"/>
                <a:cs typeface="Arial"/>
              </a:rPr>
              <a:t>.  It is the only place in the Quran that the female is mentioned before the male.  It is to add that it is the woman who is responsible when an illegal sexual intercourse takes place whether before or after marriage.  If the sexual intercourse took place without the prior consent of the woman, then the whole act would not be called an ‘adultery’ or ‘fornication’, but rather ‘rape’.</a:t>
            </a:r>
            <a:endParaRPr lang="en-GB" sz="1400" dirty="0" smtClean="0">
              <a:ea typeface="Times New Roman"/>
              <a:cs typeface="Arial"/>
            </a:endParaRPr>
          </a:p>
          <a:p>
            <a:pPr marL="0" lvl="0" indent="0" algn="l">
              <a:lnSpc>
                <a:spcPct val="115000"/>
              </a:lnSpc>
              <a:spcAft>
                <a:spcPts val="0"/>
              </a:spcAft>
            </a:pPr>
            <a:endParaRPr lang="en-GB" sz="1400" b="1" dirty="0"/>
          </a:p>
        </p:txBody>
      </p:sp>
    </p:spTree>
    <p:extLst>
      <p:ext uri="{BB962C8B-B14F-4D97-AF65-F5344CB8AC3E}">
        <p14:creationId xmlns="" xmlns:p14="http://schemas.microsoft.com/office/powerpoint/2010/main" val="1354642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ea typeface="Times New Roman"/>
                <a:cs typeface="Arial"/>
              </a:rPr>
              <a:t>3.4 </a:t>
            </a:r>
            <a:r>
              <a:rPr lang="en-GB" sz="2400" b="1" dirty="0" smtClean="0">
                <a:solidFill>
                  <a:srgbClr val="1132D9"/>
                </a:solidFill>
                <a:ea typeface="Times New Roman"/>
                <a:cs typeface="Arial"/>
              </a:rPr>
              <a:t>The </a:t>
            </a:r>
            <a:r>
              <a:rPr lang="en-GB" sz="2400" b="1" dirty="0">
                <a:solidFill>
                  <a:srgbClr val="1132D9"/>
                </a:solidFill>
                <a:ea typeface="Times New Roman"/>
                <a:cs typeface="Arial"/>
              </a:rPr>
              <a:t>Translatability of the Quran from a cultural point of view </a:t>
            </a: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800" dirty="0" smtClean="0">
                <a:latin typeface="Times New Roman"/>
                <a:ea typeface="Calibri"/>
                <a:cs typeface="Arial"/>
              </a:rPr>
              <a:t>The following example will show how serious a mistake in translation may be.  It is not only a matter of translatability but rather of rendering a concept:</a:t>
            </a:r>
            <a:endParaRPr lang="en-GB" sz="1800" dirty="0" smtClean="0">
              <a:ea typeface="Times New Roman"/>
              <a:cs typeface="Arial"/>
            </a:endParaRPr>
          </a:p>
          <a:p>
            <a:pPr marL="0" indent="0" algn="l">
              <a:lnSpc>
                <a:spcPct val="115000"/>
              </a:lnSpc>
              <a:spcAft>
                <a:spcPts val="0"/>
              </a:spcAft>
            </a:pPr>
            <a:endParaRPr lang="en-GB" sz="1800" dirty="0" smtClean="0">
              <a:ea typeface="Times New Roman"/>
              <a:cs typeface="Arial"/>
            </a:endParaRPr>
          </a:p>
          <a:p>
            <a:pPr algn="ctr">
              <a:lnSpc>
                <a:spcPct val="115000"/>
              </a:lnSpc>
              <a:spcAft>
                <a:spcPts val="0"/>
              </a:spcAft>
            </a:pPr>
            <a:r>
              <a:rPr lang="ar-SY" sz="1800" b="1" dirty="0" smtClean="0">
                <a:solidFill>
                  <a:srgbClr val="1132D9"/>
                </a:solidFill>
                <a:ea typeface="Calibri"/>
                <a:cs typeface="Times New Roman"/>
              </a:rPr>
              <a:t>"</a:t>
            </a:r>
            <a:r>
              <a:rPr lang="ar-SY" sz="1800" b="1" dirty="0">
                <a:solidFill>
                  <a:srgbClr val="1132D9"/>
                </a:solidFill>
                <a:ea typeface="Calibri"/>
                <a:cs typeface="Times New Roman"/>
              </a:rPr>
              <a:t>ولا تقربوا الزنى أنه كان فاحشة وساء سبيبلاً" (سورة الأسراء: آية 32)</a:t>
            </a:r>
            <a:endParaRPr lang="en-GB" sz="1800" b="1" dirty="0">
              <a:solidFill>
                <a:srgbClr val="1132D9"/>
              </a:solidFill>
              <a:ea typeface="Times New Roman"/>
              <a:cs typeface="Arial"/>
            </a:endParaRPr>
          </a:p>
          <a:p>
            <a:pPr algn="l">
              <a:lnSpc>
                <a:spcPct val="115000"/>
              </a:lnSpc>
              <a:spcAft>
                <a:spcPts val="0"/>
              </a:spcAft>
            </a:pPr>
            <a:r>
              <a:rPr lang="en-GB" sz="1800" dirty="0">
                <a:latin typeface="Times New Roman"/>
                <a:ea typeface="Calibri"/>
                <a:cs typeface="Arial"/>
              </a:rPr>
              <a:t> </a:t>
            </a:r>
            <a:endParaRPr lang="en-GB" sz="1800" dirty="0">
              <a:ea typeface="Times New Roman"/>
              <a:cs typeface="Arial"/>
            </a:endParaRPr>
          </a:p>
          <a:p>
            <a:pPr lvl="0" algn="l">
              <a:spcAft>
                <a:spcPts val="0"/>
              </a:spcAft>
              <a:buFont typeface="+mj-lt"/>
              <a:buAutoNum type="alphaUcPeriod"/>
            </a:pPr>
            <a:r>
              <a:rPr lang="en-GB" sz="1600" b="1" dirty="0" err="1">
                <a:solidFill>
                  <a:srgbClr val="FF3300"/>
                </a:solidFill>
                <a:latin typeface="Times New Roman"/>
                <a:ea typeface="Calibri"/>
              </a:rPr>
              <a:t>Dawood</a:t>
            </a:r>
            <a:r>
              <a:rPr lang="en-GB" sz="1600" b="1" dirty="0">
                <a:solidFill>
                  <a:srgbClr val="FF3300"/>
                </a:solidFill>
                <a:latin typeface="Times New Roman"/>
                <a:ea typeface="Calibri"/>
              </a:rPr>
              <a:t>:</a:t>
            </a:r>
            <a:r>
              <a:rPr lang="en-GB" sz="1600" dirty="0">
                <a:latin typeface="Times New Roman"/>
                <a:ea typeface="Calibri"/>
              </a:rPr>
              <a:t> “You shall </a:t>
            </a:r>
            <a:r>
              <a:rPr lang="en-GB" sz="1600" u="sng" dirty="0">
                <a:latin typeface="Times New Roman"/>
                <a:ea typeface="Calibri"/>
              </a:rPr>
              <a:t>not commit </a:t>
            </a:r>
            <a:r>
              <a:rPr lang="en-GB" sz="1600" u="sng" dirty="0">
                <a:solidFill>
                  <a:srgbClr val="FF3300"/>
                </a:solidFill>
                <a:latin typeface="Times New Roman"/>
                <a:ea typeface="Calibri"/>
              </a:rPr>
              <a:t>adultery</a:t>
            </a:r>
            <a:r>
              <a:rPr lang="en-GB" sz="1600" dirty="0">
                <a:latin typeface="Times New Roman"/>
                <a:ea typeface="Calibri"/>
              </a:rPr>
              <a:t>, for it is foul and indecent” (p.236)</a:t>
            </a:r>
            <a:endParaRPr lang="en-GB" sz="1600" dirty="0"/>
          </a:p>
          <a:p>
            <a:pPr lvl="0" algn="l">
              <a:spcAft>
                <a:spcPts val="0"/>
              </a:spcAft>
              <a:buFont typeface="+mj-lt"/>
              <a:buAutoNum type="alphaUcPeriod"/>
            </a:pPr>
            <a:r>
              <a:rPr lang="en-GB" sz="1600" b="1" dirty="0" err="1" smtClean="0">
                <a:solidFill>
                  <a:srgbClr val="FF3300"/>
                </a:solidFill>
                <a:latin typeface="Times New Roman"/>
                <a:ea typeface="Calibri"/>
              </a:rPr>
              <a:t>Arberry</a:t>
            </a:r>
            <a:r>
              <a:rPr lang="en-GB" sz="1600" b="1" dirty="0">
                <a:solidFill>
                  <a:srgbClr val="FF3300"/>
                </a:solidFill>
                <a:latin typeface="Times New Roman"/>
                <a:ea typeface="Calibri"/>
              </a:rPr>
              <a:t>:</a:t>
            </a:r>
            <a:r>
              <a:rPr lang="en-GB" sz="1600" dirty="0">
                <a:latin typeface="Times New Roman"/>
                <a:ea typeface="Calibri"/>
              </a:rPr>
              <a:t> “And </a:t>
            </a:r>
            <a:r>
              <a:rPr lang="en-GB" sz="1600" u="sng" dirty="0">
                <a:latin typeface="Times New Roman"/>
                <a:ea typeface="Calibri"/>
              </a:rPr>
              <a:t>approach</a:t>
            </a:r>
            <a:r>
              <a:rPr lang="en-GB" sz="1600" dirty="0">
                <a:latin typeface="Times New Roman"/>
                <a:ea typeface="Calibri"/>
              </a:rPr>
              <a:t> not </a:t>
            </a:r>
            <a:r>
              <a:rPr lang="en-GB" sz="1600" u="sng" dirty="0">
                <a:solidFill>
                  <a:srgbClr val="FF3300"/>
                </a:solidFill>
                <a:latin typeface="Times New Roman"/>
                <a:ea typeface="Calibri"/>
              </a:rPr>
              <a:t>fornication</a:t>
            </a:r>
            <a:r>
              <a:rPr lang="en-GB" sz="1600" dirty="0">
                <a:latin typeface="Times New Roman"/>
                <a:ea typeface="Calibri"/>
              </a:rPr>
              <a:t>; surely it is an indecency, and evil as a way” (p.272)</a:t>
            </a:r>
            <a:endParaRPr lang="en-GB" sz="1600" dirty="0"/>
          </a:p>
          <a:p>
            <a:pPr lvl="0" algn="l">
              <a:spcAft>
                <a:spcPts val="0"/>
              </a:spcAft>
              <a:buFont typeface="+mj-lt"/>
              <a:buAutoNum type="alphaUcPeriod"/>
            </a:pPr>
            <a:r>
              <a:rPr lang="en-GB" sz="1600" b="1" dirty="0">
                <a:solidFill>
                  <a:srgbClr val="FF3300"/>
                </a:solidFill>
                <a:latin typeface="Times New Roman"/>
                <a:ea typeface="Calibri"/>
              </a:rPr>
              <a:t>Ali</a:t>
            </a:r>
            <a:r>
              <a:rPr lang="en-GB" sz="1600" dirty="0">
                <a:latin typeface="Times New Roman"/>
                <a:ea typeface="Calibri"/>
              </a:rPr>
              <a:t>: Nor </a:t>
            </a:r>
            <a:r>
              <a:rPr lang="en-GB" sz="1600" u="sng" dirty="0">
                <a:latin typeface="Times New Roman"/>
                <a:ea typeface="Calibri"/>
              </a:rPr>
              <a:t>come n</a:t>
            </a:r>
            <a:r>
              <a:rPr lang="en-GB" sz="1600" dirty="0">
                <a:latin typeface="Times New Roman"/>
                <a:ea typeface="Calibri"/>
              </a:rPr>
              <a:t>igh to </a:t>
            </a:r>
            <a:r>
              <a:rPr lang="en-GB" sz="1600" u="sng" dirty="0">
                <a:solidFill>
                  <a:srgbClr val="FF3300"/>
                </a:solidFill>
                <a:latin typeface="Times New Roman"/>
                <a:ea typeface="Calibri"/>
              </a:rPr>
              <a:t>adultery</a:t>
            </a:r>
            <a:r>
              <a:rPr lang="en-GB" sz="1600" dirty="0">
                <a:latin typeface="Times New Roman"/>
                <a:ea typeface="Calibri"/>
              </a:rPr>
              <a:t>; for it is a shameful (deed) and an evil, opening the road (to other evils) (p703)</a:t>
            </a:r>
            <a:endParaRPr lang="en-GB" sz="1600" dirty="0"/>
          </a:p>
          <a:p>
            <a:pPr lvl="0" algn="l">
              <a:spcAft>
                <a:spcPts val="0"/>
              </a:spcAft>
              <a:buFont typeface="+mj-lt"/>
              <a:buAutoNum type="alphaUcPeriod"/>
            </a:pPr>
            <a:r>
              <a:rPr lang="en-GB" sz="1600" b="1" dirty="0">
                <a:solidFill>
                  <a:srgbClr val="FF3300"/>
                </a:solidFill>
                <a:latin typeface="Times New Roman"/>
                <a:ea typeface="Calibri"/>
              </a:rPr>
              <a:t>Ali’s revised</a:t>
            </a:r>
            <a:r>
              <a:rPr lang="en-GB" sz="1600" dirty="0">
                <a:latin typeface="Times New Roman"/>
                <a:ea typeface="Calibri"/>
              </a:rPr>
              <a:t>: “Nor </a:t>
            </a:r>
            <a:r>
              <a:rPr lang="en-GB" sz="1600" u="sng" dirty="0">
                <a:latin typeface="Times New Roman"/>
                <a:ea typeface="Calibri"/>
              </a:rPr>
              <a:t>come nigh </a:t>
            </a:r>
            <a:r>
              <a:rPr lang="en-GB" sz="1600" dirty="0">
                <a:latin typeface="Times New Roman"/>
                <a:ea typeface="Calibri"/>
              </a:rPr>
              <a:t>to </a:t>
            </a:r>
            <a:r>
              <a:rPr lang="en-GB" sz="1600" u="sng" dirty="0">
                <a:solidFill>
                  <a:srgbClr val="FF3300"/>
                </a:solidFill>
                <a:latin typeface="Times New Roman"/>
                <a:ea typeface="Calibri"/>
              </a:rPr>
              <a:t>adultery</a:t>
            </a:r>
            <a:r>
              <a:rPr lang="en-GB" sz="1600" dirty="0">
                <a:latin typeface="Times New Roman"/>
                <a:ea typeface="Calibri"/>
              </a:rPr>
              <a:t>: for it is an indecent (deed) and an evil way (p785)</a:t>
            </a:r>
            <a:endParaRPr lang="en-GB" sz="1600" dirty="0"/>
          </a:p>
          <a:p>
            <a:pPr lvl="0" algn="l">
              <a:spcAft>
                <a:spcPts val="0"/>
              </a:spcAft>
              <a:buFont typeface="+mj-lt"/>
              <a:buAutoNum type="alphaUcPeriod"/>
            </a:pPr>
            <a:r>
              <a:rPr lang="en-GB" sz="1600" b="1" dirty="0" err="1">
                <a:solidFill>
                  <a:srgbClr val="FF3300"/>
                </a:solidFill>
                <a:latin typeface="Times New Roman"/>
                <a:ea typeface="Calibri"/>
              </a:rPr>
              <a:t>Yuksel</a:t>
            </a:r>
            <a:r>
              <a:rPr lang="en-GB" sz="1600" b="1" dirty="0">
                <a:solidFill>
                  <a:srgbClr val="FF3300"/>
                </a:solidFill>
                <a:latin typeface="Times New Roman"/>
                <a:ea typeface="Calibri"/>
              </a:rPr>
              <a:t>:</a:t>
            </a:r>
            <a:r>
              <a:rPr lang="en-GB" sz="1600" dirty="0">
                <a:latin typeface="Times New Roman"/>
                <a:ea typeface="Calibri"/>
              </a:rPr>
              <a:t> “Do not </a:t>
            </a:r>
            <a:r>
              <a:rPr lang="en-GB" sz="1600" u="sng" dirty="0">
                <a:latin typeface="Times New Roman"/>
                <a:ea typeface="Calibri"/>
              </a:rPr>
              <a:t>go near </a:t>
            </a:r>
            <a:r>
              <a:rPr lang="en-GB" sz="1600" u="sng" dirty="0">
                <a:solidFill>
                  <a:srgbClr val="FF3300"/>
                </a:solidFill>
                <a:latin typeface="Times New Roman"/>
                <a:ea typeface="Calibri"/>
              </a:rPr>
              <a:t>adultery</a:t>
            </a:r>
            <a:r>
              <a:rPr lang="en-GB" sz="1600" dirty="0">
                <a:latin typeface="Times New Roman"/>
                <a:ea typeface="Calibri"/>
              </a:rPr>
              <a:t>, for it is a sin and an evil path” (Sura17:32)</a:t>
            </a:r>
            <a:endParaRPr lang="en-GB" sz="1600" dirty="0"/>
          </a:p>
          <a:p>
            <a:pPr algn="l"/>
            <a:endParaRPr lang="en-GB" sz="1800" dirty="0"/>
          </a:p>
        </p:txBody>
      </p:sp>
    </p:spTree>
    <p:extLst>
      <p:ext uri="{BB962C8B-B14F-4D97-AF65-F5344CB8AC3E}">
        <p14:creationId xmlns="" xmlns:p14="http://schemas.microsoft.com/office/powerpoint/2010/main" val="256370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ea typeface="Times New Roman"/>
                <a:cs typeface="Arial"/>
              </a:rPr>
              <a:t>Continued</a:t>
            </a:r>
            <a:endParaRPr lang="en-GB" dirty="0"/>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2400" dirty="0">
                <a:latin typeface="Times New Roman"/>
                <a:ea typeface="Calibri"/>
                <a:cs typeface="Arial"/>
              </a:rPr>
              <a:t>Unfortunately, the five versions clearly violate the Islamic concept of adultery.  </a:t>
            </a:r>
            <a:r>
              <a:rPr lang="en-GB" sz="2400" u="sng" dirty="0" err="1">
                <a:solidFill>
                  <a:srgbClr val="FF3300"/>
                </a:solidFill>
                <a:latin typeface="Times New Roman"/>
                <a:ea typeface="Calibri"/>
                <a:cs typeface="Arial"/>
              </a:rPr>
              <a:t>Dawood’s</a:t>
            </a:r>
            <a:r>
              <a:rPr lang="en-GB" sz="2400" u="sng" dirty="0">
                <a:solidFill>
                  <a:srgbClr val="FF3300"/>
                </a:solidFill>
                <a:latin typeface="Times New Roman"/>
                <a:ea typeface="Calibri"/>
                <a:cs typeface="Arial"/>
              </a:rPr>
              <a:t> , </a:t>
            </a:r>
            <a:r>
              <a:rPr lang="en-GB" sz="2400" u="sng" dirty="0" err="1">
                <a:solidFill>
                  <a:srgbClr val="FF3300"/>
                </a:solidFill>
                <a:latin typeface="Times New Roman"/>
                <a:ea typeface="Calibri"/>
                <a:cs typeface="Arial"/>
              </a:rPr>
              <a:t>Yuksel</a:t>
            </a:r>
            <a:r>
              <a:rPr lang="en-GB" sz="2400" u="sng" dirty="0">
                <a:solidFill>
                  <a:srgbClr val="FF3300"/>
                </a:solidFill>
                <a:latin typeface="Times New Roman"/>
                <a:ea typeface="Calibri"/>
                <a:cs typeface="Arial"/>
              </a:rPr>
              <a:t> </a:t>
            </a:r>
            <a:r>
              <a:rPr lang="en-GB" sz="2400" u="sng" dirty="0" err="1">
                <a:solidFill>
                  <a:srgbClr val="FF3300"/>
                </a:solidFill>
                <a:latin typeface="Times New Roman"/>
                <a:ea typeface="Calibri"/>
                <a:cs typeface="Arial"/>
              </a:rPr>
              <a:t>etal’s</a:t>
            </a:r>
            <a:r>
              <a:rPr lang="en-GB" sz="2400" u="sng" dirty="0">
                <a:solidFill>
                  <a:srgbClr val="FF3300"/>
                </a:solidFill>
                <a:latin typeface="Times New Roman"/>
                <a:ea typeface="Calibri"/>
                <a:cs typeface="Arial"/>
              </a:rPr>
              <a:t>  and Ali’s versions </a:t>
            </a:r>
            <a:r>
              <a:rPr lang="en-GB" sz="2400" dirty="0">
                <a:latin typeface="Times New Roman"/>
                <a:ea typeface="Calibri"/>
                <a:cs typeface="Arial"/>
              </a:rPr>
              <a:t>would mean to an English reader that </a:t>
            </a:r>
            <a:r>
              <a:rPr lang="en-GB" sz="2400" u="sng" dirty="0">
                <a:latin typeface="Times New Roman"/>
                <a:ea typeface="Calibri"/>
                <a:cs typeface="Arial"/>
              </a:rPr>
              <a:t>it is </a:t>
            </a:r>
            <a:r>
              <a:rPr lang="en-GB" sz="2400" u="sng" dirty="0">
                <a:solidFill>
                  <a:srgbClr val="1132D9"/>
                </a:solidFill>
                <a:latin typeface="Times New Roman"/>
                <a:ea typeface="Calibri"/>
                <a:cs typeface="Arial"/>
              </a:rPr>
              <a:t>prohibited</a:t>
            </a:r>
            <a:r>
              <a:rPr lang="en-GB" sz="2400" u="sng" dirty="0">
                <a:latin typeface="Times New Roman"/>
                <a:ea typeface="Calibri"/>
                <a:cs typeface="Arial"/>
              </a:rPr>
              <a:t> </a:t>
            </a:r>
            <a:r>
              <a:rPr lang="en-GB" sz="2400" dirty="0">
                <a:latin typeface="Times New Roman"/>
                <a:ea typeface="Calibri"/>
                <a:cs typeface="Arial"/>
              </a:rPr>
              <a:t>to practise illegal sex </a:t>
            </a:r>
            <a:r>
              <a:rPr lang="en-GB" sz="2400" u="sng" dirty="0">
                <a:solidFill>
                  <a:srgbClr val="FF3300"/>
                </a:solidFill>
                <a:latin typeface="Times New Roman"/>
                <a:ea typeface="Calibri"/>
                <a:cs typeface="Arial"/>
              </a:rPr>
              <a:t>only after marriage</a:t>
            </a:r>
            <a:r>
              <a:rPr lang="en-GB" sz="2400" dirty="0">
                <a:latin typeface="Times New Roman"/>
                <a:ea typeface="Calibri"/>
                <a:cs typeface="Arial"/>
              </a:rPr>
              <a:t>; whereas </a:t>
            </a:r>
            <a:r>
              <a:rPr lang="en-GB" sz="2400" u="sng" dirty="0" err="1" smtClean="0">
                <a:solidFill>
                  <a:srgbClr val="FF3300"/>
                </a:solidFill>
                <a:latin typeface="Times New Roman"/>
                <a:ea typeface="Calibri"/>
                <a:cs typeface="Arial"/>
              </a:rPr>
              <a:t>Arbery’s</a:t>
            </a:r>
            <a:r>
              <a:rPr lang="en-GB" sz="2400" u="sng" dirty="0" smtClean="0">
                <a:solidFill>
                  <a:srgbClr val="FF3300"/>
                </a:solidFill>
                <a:latin typeface="Times New Roman"/>
                <a:ea typeface="Calibri"/>
                <a:cs typeface="Arial"/>
              </a:rPr>
              <a:t> </a:t>
            </a:r>
            <a:r>
              <a:rPr lang="en-GB" sz="2400" u="sng" dirty="0">
                <a:solidFill>
                  <a:srgbClr val="FF3300"/>
                </a:solidFill>
                <a:latin typeface="Times New Roman"/>
                <a:ea typeface="Calibri"/>
                <a:cs typeface="Arial"/>
              </a:rPr>
              <a:t>version </a:t>
            </a:r>
            <a:r>
              <a:rPr lang="en-GB" sz="2400" dirty="0">
                <a:latin typeface="Times New Roman"/>
                <a:ea typeface="Calibri"/>
                <a:cs typeface="Arial"/>
              </a:rPr>
              <a:t>would mean that </a:t>
            </a:r>
            <a:r>
              <a:rPr lang="en-GB" sz="2400" u="sng" dirty="0">
                <a:solidFill>
                  <a:srgbClr val="1132D9"/>
                </a:solidFill>
                <a:latin typeface="Times New Roman"/>
                <a:ea typeface="Calibri"/>
                <a:cs typeface="Arial"/>
              </a:rPr>
              <a:t>it is prohibited</a:t>
            </a:r>
            <a:r>
              <a:rPr lang="en-GB" sz="2400" dirty="0">
                <a:latin typeface="Times New Roman"/>
                <a:ea typeface="Calibri"/>
                <a:cs typeface="Arial"/>
              </a:rPr>
              <a:t> to practise illegal sex </a:t>
            </a:r>
            <a:r>
              <a:rPr lang="en-GB" sz="2400" u="sng" dirty="0">
                <a:solidFill>
                  <a:srgbClr val="FF3300"/>
                </a:solidFill>
                <a:latin typeface="Times New Roman"/>
                <a:ea typeface="Calibri"/>
                <a:cs typeface="Arial"/>
              </a:rPr>
              <a:t>only before marriage</a:t>
            </a:r>
            <a:r>
              <a:rPr lang="en-GB" sz="2400" dirty="0">
                <a:latin typeface="Times New Roman"/>
                <a:ea typeface="Calibri"/>
                <a:cs typeface="Arial"/>
              </a:rPr>
              <a:t>.  According to western culture, it is socially and culturally acceptable to practise sex </a:t>
            </a:r>
            <a:r>
              <a:rPr lang="en-GB" sz="2400" u="sng" dirty="0">
                <a:solidFill>
                  <a:srgbClr val="009900"/>
                </a:solidFill>
                <a:latin typeface="Times New Roman"/>
                <a:ea typeface="Calibri"/>
                <a:cs typeface="Arial"/>
              </a:rPr>
              <a:t>before marriage only </a:t>
            </a:r>
            <a:r>
              <a:rPr lang="en-GB" sz="2400" dirty="0">
                <a:latin typeface="Times New Roman"/>
                <a:ea typeface="Calibri"/>
                <a:cs typeface="Arial"/>
              </a:rPr>
              <a:t>not </a:t>
            </a:r>
            <a:r>
              <a:rPr lang="en-GB" sz="2400" dirty="0">
                <a:solidFill>
                  <a:srgbClr val="FF3300"/>
                </a:solidFill>
                <a:latin typeface="Times New Roman"/>
                <a:ea typeface="Calibri"/>
                <a:cs typeface="Arial"/>
              </a:rPr>
              <a:t>after marriage</a:t>
            </a:r>
            <a:r>
              <a:rPr lang="en-GB" sz="2400" dirty="0">
                <a:latin typeface="Times New Roman"/>
                <a:ea typeface="Calibri"/>
                <a:cs typeface="Arial"/>
              </a:rPr>
              <a:t>.  It seems that their English versions have given a much distorted picture of the Islamic principle which </a:t>
            </a:r>
            <a:r>
              <a:rPr lang="en-GB" sz="2400" b="1" dirty="0">
                <a:solidFill>
                  <a:srgbClr val="009900"/>
                </a:solidFill>
                <a:latin typeface="Times New Roman"/>
                <a:ea typeface="Calibri"/>
                <a:cs typeface="Arial"/>
              </a:rPr>
              <a:t>considers any illegal sexual intercourse, whether before or after marriage, is strictly prohibited.</a:t>
            </a:r>
            <a:endParaRPr lang="en-GB" sz="2400" b="1" dirty="0">
              <a:solidFill>
                <a:srgbClr val="009900"/>
              </a:solidFill>
              <a:ea typeface="Times New Roman"/>
              <a:cs typeface="Arial"/>
            </a:endParaRPr>
          </a:p>
          <a:p>
            <a:pPr algn="just">
              <a:buFont typeface="Wingdings" pitchFamily="2" charset="2"/>
              <a:buChar char="q"/>
            </a:pPr>
            <a:endParaRPr lang="en-GB" sz="2400" dirty="0"/>
          </a:p>
        </p:txBody>
      </p:sp>
    </p:spTree>
    <p:extLst>
      <p:ext uri="{BB962C8B-B14F-4D97-AF65-F5344CB8AC3E}">
        <p14:creationId xmlns="" xmlns:p14="http://schemas.microsoft.com/office/powerpoint/2010/main" val="3444290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ea typeface="Times New Roman"/>
                <a:cs typeface="Arial"/>
              </a:rPr>
              <a:t>3.5 The </a:t>
            </a:r>
            <a:r>
              <a:rPr lang="en-GB" sz="2800" b="1" dirty="0">
                <a:solidFill>
                  <a:srgbClr val="1132D9"/>
                </a:solidFill>
                <a:ea typeface="Times New Roman"/>
                <a:cs typeface="Arial"/>
              </a:rPr>
              <a:t>Translatability of the Quran from a </a:t>
            </a:r>
            <a:r>
              <a:rPr lang="en-GB" sz="2800" b="1" dirty="0" smtClean="0">
                <a:solidFill>
                  <a:srgbClr val="1132D9"/>
                </a:solidFill>
                <a:ea typeface="Times New Roman"/>
                <a:cs typeface="Arial"/>
              </a:rPr>
              <a:t>Psychological </a:t>
            </a:r>
            <a:r>
              <a:rPr lang="en-GB" sz="2800" b="1" dirty="0">
                <a:solidFill>
                  <a:srgbClr val="1132D9"/>
                </a:solidFill>
                <a:ea typeface="Times New Roman"/>
                <a:cs typeface="Arial"/>
              </a:rPr>
              <a:t>P</a:t>
            </a:r>
            <a:r>
              <a:rPr lang="en-GB" sz="2800" b="1" dirty="0" smtClean="0">
                <a:solidFill>
                  <a:srgbClr val="1132D9"/>
                </a:solidFill>
                <a:ea typeface="Times New Roman"/>
                <a:cs typeface="Arial"/>
              </a:rPr>
              <a:t>oint </a:t>
            </a:r>
            <a:r>
              <a:rPr lang="en-GB" sz="2800" b="1" dirty="0">
                <a:solidFill>
                  <a:srgbClr val="1132D9"/>
                </a:solidFill>
                <a:ea typeface="Times New Roman"/>
                <a:cs typeface="Arial"/>
              </a:rPr>
              <a:t>of </a:t>
            </a:r>
            <a:r>
              <a:rPr lang="en-GB" sz="2800" b="1" dirty="0" smtClean="0">
                <a:solidFill>
                  <a:srgbClr val="1132D9"/>
                </a:solidFill>
                <a:ea typeface="Times New Roman"/>
                <a:cs typeface="Arial"/>
              </a:rPr>
              <a:t>View</a:t>
            </a:r>
            <a:endParaRPr lang="en-GB"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600" dirty="0">
                <a:latin typeface="Times New Roman"/>
                <a:ea typeface="Calibri"/>
                <a:cs typeface="Arial"/>
              </a:rPr>
              <a:t>When it comes down to the psychological effects of the English versions of the Quran, the issue of translatability becomes more questionable.  The following is just one example</a:t>
            </a:r>
            <a:r>
              <a:rPr lang="en-GB" sz="1600" dirty="0" smtClean="0">
                <a:latin typeface="Times New Roman"/>
                <a:ea typeface="Calibri"/>
                <a:cs typeface="Arial"/>
              </a:rPr>
              <a:t>:</a:t>
            </a:r>
            <a:endParaRPr lang="en-GB" sz="1600" dirty="0">
              <a:ea typeface="Times New Roman"/>
              <a:cs typeface="Arial"/>
            </a:endParaRPr>
          </a:p>
          <a:p>
            <a:pPr algn="ctr" rtl="1">
              <a:lnSpc>
                <a:spcPct val="115000"/>
              </a:lnSpc>
              <a:spcAft>
                <a:spcPts val="0"/>
              </a:spcAft>
            </a:pPr>
            <a:r>
              <a:rPr lang="ar-SY" sz="1600" b="1" dirty="0">
                <a:solidFill>
                  <a:srgbClr val="1132D9"/>
                </a:solidFill>
                <a:latin typeface="Times New Roman"/>
                <a:ea typeface="Calibri"/>
                <a:cs typeface="DecoType Naskh Variants"/>
              </a:rPr>
              <a:t>" ( فإذا جاءت الصَّاخَّة * يوم يفرُّ المرءُ من أخيه * وأمّه وأبيه * وصاحبته وبنيه * لكلّ امرء منهم يومئذ شأن يغنيه)"  (سورة عبس: 33-38)</a:t>
            </a:r>
            <a:endParaRPr lang="en-GB" sz="1600" b="1" dirty="0">
              <a:solidFill>
                <a:srgbClr val="1132D9"/>
              </a:solidFill>
              <a:ea typeface="Times New Roman"/>
              <a:cs typeface="Arial"/>
            </a:endParaRPr>
          </a:p>
          <a:p>
            <a:pPr lvl="0" algn="just">
              <a:spcAft>
                <a:spcPts val="0"/>
              </a:spcAft>
              <a:buFont typeface="+mj-lt"/>
              <a:buAutoNum type="alphaUcPeriod"/>
            </a:pPr>
            <a:r>
              <a:rPr lang="en-GB" sz="1600" b="1" dirty="0" err="1">
                <a:solidFill>
                  <a:srgbClr val="FF0000"/>
                </a:solidFill>
                <a:latin typeface="Times New Roman"/>
                <a:ea typeface="Calibri"/>
                <a:cs typeface="DecoType Naskh Variants"/>
              </a:rPr>
              <a:t>Dawood</a:t>
            </a:r>
            <a:r>
              <a:rPr lang="en-GB" sz="1600" dirty="0">
                <a:latin typeface="Times New Roman"/>
                <a:ea typeface="Calibri"/>
                <a:cs typeface="DecoType Naskh Variants"/>
              </a:rPr>
              <a:t>: “But when the dread blast is sounded, on that day each man will forsake his brother, his mother and his father, </a:t>
            </a:r>
            <a:r>
              <a:rPr lang="en-GB" sz="1600" b="1" u="sng" dirty="0">
                <a:solidFill>
                  <a:srgbClr val="009900"/>
                </a:solidFill>
                <a:latin typeface="Times New Roman"/>
                <a:ea typeface="Calibri"/>
                <a:cs typeface="DecoType Naskh Variants"/>
              </a:rPr>
              <a:t>his wife and his children</a:t>
            </a:r>
            <a:r>
              <a:rPr lang="en-GB" sz="1600" dirty="0">
                <a:latin typeface="Times New Roman"/>
                <a:ea typeface="Calibri"/>
                <a:cs typeface="DecoType Naskh Variants"/>
              </a:rPr>
              <a:t>; for each one of them will on that day have enough sorrow of his own”. (p.51</a:t>
            </a:r>
            <a:r>
              <a:rPr lang="en-GB" sz="1600" dirty="0" smtClean="0">
                <a:latin typeface="Times New Roman"/>
                <a:ea typeface="Calibri"/>
                <a:cs typeface="DecoType Naskh Variants"/>
              </a:rPr>
              <a:t>)</a:t>
            </a:r>
            <a:endParaRPr lang="en-GB" sz="1600" dirty="0"/>
          </a:p>
          <a:p>
            <a:pPr lvl="0" algn="just">
              <a:spcAft>
                <a:spcPts val="0"/>
              </a:spcAft>
              <a:buFont typeface="+mj-lt"/>
              <a:buAutoNum type="alphaUcPeriod"/>
            </a:pPr>
            <a:r>
              <a:rPr lang="en-GB" sz="1600" b="1" dirty="0" err="1" smtClean="0">
                <a:solidFill>
                  <a:srgbClr val="FF0000"/>
                </a:solidFill>
                <a:latin typeface="Times New Roman"/>
                <a:ea typeface="Calibri"/>
                <a:cs typeface="DecoType Naskh Variants"/>
              </a:rPr>
              <a:t>Arbery</a:t>
            </a:r>
            <a:r>
              <a:rPr lang="en-GB" sz="1600" b="1" dirty="0">
                <a:solidFill>
                  <a:srgbClr val="FF0000"/>
                </a:solidFill>
                <a:latin typeface="Times New Roman"/>
                <a:ea typeface="Calibri"/>
                <a:cs typeface="DecoType Naskh Variants"/>
              </a:rPr>
              <a:t>: </a:t>
            </a:r>
            <a:r>
              <a:rPr lang="en-GB" sz="1600" dirty="0">
                <a:latin typeface="Times New Roman"/>
                <a:ea typeface="Calibri"/>
                <a:cs typeface="DecoType Naskh Variants"/>
              </a:rPr>
              <a:t>“And when the blast shall sound, upon the day when a man shall flee from his brother, his mother, his father, his </a:t>
            </a:r>
            <a:r>
              <a:rPr lang="en-GB" sz="1600" b="1" u="sng" dirty="0">
                <a:solidFill>
                  <a:srgbClr val="FF3300"/>
                </a:solidFill>
                <a:latin typeface="Times New Roman"/>
                <a:ea typeface="Calibri"/>
                <a:cs typeface="DecoType Naskh Variants"/>
              </a:rPr>
              <a:t>consort, his sons</a:t>
            </a:r>
            <a:r>
              <a:rPr lang="en-GB" sz="1600" dirty="0">
                <a:latin typeface="Times New Roman"/>
                <a:ea typeface="Calibri"/>
                <a:cs typeface="DecoType Naskh Variants"/>
              </a:rPr>
              <a:t>, every man that day shall have business to suffice him” </a:t>
            </a:r>
            <a:r>
              <a:rPr lang="en-GB" sz="1200" dirty="0">
                <a:latin typeface="Times New Roman"/>
                <a:ea typeface="Calibri"/>
                <a:cs typeface="DecoType Naskh Variants"/>
              </a:rPr>
              <a:t>(P. 631</a:t>
            </a:r>
            <a:r>
              <a:rPr lang="en-GB" sz="1200" dirty="0" smtClean="0">
                <a:latin typeface="Times New Roman"/>
                <a:ea typeface="Calibri"/>
                <a:cs typeface="DecoType Naskh Variants"/>
              </a:rPr>
              <a:t>)</a:t>
            </a:r>
            <a:r>
              <a:rPr lang="en-GB" sz="1200" dirty="0">
                <a:latin typeface="Times New Roman"/>
                <a:ea typeface="Calibri"/>
                <a:cs typeface="DecoType Naskh Variants"/>
              </a:rPr>
              <a:t> </a:t>
            </a:r>
            <a:endParaRPr lang="en-GB" sz="1200" dirty="0">
              <a:ea typeface="Times New Roman"/>
              <a:cs typeface="Arial"/>
            </a:endParaRPr>
          </a:p>
          <a:p>
            <a:pPr lvl="0" algn="just">
              <a:spcAft>
                <a:spcPts val="0"/>
              </a:spcAft>
              <a:buFont typeface="+mj-lt"/>
              <a:buAutoNum type="alphaUcPeriod"/>
            </a:pPr>
            <a:r>
              <a:rPr lang="en-GB" sz="1600" b="1" dirty="0">
                <a:solidFill>
                  <a:srgbClr val="FF3300"/>
                </a:solidFill>
                <a:latin typeface="Times New Roman"/>
                <a:ea typeface="Calibri"/>
                <a:cs typeface="DecoType Naskh Variants"/>
              </a:rPr>
              <a:t>Ali</a:t>
            </a:r>
            <a:r>
              <a:rPr lang="en-GB" sz="1600" b="1" dirty="0">
                <a:latin typeface="Times New Roman"/>
                <a:ea typeface="Calibri"/>
                <a:cs typeface="DecoType Naskh Variants"/>
              </a:rPr>
              <a:t> </a:t>
            </a:r>
            <a:r>
              <a:rPr lang="en-GB" sz="1600" dirty="0">
                <a:latin typeface="Times New Roman"/>
                <a:ea typeface="Calibri"/>
                <a:cs typeface="DecoType Naskh Variants"/>
              </a:rPr>
              <a:t>: “At length, when there comes the  Deafening Noise, that day shall a man flee from his own brother, and from his mother and his father, and from his </a:t>
            </a:r>
            <a:r>
              <a:rPr lang="en-GB" sz="1600" b="1" u="sng" dirty="0">
                <a:solidFill>
                  <a:srgbClr val="009900"/>
                </a:solidFill>
                <a:latin typeface="Times New Roman"/>
                <a:ea typeface="Calibri"/>
                <a:cs typeface="DecoType Naskh Variants"/>
              </a:rPr>
              <a:t>wife and his children</a:t>
            </a:r>
            <a:r>
              <a:rPr lang="en-GB" sz="1600" dirty="0">
                <a:latin typeface="Times New Roman"/>
                <a:ea typeface="Calibri"/>
                <a:cs typeface="DecoType Naskh Variants"/>
              </a:rPr>
              <a:t>, each one of them , that Day, will have enough concern (of his own) to make him indifferent to the others. ” (P. 1690</a:t>
            </a:r>
            <a:r>
              <a:rPr lang="en-GB" sz="1600" dirty="0" smtClean="0">
                <a:latin typeface="Times New Roman"/>
                <a:ea typeface="Calibri"/>
                <a:cs typeface="DecoType Naskh Variants"/>
              </a:rPr>
              <a:t>)</a:t>
            </a:r>
            <a:endParaRPr lang="en-GB" sz="1600" dirty="0"/>
          </a:p>
          <a:p>
            <a:pPr lvl="0" algn="just">
              <a:spcAft>
                <a:spcPts val="0"/>
              </a:spcAft>
              <a:buFont typeface="+mj-lt"/>
              <a:buAutoNum type="alphaUcPeriod"/>
            </a:pPr>
            <a:r>
              <a:rPr lang="en-GB" sz="1600" b="1" dirty="0">
                <a:solidFill>
                  <a:srgbClr val="009900"/>
                </a:solidFill>
                <a:latin typeface="Times New Roman"/>
                <a:ea typeface="Calibri"/>
                <a:cs typeface="DecoType Naskh Variants"/>
              </a:rPr>
              <a:t>Ali’s revis</a:t>
            </a:r>
            <a:r>
              <a:rPr lang="en-GB" sz="1600" dirty="0">
                <a:latin typeface="Times New Roman"/>
                <a:ea typeface="Calibri"/>
                <a:cs typeface="DecoType Naskh Variants"/>
              </a:rPr>
              <a:t>ed: “At length, when there comes the  Deafening Noise, that day shall a man flee from his own brother, and from his mother and his father, and from his </a:t>
            </a:r>
            <a:r>
              <a:rPr lang="en-GB" sz="1600" b="1" u="sng" dirty="0">
                <a:solidFill>
                  <a:srgbClr val="009900"/>
                </a:solidFill>
                <a:latin typeface="Times New Roman"/>
                <a:ea typeface="Calibri"/>
                <a:cs typeface="DecoType Naskh Variants"/>
              </a:rPr>
              <a:t>wife and his children</a:t>
            </a:r>
            <a:r>
              <a:rPr lang="en-GB" sz="1600" dirty="0">
                <a:latin typeface="Times New Roman"/>
                <a:ea typeface="Calibri"/>
                <a:cs typeface="DecoType Naskh Variants"/>
              </a:rPr>
              <a:t>, each one of them , that Day, will have enough concern (of his own) to make him indifferent to the others.” (P. 1901</a:t>
            </a:r>
            <a:r>
              <a:rPr lang="en-GB" sz="1600" dirty="0" smtClean="0">
                <a:latin typeface="Times New Roman"/>
                <a:ea typeface="Calibri"/>
                <a:cs typeface="DecoType Naskh Variants"/>
              </a:rPr>
              <a:t>)</a:t>
            </a:r>
            <a:endParaRPr lang="en-GB" sz="1600" dirty="0"/>
          </a:p>
          <a:p>
            <a:pPr lvl="0" algn="just">
              <a:spcAft>
                <a:spcPts val="0"/>
              </a:spcAft>
              <a:buFont typeface="+mj-lt"/>
              <a:buAutoNum type="alphaUcPeriod"/>
            </a:pPr>
            <a:r>
              <a:rPr lang="en-GB" sz="1600" b="1" dirty="0" err="1">
                <a:solidFill>
                  <a:srgbClr val="FF3300"/>
                </a:solidFill>
                <a:latin typeface="Times New Roman"/>
                <a:ea typeface="Calibri"/>
              </a:rPr>
              <a:t>Yuksel</a:t>
            </a:r>
            <a:r>
              <a:rPr lang="en-GB" sz="1600" b="1" dirty="0">
                <a:solidFill>
                  <a:srgbClr val="FF3300"/>
                </a:solidFill>
                <a:latin typeface="Times New Roman"/>
                <a:ea typeface="Calibri"/>
              </a:rPr>
              <a:t>:</a:t>
            </a:r>
            <a:r>
              <a:rPr lang="en-GB" sz="1600" dirty="0">
                <a:latin typeface="Times New Roman"/>
                <a:ea typeface="Calibri"/>
              </a:rPr>
              <a:t> “So when the screaming shout comes, the day when a person will run from his brother. His mother and father. His </a:t>
            </a:r>
            <a:r>
              <a:rPr lang="en-GB" sz="1600" b="1" u="sng" dirty="0">
                <a:solidFill>
                  <a:srgbClr val="FF3300"/>
                </a:solidFill>
                <a:latin typeface="Times New Roman"/>
                <a:ea typeface="Calibri"/>
              </a:rPr>
              <a:t>mate and children</a:t>
            </a:r>
            <a:r>
              <a:rPr lang="en-GB" sz="1600" dirty="0">
                <a:latin typeface="Times New Roman"/>
                <a:ea typeface="Calibri"/>
              </a:rPr>
              <a:t>.  For every person on that day is a matter concern him.” Sura80:33-38)</a:t>
            </a:r>
            <a:endParaRPr lang="en-GB" sz="1600" dirty="0"/>
          </a:p>
          <a:p>
            <a:pPr algn="l">
              <a:buFont typeface="+mj-lt"/>
              <a:buAutoNum type="alphaUcPeriod"/>
            </a:pPr>
            <a:endParaRPr lang="en-GB" sz="1400" dirty="0"/>
          </a:p>
        </p:txBody>
      </p:sp>
    </p:spTree>
    <p:extLst>
      <p:ext uri="{BB962C8B-B14F-4D97-AF65-F5344CB8AC3E}">
        <p14:creationId xmlns="" xmlns:p14="http://schemas.microsoft.com/office/powerpoint/2010/main" val="1509782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ea typeface="Times New Roman"/>
                <a:cs typeface="Arial"/>
              </a:rPr>
              <a:t>Continued</a:t>
            </a:r>
            <a:endParaRPr lang="en-GB" dirty="0"/>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2800" dirty="0">
                <a:latin typeface="Times New Roman"/>
                <a:ea typeface="Calibri"/>
                <a:cs typeface="DecoType Naskh Variants"/>
              </a:rPr>
              <a:t>Going through the above five versions, one can feel that psychological attendance of the whole picture of the hereafter is not clear especially when linguistic mistakes unconsciously have been made to interfere to blur the mental and emotional effect the original version leaves on the reader.  This can be seen through the wrongly chosen words for ‘</a:t>
            </a:r>
            <a:r>
              <a:rPr lang="ar-SY" sz="2800" dirty="0">
                <a:solidFill>
                  <a:srgbClr val="1132D9"/>
                </a:solidFill>
                <a:ea typeface="Calibri"/>
                <a:cs typeface="Times New Roman"/>
              </a:rPr>
              <a:t>وصاحبته وبنيه</a:t>
            </a:r>
            <a:r>
              <a:rPr lang="en-GB" sz="2800" dirty="0">
                <a:solidFill>
                  <a:srgbClr val="1132D9"/>
                </a:solidFill>
                <a:latin typeface="Times New Roman"/>
                <a:ea typeface="Calibri"/>
                <a:cs typeface="Arial"/>
              </a:rPr>
              <a:t>’ </a:t>
            </a:r>
            <a:r>
              <a:rPr lang="en-GB" sz="2800" dirty="0">
                <a:latin typeface="Times New Roman"/>
                <a:ea typeface="Calibri"/>
                <a:cs typeface="Arial"/>
              </a:rPr>
              <a:t>with </a:t>
            </a:r>
            <a:r>
              <a:rPr lang="en-GB" sz="2800" b="1" u="sng" dirty="0">
                <a:solidFill>
                  <a:srgbClr val="1132D9"/>
                </a:solidFill>
                <a:latin typeface="Times New Roman"/>
                <a:ea typeface="Calibri"/>
                <a:cs typeface="Arial"/>
              </a:rPr>
              <a:t>‘</a:t>
            </a:r>
            <a:r>
              <a:rPr lang="en-GB" sz="2800" b="1" u="sng" dirty="0">
                <a:solidFill>
                  <a:srgbClr val="FF3300"/>
                </a:solidFill>
                <a:latin typeface="Times New Roman"/>
                <a:ea typeface="Calibri"/>
                <a:cs typeface="Arial"/>
              </a:rPr>
              <a:t>wife/mate</a:t>
            </a:r>
            <a:r>
              <a:rPr lang="en-GB" sz="2800" b="1" dirty="0">
                <a:solidFill>
                  <a:srgbClr val="FF3300"/>
                </a:solidFill>
                <a:latin typeface="Times New Roman"/>
                <a:ea typeface="Calibri"/>
                <a:cs typeface="Arial"/>
              </a:rPr>
              <a:t>’</a:t>
            </a:r>
            <a:r>
              <a:rPr lang="en-GB" sz="2800" dirty="0">
                <a:solidFill>
                  <a:srgbClr val="FF3300"/>
                </a:solidFill>
                <a:latin typeface="Times New Roman"/>
                <a:ea typeface="Calibri"/>
                <a:cs typeface="Arial"/>
              </a:rPr>
              <a:t> </a:t>
            </a:r>
            <a:r>
              <a:rPr lang="en-GB" sz="2800" dirty="0">
                <a:latin typeface="Times New Roman"/>
                <a:ea typeface="Calibri"/>
                <a:cs typeface="Arial"/>
              </a:rPr>
              <a:t>and </a:t>
            </a:r>
            <a:r>
              <a:rPr lang="en-GB" sz="2800" dirty="0">
                <a:solidFill>
                  <a:srgbClr val="FF3300"/>
                </a:solidFill>
                <a:latin typeface="Times New Roman"/>
                <a:ea typeface="Calibri"/>
                <a:cs typeface="Arial"/>
              </a:rPr>
              <a:t>‘sons’ </a:t>
            </a:r>
            <a:r>
              <a:rPr lang="en-GB" sz="2800" dirty="0">
                <a:latin typeface="Times New Roman"/>
                <a:ea typeface="Calibri"/>
                <a:cs typeface="Arial"/>
              </a:rPr>
              <a:t>respectively.</a:t>
            </a:r>
            <a:endParaRPr lang="en-GB" sz="2800" dirty="0">
              <a:ea typeface="Times New Roman"/>
              <a:cs typeface="Arial"/>
            </a:endParaRPr>
          </a:p>
          <a:p>
            <a:pPr algn="just">
              <a:lnSpc>
                <a:spcPct val="115000"/>
              </a:lnSpc>
              <a:spcAft>
                <a:spcPts val="0"/>
              </a:spcAft>
              <a:buFont typeface="Wingdings" pitchFamily="2" charset="2"/>
              <a:buChar char="q"/>
            </a:pPr>
            <a:endParaRPr lang="en-GB" sz="2400" dirty="0">
              <a:ea typeface="Times New Roman"/>
              <a:cs typeface="Arial"/>
            </a:endParaRPr>
          </a:p>
          <a:p>
            <a:pPr algn="l"/>
            <a:endParaRPr lang="en-GB" dirty="0"/>
          </a:p>
        </p:txBody>
      </p:sp>
    </p:spTree>
    <p:extLst>
      <p:ext uri="{BB962C8B-B14F-4D97-AF65-F5344CB8AC3E}">
        <p14:creationId xmlns="" xmlns:p14="http://schemas.microsoft.com/office/powerpoint/2010/main" val="628109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400" b="1" dirty="0" smtClean="0">
                <a:solidFill>
                  <a:srgbClr val="1132D9"/>
                </a:solidFill>
                <a:latin typeface="Times New Roman"/>
                <a:ea typeface="Calibri"/>
              </a:rPr>
              <a:t>3.6 </a:t>
            </a:r>
            <a:r>
              <a:rPr lang="en-GB" sz="2800" b="1" dirty="0">
                <a:solidFill>
                  <a:srgbClr val="1132D9"/>
                </a:solidFill>
                <a:ea typeface="Times New Roman"/>
                <a:cs typeface="Arial"/>
              </a:rPr>
              <a:t>The T</a:t>
            </a:r>
            <a:r>
              <a:rPr lang="en-GB" sz="2800" b="1" dirty="0" smtClean="0">
                <a:solidFill>
                  <a:srgbClr val="1132D9"/>
                </a:solidFill>
                <a:ea typeface="Times New Roman"/>
                <a:cs typeface="Arial"/>
              </a:rPr>
              <a:t>ranslatability </a:t>
            </a:r>
            <a:r>
              <a:rPr lang="en-GB" sz="2800" b="1" dirty="0">
                <a:solidFill>
                  <a:srgbClr val="1132D9"/>
                </a:solidFill>
                <a:ea typeface="Times New Roman"/>
                <a:cs typeface="Arial"/>
              </a:rPr>
              <a:t>of the Quran from the </a:t>
            </a:r>
            <a:r>
              <a:rPr lang="en-GB" sz="2800" b="1" dirty="0" smtClean="0">
                <a:solidFill>
                  <a:srgbClr val="1132D9"/>
                </a:solidFill>
                <a:ea typeface="Times New Roman"/>
                <a:cs typeface="Arial"/>
              </a:rPr>
              <a:t>Rhythmic </a:t>
            </a:r>
            <a:r>
              <a:rPr lang="en-GB" sz="2800" b="1" dirty="0">
                <a:solidFill>
                  <a:srgbClr val="1132D9"/>
                </a:solidFill>
                <a:ea typeface="Times New Roman"/>
                <a:cs typeface="Arial"/>
              </a:rPr>
              <a:t>P</a:t>
            </a:r>
            <a:r>
              <a:rPr lang="en-GB" sz="2800" b="1" dirty="0" smtClean="0">
                <a:solidFill>
                  <a:srgbClr val="1132D9"/>
                </a:solidFill>
                <a:ea typeface="Times New Roman"/>
                <a:cs typeface="Arial"/>
              </a:rPr>
              <a:t>oint </a:t>
            </a:r>
            <a:r>
              <a:rPr lang="en-GB" sz="2800" b="1" dirty="0">
                <a:solidFill>
                  <a:srgbClr val="1132D9"/>
                </a:solidFill>
                <a:ea typeface="Times New Roman"/>
                <a:cs typeface="Arial"/>
              </a:rPr>
              <a:t>of </a:t>
            </a:r>
            <a:r>
              <a:rPr lang="en-GB" sz="2800" b="1" dirty="0" smtClean="0">
                <a:solidFill>
                  <a:srgbClr val="1132D9"/>
                </a:solidFill>
                <a:ea typeface="Times New Roman"/>
                <a:cs typeface="Arial"/>
              </a:rPr>
              <a:t>View</a:t>
            </a:r>
            <a:endParaRPr lang="en-GB"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600" dirty="0">
                <a:latin typeface="Times New Roman"/>
                <a:ea typeface="Calibri"/>
                <a:cs typeface="DecoType Naskh Variants"/>
              </a:rPr>
              <a:t>What the English versions of the Quran lack most is the </a:t>
            </a:r>
            <a:r>
              <a:rPr lang="en-GB" sz="1600" dirty="0" err="1">
                <a:latin typeface="Times New Roman"/>
                <a:ea typeface="Calibri"/>
                <a:cs typeface="DecoType Naskh Variants"/>
              </a:rPr>
              <a:t>rhymingness</a:t>
            </a:r>
            <a:r>
              <a:rPr lang="en-GB" sz="1600" dirty="0">
                <a:latin typeface="Times New Roman"/>
                <a:ea typeface="Calibri"/>
                <a:cs typeface="DecoType Naskh Variants"/>
              </a:rPr>
              <a:t> and </a:t>
            </a:r>
            <a:r>
              <a:rPr lang="en-GB" sz="1600" dirty="0" err="1">
                <a:latin typeface="Times New Roman"/>
                <a:ea typeface="Calibri"/>
                <a:cs typeface="DecoType Naskh Variants"/>
              </a:rPr>
              <a:t>rhythemicness</a:t>
            </a:r>
            <a:r>
              <a:rPr lang="en-GB" sz="1600" dirty="0">
                <a:latin typeface="Times New Roman"/>
                <a:ea typeface="Calibri"/>
                <a:cs typeface="DecoType Naskh Variants"/>
              </a:rPr>
              <a:t>  carried by the word, the phrase and the whole verse in the Quran.  Going through the following example is a concrete proof for a bilingual reader</a:t>
            </a:r>
            <a:r>
              <a:rPr lang="en-GB" sz="1600" dirty="0" smtClean="0">
                <a:latin typeface="Times New Roman"/>
                <a:ea typeface="Calibri"/>
                <a:cs typeface="DecoType Naskh Variants"/>
              </a:rPr>
              <a:t>:</a:t>
            </a:r>
            <a:r>
              <a:rPr lang="en-GB" sz="1600" dirty="0">
                <a:latin typeface="Times New Roman"/>
                <a:ea typeface="Calibri"/>
                <a:cs typeface="DecoType Naskh Variants"/>
              </a:rPr>
              <a:t> </a:t>
            </a:r>
            <a:endParaRPr lang="en-GB" sz="1600" dirty="0">
              <a:ea typeface="Times New Roman"/>
              <a:cs typeface="Arial"/>
            </a:endParaRPr>
          </a:p>
          <a:p>
            <a:pPr algn="ctr" rtl="1">
              <a:lnSpc>
                <a:spcPct val="115000"/>
              </a:lnSpc>
              <a:spcAft>
                <a:spcPts val="0"/>
              </a:spcAft>
            </a:pPr>
            <a:r>
              <a:rPr lang="ar-SY" sz="1400" b="1" dirty="0">
                <a:solidFill>
                  <a:srgbClr val="1132D9"/>
                </a:solidFill>
                <a:latin typeface="Times New Roman"/>
                <a:ea typeface="Calibri"/>
                <a:cs typeface="DecoType Naskh Variants"/>
              </a:rPr>
              <a:t>(سَأُصْلِيهِ سَقَرَ (26) وَمَا أَدْرَاكَ مَا سَقَرُ (27) لَا تُبْقِي وَلَا تَذَرُ (28) لَوَّاحَةٌ لِلْبَشَرِ (29) عَلَيْهَا تِسْعَةَ عَشَرَ (30)) سورة  المدثر: 26-30)</a:t>
            </a:r>
            <a:endParaRPr lang="en-GB" sz="1400" b="1" dirty="0">
              <a:solidFill>
                <a:srgbClr val="1132D9"/>
              </a:solidFill>
              <a:ea typeface="Times New Roman"/>
              <a:cs typeface="Arial"/>
            </a:endParaRPr>
          </a:p>
          <a:p>
            <a:pPr lvl="0" algn="l">
              <a:spcAft>
                <a:spcPts val="0"/>
              </a:spcAft>
              <a:buFont typeface="+mj-lt"/>
              <a:buAutoNum type="alphaUcPeriod"/>
            </a:pPr>
            <a:r>
              <a:rPr lang="en-GB" sz="1600" b="1" dirty="0" err="1">
                <a:solidFill>
                  <a:srgbClr val="FF3300"/>
                </a:solidFill>
                <a:latin typeface="Times New Roman"/>
                <a:ea typeface="Calibri"/>
                <a:cs typeface="DecoType Naskh Variants"/>
              </a:rPr>
              <a:t>Dawood</a:t>
            </a:r>
            <a:r>
              <a:rPr lang="en-GB" sz="1600" b="1" dirty="0">
                <a:solidFill>
                  <a:srgbClr val="FF3300"/>
                </a:solidFill>
                <a:latin typeface="Times New Roman"/>
                <a:ea typeface="Calibri"/>
                <a:cs typeface="DecoType Naskh Variants"/>
              </a:rPr>
              <a:t>:</a:t>
            </a:r>
            <a:r>
              <a:rPr lang="en-GB" sz="1600" dirty="0">
                <a:latin typeface="Times New Roman"/>
                <a:ea typeface="Calibri"/>
                <a:cs typeface="DecoType Naskh Variants"/>
              </a:rPr>
              <a:t> “I will surely cast him into the fire of hell. Would that you know the fire of Hell is like! It leaves nothing, it spares none; it burns the skins of men. It is </a:t>
            </a:r>
            <a:r>
              <a:rPr lang="en-GB" sz="1600" dirty="0" err="1">
                <a:latin typeface="Times New Roman"/>
                <a:ea typeface="Calibri"/>
                <a:cs typeface="DecoType Naskh Variants"/>
              </a:rPr>
              <a:t>quarded</a:t>
            </a:r>
            <a:r>
              <a:rPr lang="en-GB" sz="1600" dirty="0">
                <a:latin typeface="Times New Roman"/>
                <a:ea typeface="Calibri"/>
                <a:cs typeface="DecoType Naskh Variants"/>
              </a:rPr>
              <a:t> by nineteen keepers”. (p.56</a:t>
            </a:r>
            <a:r>
              <a:rPr lang="en-GB" sz="1600" dirty="0" smtClean="0">
                <a:latin typeface="Times New Roman"/>
                <a:ea typeface="Calibri"/>
                <a:cs typeface="DecoType Naskh Variants"/>
              </a:rPr>
              <a:t>)</a:t>
            </a:r>
            <a:r>
              <a:rPr lang="en-GB" sz="1600" dirty="0">
                <a:latin typeface="Times New Roman"/>
                <a:ea typeface="Calibri"/>
                <a:cs typeface="DecoType Naskh Variants"/>
              </a:rPr>
              <a:t> </a:t>
            </a:r>
            <a:endParaRPr lang="en-GB" sz="1600" dirty="0"/>
          </a:p>
          <a:p>
            <a:pPr lvl="0" algn="l">
              <a:spcAft>
                <a:spcPts val="0"/>
              </a:spcAft>
              <a:buFont typeface="+mj-lt"/>
              <a:buAutoNum type="alphaUcPeriod"/>
            </a:pPr>
            <a:r>
              <a:rPr lang="en-GB" sz="1600" b="1" dirty="0" err="1" smtClean="0">
                <a:solidFill>
                  <a:srgbClr val="FF3300"/>
                </a:solidFill>
                <a:latin typeface="Times New Roman"/>
                <a:ea typeface="Calibri"/>
                <a:cs typeface="DecoType Naskh Variants"/>
              </a:rPr>
              <a:t>Arbery</a:t>
            </a:r>
            <a:r>
              <a:rPr lang="en-GB" sz="1600" dirty="0">
                <a:latin typeface="Times New Roman"/>
                <a:ea typeface="Calibri"/>
                <a:cs typeface="DecoType Naskh Variants"/>
              </a:rPr>
              <a:t>: “I shall surely </a:t>
            </a:r>
            <a:r>
              <a:rPr lang="en-GB" sz="1600" dirty="0" smtClean="0">
                <a:latin typeface="Times New Roman"/>
                <a:ea typeface="Calibri"/>
                <a:cs typeface="DecoType Naskh Variants"/>
              </a:rPr>
              <a:t>roast </a:t>
            </a:r>
            <a:r>
              <a:rPr lang="en-GB" sz="1600" dirty="0">
                <a:latin typeface="Times New Roman"/>
                <a:ea typeface="Calibri"/>
                <a:cs typeface="DecoType Naskh Variants"/>
              </a:rPr>
              <a:t>him in </a:t>
            </a:r>
            <a:r>
              <a:rPr lang="en-GB" sz="1600" dirty="0" err="1">
                <a:latin typeface="Times New Roman"/>
                <a:ea typeface="Calibri"/>
                <a:cs typeface="DecoType Naskh Variants"/>
              </a:rPr>
              <a:t>sakar</a:t>
            </a:r>
            <a:r>
              <a:rPr lang="en-GB" sz="1600" dirty="0">
                <a:latin typeface="Times New Roman"/>
                <a:ea typeface="Calibri"/>
                <a:cs typeface="DecoType Naskh Variants"/>
              </a:rPr>
              <a:t>; and what will teach thee what is </a:t>
            </a:r>
            <a:r>
              <a:rPr lang="en-GB" sz="1600" dirty="0" err="1">
                <a:latin typeface="Times New Roman"/>
                <a:ea typeface="Calibri"/>
                <a:cs typeface="DecoType Naskh Variants"/>
              </a:rPr>
              <a:t>sakar</a:t>
            </a:r>
            <a:r>
              <a:rPr lang="en-GB" sz="1600" dirty="0">
                <a:latin typeface="Times New Roman"/>
                <a:ea typeface="Calibri"/>
                <a:cs typeface="DecoType Naskh Variants"/>
              </a:rPr>
              <a:t>? It spares not neither leaves alone scorching the flesh; over it are nineteen” (P. 616)</a:t>
            </a:r>
            <a:endParaRPr lang="en-GB" sz="1600" dirty="0"/>
          </a:p>
          <a:p>
            <a:pPr lvl="0" algn="l">
              <a:spcAft>
                <a:spcPts val="0"/>
              </a:spcAft>
              <a:buFont typeface="+mj-lt"/>
              <a:buAutoNum type="alphaUcPeriod"/>
            </a:pPr>
            <a:r>
              <a:rPr lang="en-GB" sz="1600" b="1" dirty="0">
                <a:solidFill>
                  <a:srgbClr val="FF3300"/>
                </a:solidFill>
                <a:latin typeface="Times New Roman"/>
                <a:ea typeface="Calibri"/>
                <a:cs typeface="DecoType Naskh Variants"/>
              </a:rPr>
              <a:t>Ali : </a:t>
            </a:r>
            <a:r>
              <a:rPr lang="en-GB" sz="1600" dirty="0">
                <a:latin typeface="Times New Roman"/>
                <a:ea typeface="Calibri"/>
                <a:cs typeface="DecoType Naskh Variants"/>
              </a:rPr>
              <a:t>“soon I will cast him into Hell Fire!  And what will explain to thee what Hell-fire is?  Nought doth it permit to endure, and naught doth it leave alone.  Darkening and changing the colour of man, over it are nineteen” (P. 1643</a:t>
            </a:r>
            <a:r>
              <a:rPr lang="en-GB" sz="1600" dirty="0" smtClean="0">
                <a:latin typeface="Times New Roman"/>
                <a:ea typeface="Calibri"/>
                <a:cs typeface="DecoType Naskh Variants"/>
              </a:rPr>
              <a:t>)</a:t>
            </a:r>
            <a:r>
              <a:rPr lang="en-GB" sz="1600" dirty="0">
                <a:latin typeface="Times New Roman"/>
                <a:ea typeface="Calibri"/>
                <a:cs typeface="DecoType Naskh Variants"/>
              </a:rPr>
              <a:t> </a:t>
            </a:r>
            <a:endParaRPr lang="en-GB" sz="1600" dirty="0"/>
          </a:p>
          <a:p>
            <a:pPr lvl="0" algn="l">
              <a:spcAft>
                <a:spcPts val="0"/>
              </a:spcAft>
              <a:buFont typeface="+mj-lt"/>
              <a:buAutoNum type="alphaUcPeriod"/>
            </a:pPr>
            <a:r>
              <a:rPr lang="en-GB" sz="1600" b="1" dirty="0">
                <a:solidFill>
                  <a:srgbClr val="FF3300"/>
                </a:solidFill>
                <a:latin typeface="Times New Roman"/>
                <a:ea typeface="Calibri"/>
                <a:cs typeface="DecoType Naskh Variants"/>
              </a:rPr>
              <a:t>Ali’s revised</a:t>
            </a:r>
            <a:r>
              <a:rPr lang="en-GB" sz="1600" dirty="0">
                <a:latin typeface="Times New Roman"/>
                <a:ea typeface="Calibri"/>
                <a:cs typeface="DecoType Naskh Variants"/>
              </a:rPr>
              <a:t>: ““soon I will cast him into Hell Fire!  And what will explain to thee what Hell-fire is?  Nought doth it permit to endure, and naught doth it leave alone.  Darkening and changing the colour of man, over it are nineteen” (P. 1849</a:t>
            </a:r>
            <a:r>
              <a:rPr lang="en-GB" sz="1600" dirty="0" smtClean="0">
                <a:latin typeface="Times New Roman"/>
                <a:ea typeface="Calibri"/>
                <a:cs typeface="DecoType Naskh Variants"/>
              </a:rPr>
              <a:t>)</a:t>
            </a:r>
            <a:r>
              <a:rPr lang="en-GB" sz="1600" dirty="0">
                <a:latin typeface="Times New Roman"/>
                <a:ea typeface="Calibri"/>
                <a:cs typeface="DecoType Naskh Variants"/>
              </a:rPr>
              <a:t> </a:t>
            </a:r>
            <a:endParaRPr lang="en-GB" sz="1600" dirty="0"/>
          </a:p>
          <a:p>
            <a:pPr lvl="0" algn="l">
              <a:spcAft>
                <a:spcPts val="0"/>
              </a:spcAft>
              <a:buFont typeface="+mj-lt"/>
              <a:buAutoNum type="alphaUcPeriod"/>
            </a:pPr>
            <a:r>
              <a:rPr lang="en-GB" sz="1600" b="1" dirty="0" err="1">
                <a:solidFill>
                  <a:srgbClr val="FF3300"/>
                </a:solidFill>
                <a:latin typeface="Times New Roman"/>
                <a:ea typeface="Calibri"/>
              </a:rPr>
              <a:t>Yuksel</a:t>
            </a:r>
            <a:r>
              <a:rPr lang="en-GB" sz="1600" dirty="0">
                <a:latin typeface="Times New Roman"/>
                <a:ea typeface="Calibri"/>
              </a:rPr>
              <a:t>: “I will cast him in the </a:t>
            </a:r>
            <a:r>
              <a:rPr lang="en-GB" sz="1600" dirty="0" err="1">
                <a:latin typeface="Times New Roman"/>
                <a:ea typeface="Calibri"/>
              </a:rPr>
              <a:t>Saqar</a:t>
            </a:r>
            <a:r>
              <a:rPr lang="en-GB" sz="1600" dirty="0">
                <a:latin typeface="Times New Roman"/>
                <a:ea typeface="Calibri"/>
              </a:rPr>
              <a:t>. Do you know what </a:t>
            </a:r>
            <a:r>
              <a:rPr lang="en-GB" sz="1600" dirty="0" err="1">
                <a:latin typeface="Times New Roman"/>
                <a:ea typeface="Calibri"/>
              </a:rPr>
              <a:t>Saqar</a:t>
            </a:r>
            <a:r>
              <a:rPr lang="en-GB" sz="1600" dirty="0">
                <a:latin typeface="Times New Roman"/>
                <a:ea typeface="Calibri"/>
              </a:rPr>
              <a:t> is? It does not spare nor leave anything.  Manifest to all the people on it is nineteen. ( </a:t>
            </a:r>
            <a:r>
              <a:rPr lang="en-GB" sz="1600" dirty="0" err="1">
                <a:latin typeface="Times New Roman"/>
                <a:ea typeface="Calibri"/>
              </a:rPr>
              <a:t>Sura</a:t>
            </a:r>
            <a:r>
              <a:rPr lang="en-GB" sz="1600" dirty="0">
                <a:latin typeface="Times New Roman"/>
                <a:ea typeface="Calibri"/>
              </a:rPr>
              <a:t> 74: 26-30)</a:t>
            </a:r>
            <a:endParaRPr lang="en-GB" sz="1600" dirty="0"/>
          </a:p>
          <a:p>
            <a:pPr algn="l">
              <a:lnSpc>
                <a:spcPct val="115000"/>
              </a:lnSpc>
              <a:spcAft>
                <a:spcPts val="0"/>
              </a:spcAft>
            </a:pPr>
            <a:r>
              <a:rPr lang="en-GB" sz="1600" dirty="0">
                <a:latin typeface="Times New Roman"/>
                <a:ea typeface="Calibri"/>
                <a:cs typeface="DecoType Naskh Variants"/>
              </a:rPr>
              <a:t> </a:t>
            </a:r>
            <a:endParaRPr lang="en-GB" sz="1600" dirty="0">
              <a:ea typeface="Times New Roman"/>
              <a:cs typeface="Arial"/>
            </a:endParaRPr>
          </a:p>
          <a:p>
            <a:pPr algn="l"/>
            <a:endParaRPr lang="en-GB" dirty="0"/>
          </a:p>
        </p:txBody>
      </p:sp>
    </p:spTree>
    <p:extLst>
      <p:ext uri="{BB962C8B-B14F-4D97-AF65-F5344CB8AC3E}">
        <p14:creationId xmlns="" xmlns:p14="http://schemas.microsoft.com/office/powerpoint/2010/main" val="4293153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ea typeface="Times New Roman"/>
                <a:cs typeface="Arial"/>
              </a:rPr>
              <a:t>4. Conclusions</a:t>
            </a:r>
            <a:endParaRPr lang="en-GB"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algn="just">
              <a:lnSpc>
                <a:spcPct val="115000"/>
              </a:lnSpc>
              <a:spcAft>
                <a:spcPts val="0"/>
              </a:spcAft>
              <a:buFont typeface="Wingdings" pitchFamily="2" charset="2"/>
              <a:buChar char="q"/>
            </a:pPr>
            <a:r>
              <a:rPr lang="en-GB" sz="2000" dirty="0">
                <a:latin typeface="Times New Roman"/>
                <a:ea typeface="Calibri"/>
                <a:cs typeface="DecoType Naskh Variants"/>
              </a:rPr>
              <a:t>From the above discussion, we can undoubtedly conclude that the Quran is definitely untranslatable due to the linguistic sophistication of the Arabic language, cultural, psychological, spiritually and melodic associations of the </a:t>
            </a:r>
            <a:r>
              <a:rPr lang="en-GB" sz="2000" dirty="0" err="1">
                <a:latin typeface="Times New Roman"/>
                <a:ea typeface="Calibri"/>
                <a:cs typeface="DecoType Naskh Variants"/>
              </a:rPr>
              <a:t>Quranic</a:t>
            </a:r>
            <a:r>
              <a:rPr lang="en-GB" sz="2000" dirty="0">
                <a:latin typeface="Times New Roman"/>
                <a:ea typeface="Calibri"/>
                <a:cs typeface="DecoType Naskh Variants"/>
              </a:rPr>
              <a:t> </a:t>
            </a:r>
            <a:r>
              <a:rPr lang="en-GB" sz="2000" dirty="0" smtClean="0">
                <a:latin typeface="Times New Roman"/>
                <a:ea typeface="Calibri"/>
                <a:cs typeface="DecoType Naskh Variants"/>
              </a:rPr>
              <a:t>word above all it is the word of Allah revealed to Muhammad (</a:t>
            </a:r>
            <a:r>
              <a:rPr lang="en-GB" sz="2000" dirty="0" err="1" smtClean="0">
                <a:latin typeface="Times New Roman"/>
                <a:ea typeface="Calibri"/>
                <a:cs typeface="DecoType Naskh Variants"/>
              </a:rPr>
              <a:t>pbbuh</a:t>
            </a:r>
            <a:r>
              <a:rPr lang="en-GB" sz="2000" dirty="0" smtClean="0">
                <a:latin typeface="Times New Roman"/>
                <a:ea typeface="Calibri"/>
                <a:cs typeface="DecoType Naskh Variants"/>
              </a:rPr>
              <a:t>)  </a:t>
            </a:r>
          </a:p>
          <a:p>
            <a:pPr algn="just">
              <a:lnSpc>
                <a:spcPct val="115000"/>
              </a:lnSpc>
              <a:spcAft>
                <a:spcPts val="0"/>
              </a:spcAft>
              <a:buFont typeface="Wingdings" pitchFamily="2" charset="2"/>
              <a:buChar char="q"/>
            </a:pPr>
            <a:r>
              <a:rPr lang="en-GB" sz="2000" dirty="0" smtClean="0">
                <a:latin typeface="Times New Roman"/>
                <a:ea typeface="Calibri"/>
                <a:cs typeface="DecoType Naskh Variants"/>
              </a:rPr>
              <a:t>This </a:t>
            </a:r>
            <a:r>
              <a:rPr lang="en-GB" sz="2000" dirty="0">
                <a:latin typeface="Times New Roman"/>
                <a:ea typeface="Calibri"/>
                <a:cs typeface="DecoType Naskh Variants"/>
              </a:rPr>
              <a:t>leads us to say that since it is unique in its style, it must </a:t>
            </a:r>
            <a:r>
              <a:rPr lang="en-GB" sz="2000" dirty="0" smtClean="0">
                <a:latin typeface="Times New Roman"/>
                <a:ea typeface="Calibri"/>
                <a:cs typeface="DecoType Naskh Variants"/>
              </a:rPr>
              <a:t>have be </a:t>
            </a:r>
            <a:r>
              <a:rPr lang="en-GB" sz="2000" dirty="0">
                <a:latin typeface="Times New Roman"/>
                <a:ea typeface="Calibri"/>
                <a:cs typeface="DecoType Naskh Variants"/>
              </a:rPr>
              <a:t>produced by one who challenges not only translators but also Arabs scholars to produce a verse or chapter of its quality.  It is Allah the all Knowing who produced the </a:t>
            </a:r>
            <a:r>
              <a:rPr lang="en-GB" sz="2000" dirty="0" err="1">
                <a:latin typeface="Times New Roman"/>
                <a:ea typeface="Calibri"/>
                <a:cs typeface="DecoType Naskh Variants"/>
              </a:rPr>
              <a:t>Quranic</a:t>
            </a:r>
            <a:r>
              <a:rPr lang="en-GB" sz="2000" dirty="0">
                <a:latin typeface="Times New Roman"/>
                <a:ea typeface="Calibri"/>
                <a:cs typeface="DecoType Naskh Variants"/>
              </a:rPr>
              <a:t> language.</a:t>
            </a:r>
            <a:endParaRPr lang="en-GB" sz="2000" dirty="0">
              <a:ea typeface="Times New Roman"/>
              <a:cs typeface="Arial"/>
            </a:endParaRPr>
          </a:p>
          <a:p>
            <a:pPr algn="just">
              <a:lnSpc>
                <a:spcPct val="115000"/>
              </a:lnSpc>
              <a:spcAft>
                <a:spcPts val="0"/>
              </a:spcAft>
              <a:buFont typeface="Wingdings" pitchFamily="2" charset="2"/>
              <a:buChar char="q"/>
            </a:pPr>
            <a:r>
              <a:rPr lang="en-GB" sz="2000" dirty="0" smtClean="0">
                <a:latin typeface="Times New Roman"/>
                <a:ea typeface="Times New Roman"/>
                <a:cs typeface="Arial"/>
              </a:rPr>
              <a:t>The </a:t>
            </a:r>
            <a:r>
              <a:rPr lang="en-GB" sz="2000" dirty="0">
                <a:latin typeface="Times New Roman"/>
                <a:ea typeface="Times New Roman"/>
                <a:cs typeface="Arial"/>
              </a:rPr>
              <a:t>above translators seem to have failed replicate the complex web of stylistic features found in the </a:t>
            </a:r>
            <a:r>
              <a:rPr lang="en-GB" sz="2000" dirty="0" err="1">
                <a:latin typeface="Times New Roman"/>
                <a:ea typeface="Times New Roman"/>
                <a:cs typeface="Arial"/>
              </a:rPr>
              <a:t>Quranic</a:t>
            </a:r>
            <a:r>
              <a:rPr lang="en-GB" sz="2000" dirty="0">
                <a:latin typeface="Times New Roman"/>
                <a:ea typeface="Times New Roman"/>
                <a:cs typeface="Arial"/>
              </a:rPr>
              <a:t> text. </a:t>
            </a:r>
            <a:endParaRPr lang="en-GB" sz="2000" dirty="0" smtClean="0">
              <a:latin typeface="Times New Roman"/>
              <a:ea typeface="Times New Roman"/>
              <a:cs typeface="Arial"/>
            </a:endParaRPr>
          </a:p>
          <a:p>
            <a:pPr algn="just">
              <a:lnSpc>
                <a:spcPct val="115000"/>
              </a:lnSpc>
              <a:spcAft>
                <a:spcPts val="0"/>
              </a:spcAft>
              <a:buFont typeface="Wingdings" pitchFamily="2" charset="2"/>
              <a:buChar char="q"/>
            </a:pPr>
            <a:r>
              <a:rPr lang="en-GB" sz="2000" dirty="0" smtClean="0">
                <a:latin typeface="Times New Roman"/>
                <a:ea typeface="Times New Roman"/>
                <a:cs typeface="Arial"/>
              </a:rPr>
              <a:t>They </a:t>
            </a:r>
            <a:r>
              <a:rPr lang="en-GB" sz="2000" dirty="0">
                <a:latin typeface="Times New Roman"/>
                <a:ea typeface="Times New Roman"/>
                <a:cs typeface="Arial"/>
              </a:rPr>
              <a:t>also failed in their quest for equivalence or communicative effectiveness they violated the loyalty to the source-text principle for the sake of producing a text that works in receptor-genre terms.  </a:t>
            </a:r>
            <a:endParaRPr lang="en-GB" sz="2000" dirty="0">
              <a:ea typeface="Times New Roman"/>
              <a:cs typeface="Arial"/>
            </a:endParaRPr>
          </a:p>
          <a:p>
            <a:pPr marL="0" indent="0" algn="l">
              <a:lnSpc>
                <a:spcPct val="115000"/>
              </a:lnSpc>
              <a:spcAft>
                <a:spcPts val="0"/>
              </a:spcAft>
            </a:pPr>
            <a:endParaRPr lang="en-GB" sz="1800" dirty="0">
              <a:ea typeface="Times New Roman"/>
              <a:cs typeface="Arial"/>
            </a:endParaRPr>
          </a:p>
          <a:p>
            <a:pPr algn="l"/>
            <a:endParaRPr lang="en-GB" dirty="0"/>
          </a:p>
        </p:txBody>
      </p:sp>
    </p:spTree>
    <p:extLst>
      <p:ext uri="{BB962C8B-B14F-4D97-AF65-F5344CB8AC3E}">
        <p14:creationId xmlns="" xmlns:p14="http://schemas.microsoft.com/office/powerpoint/2010/main" val="1482885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ea typeface="Times New Roman"/>
                <a:cs typeface="Arial"/>
              </a:rPr>
              <a:t>5.</a:t>
            </a:r>
            <a:r>
              <a:rPr lang="en-GB" dirty="0" smtClean="0"/>
              <a:t> </a:t>
            </a:r>
            <a:r>
              <a:rPr lang="en-GB" sz="2800" b="1" dirty="0">
                <a:solidFill>
                  <a:srgbClr val="1132D9"/>
                </a:solidFill>
                <a:ea typeface="Times New Roman"/>
                <a:cs typeface="Arial"/>
              </a:rPr>
              <a:t>General Recommendations</a:t>
            </a:r>
          </a:p>
        </p:txBody>
      </p:sp>
      <p:sp>
        <p:nvSpPr>
          <p:cNvPr id="3" name="Content Placeholder 2"/>
          <p:cNvSpPr>
            <a:spLocks noGrp="1"/>
          </p:cNvSpPr>
          <p:nvPr>
            <p:ph idx="1"/>
          </p:nvPr>
        </p:nvSpPr>
        <p:spPr/>
        <p:txBody>
          <a:bodyPr/>
          <a:lstStyle/>
          <a:p>
            <a:pPr algn="l">
              <a:lnSpc>
                <a:spcPct val="115000"/>
              </a:lnSpc>
              <a:spcAft>
                <a:spcPts val="0"/>
              </a:spcAft>
            </a:pPr>
            <a:r>
              <a:rPr lang="en-GB" sz="1800" b="1" dirty="0">
                <a:latin typeface="Times New Roman"/>
                <a:ea typeface="Calibri"/>
                <a:cs typeface="DecoType Naskh Variants"/>
              </a:rPr>
              <a:t>When reading an English version of the Quran, it is recommended to remember </a:t>
            </a:r>
            <a:r>
              <a:rPr lang="en-GB" sz="1800" b="1" dirty="0" smtClean="0">
                <a:latin typeface="Times New Roman"/>
                <a:ea typeface="Calibri"/>
                <a:cs typeface="DecoType Naskh Variants"/>
              </a:rPr>
              <a:t>that:</a:t>
            </a:r>
            <a:endParaRPr lang="en-GB" sz="1800" b="1" dirty="0">
              <a:ea typeface="Times New Roman"/>
              <a:cs typeface="Arial"/>
            </a:endParaRPr>
          </a:p>
          <a:p>
            <a:pPr algn="l">
              <a:lnSpc>
                <a:spcPct val="115000"/>
              </a:lnSpc>
              <a:spcAft>
                <a:spcPts val="0"/>
              </a:spcAft>
            </a:pPr>
            <a:r>
              <a:rPr lang="en-GB" sz="1600" dirty="0">
                <a:latin typeface="Times New Roman"/>
                <a:ea typeface="Calibri"/>
                <a:cs typeface="DecoType Naskh Variants"/>
              </a:rPr>
              <a:t> </a:t>
            </a:r>
            <a:endParaRPr lang="en-GB" sz="1600" dirty="0">
              <a:ea typeface="Times New Roman"/>
              <a:cs typeface="Arial"/>
            </a:endParaRPr>
          </a:p>
          <a:p>
            <a:pPr lvl="0" algn="l">
              <a:spcAft>
                <a:spcPts val="0"/>
              </a:spcAft>
              <a:buFont typeface="Wingdings"/>
              <a:buChar char=""/>
            </a:pPr>
            <a:r>
              <a:rPr lang="en-GB" sz="2000" dirty="0">
                <a:latin typeface="Times New Roman"/>
                <a:ea typeface="Calibri"/>
                <a:cs typeface="DecoType Naskh Variants"/>
              </a:rPr>
              <a:t>It is not an equivalent translation to the Arabic </a:t>
            </a:r>
            <a:r>
              <a:rPr lang="en-GB" sz="2000" dirty="0" smtClean="0">
                <a:latin typeface="Times New Roman"/>
                <a:ea typeface="Calibri"/>
                <a:cs typeface="DecoType Naskh Variants"/>
              </a:rPr>
              <a:t>textual version at all.</a:t>
            </a:r>
            <a:endParaRPr lang="en-GB" sz="2000" dirty="0"/>
          </a:p>
          <a:p>
            <a:pPr lvl="0" algn="l">
              <a:spcAft>
                <a:spcPts val="0"/>
              </a:spcAft>
              <a:buFont typeface="Wingdings"/>
              <a:buChar char=""/>
            </a:pPr>
            <a:r>
              <a:rPr lang="en-GB" sz="2000" dirty="0">
                <a:latin typeface="Times New Roman"/>
                <a:ea typeface="Calibri"/>
                <a:cs typeface="DecoType Naskh Variants"/>
              </a:rPr>
              <a:t>It </a:t>
            </a:r>
            <a:r>
              <a:rPr lang="en-GB" sz="2000" dirty="0" smtClean="0">
                <a:latin typeface="Times New Roman"/>
                <a:ea typeface="Calibri"/>
                <a:cs typeface="DecoType Naskh Variants"/>
              </a:rPr>
              <a:t>may be  </a:t>
            </a:r>
            <a:r>
              <a:rPr lang="en-GB" sz="2000" dirty="0">
                <a:latin typeface="Times New Roman"/>
                <a:ea typeface="Calibri"/>
                <a:cs typeface="DecoType Naskh Variants"/>
              </a:rPr>
              <a:t>a rough interpretation </a:t>
            </a:r>
            <a:r>
              <a:rPr lang="en-GB" sz="2000" dirty="0" smtClean="0">
                <a:latin typeface="Times New Roman"/>
                <a:ea typeface="Calibri"/>
                <a:cs typeface="DecoType Naskh Variants"/>
              </a:rPr>
              <a:t>or paraphrasing of the general meanings of the Arabic text but definitely not the exact equivalent of the original text.</a:t>
            </a:r>
            <a:endParaRPr lang="en-GB" sz="2000" dirty="0"/>
          </a:p>
          <a:p>
            <a:pPr lvl="0" algn="l">
              <a:spcAft>
                <a:spcPts val="0"/>
              </a:spcAft>
              <a:buFont typeface="Wingdings"/>
              <a:buChar char=""/>
            </a:pPr>
            <a:r>
              <a:rPr lang="en-GB" sz="2000" dirty="0">
                <a:latin typeface="Times New Roman"/>
                <a:ea typeface="Calibri"/>
                <a:cs typeface="DecoType Naskh Variants"/>
              </a:rPr>
              <a:t>When you are not sure about any conceptual point, ask those who know about it.</a:t>
            </a:r>
            <a:endParaRPr lang="en-GB" sz="2000" dirty="0"/>
          </a:p>
          <a:p>
            <a:pPr lvl="0" algn="l">
              <a:lnSpc>
                <a:spcPct val="115000"/>
              </a:lnSpc>
              <a:spcAft>
                <a:spcPts val="1000"/>
              </a:spcAft>
              <a:buFont typeface="Wingdings"/>
              <a:buChar char=""/>
            </a:pPr>
            <a:r>
              <a:rPr lang="en-GB" sz="2000" dirty="0" smtClean="0">
                <a:latin typeface="Times New Roman"/>
                <a:ea typeface="Calibri"/>
                <a:cs typeface="DecoType Naskh Variants"/>
              </a:rPr>
              <a:t>Any </a:t>
            </a:r>
            <a:r>
              <a:rPr lang="en-GB" sz="2000" dirty="0">
                <a:latin typeface="Times New Roman"/>
                <a:ea typeface="Calibri"/>
                <a:cs typeface="DecoType Naskh Variants"/>
              </a:rPr>
              <a:t>translation of the Quran should presuppose its importance for the community of faith, for those who hold the canonical treatment of the text as authoritative for faith and practice</a:t>
            </a:r>
            <a:r>
              <a:rPr lang="en-GB" sz="2000" dirty="0" smtClean="0">
                <a:latin typeface="Times New Roman"/>
                <a:ea typeface="Calibri"/>
                <a:cs typeface="DecoType Naskh Variants"/>
              </a:rPr>
              <a:t>. (i.e. Arab Muslims in the main)</a:t>
            </a:r>
          </a:p>
          <a:p>
            <a:pPr lvl="0" algn="l">
              <a:spcAft>
                <a:spcPts val="0"/>
              </a:spcAft>
              <a:buFont typeface="Wingdings"/>
              <a:buChar char=""/>
            </a:pPr>
            <a:r>
              <a:rPr lang="en-GB" sz="2000" dirty="0" smtClean="0">
                <a:solidFill>
                  <a:prstClr val="black"/>
                </a:solidFill>
                <a:latin typeface="Times New Roman"/>
                <a:ea typeface="Calibri"/>
                <a:cs typeface="DecoType Naskh Variants"/>
              </a:rPr>
              <a:t>The version authorized </a:t>
            </a:r>
            <a:r>
              <a:rPr lang="en-GB" sz="2000" dirty="0">
                <a:solidFill>
                  <a:prstClr val="black"/>
                </a:solidFill>
                <a:latin typeface="Times New Roman"/>
                <a:ea typeface="Calibri"/>
                <a:cs typeface="DecoType Naskh Variants"/>
              </a:rPr>
              <a:t>by King Fahd Holy Quran Printing Complex </a:t>
            </a:r>
            <a:r>
              <a:rPr lang="en-GB" sz="2000" dirty="0" smtClean="0">
                <a:solidFill>
                  <a:prstClr val="black"/>
                </a:solidFill>
                <a:latin typeface="Times New Roman"/>
                <a:ea typeface="Calibri"/>
                <a:cs typeface="DecoType Naskh Variants"/>
              </a:rPr>
              <a:t>of </a:t>
            </a:r>
            <a:r>
              <a:rPr lang="en-GB" sz="2000" dirty="0">
                <a:solidFill>
                  <a:prstClr val="black"/>
                </a:solidFill>
                <a:latin typeface="Times New Roman"/>
                <a:ea typeface="Calibri"/>
                <a:cs typeface="DecoType Naskh Variants"/>
              </a:rPr>
              <a:t>Ali’s Translation dated </a:t>
            </a:r>
            <a:r>
              <a:rPr lang="en-GB" sz="2000" dirty="0" smtClean="0">
                <a:solidFill>
                  <a:prstClr val="black"/>
                </a:solidFill>
                <a:latin typeface="Times New Roman"/>
                <a:ea typeface="Calibri"/>
                <a:cs typeface="DecoType Naskh Variants"/>
              </a:rPr>
              <a:t>1410H</a:t>
            </a:r>
            <a:r>
              <a:rPr lang="en-GB" sz="2000" dirty="0">
                <a:solidFill>
                  <a:prstClr val="black"/>
                </a:solidFill>
                <a:latin typeface="Times New Roman"/>
                <a:ea typeface="Calibri"/>
                <a:cs typeface="DecoType Naskh Variants"/>
              </a:rPr>
              <a:t> </a:t>
            </a:r>
            <a:r>
              <a:rPr lang="en-GB" sz="2000" dirty="0" smtClean="0">
                <a:solidFill>
                  <a:prstClr val="black"/>
                </a:solidFill>
                <a:latin typeface="Times New Roman"/>
                <a:ea typeface="Calibri"/>
                <a:cs typeface="DecoType Naskh Variants"/>
              </a:rPr>
              <a:t>seems to be the most appropriate amongst the above five translations of the meanings/interpretations of the Holy Quran.</a:t>
            </a:r>
            <a:endParaRPr lang="en-GB" sz="2000" dirty="0">
              <a:ea typeface="Times New Roman"/>
              <a:cs typeface="Arial"/>
            </a:endParaRPr>
          </a:p>
          <a:p>
            <a:endParaRPr lang="en-GB" sz="2000" dirty="0"/>
          </a:p>
        </p:txBody>
      </p:sp>
    </p:spTree>
    <p:extLst>
      <p:ext uri="{BB962C8B-B14F-4D97-AF65-F5344CB8AC3E}">
        <p14:creationId xmlns="" xmlns:p14="http://schemas.microsoft.com/office/powerpoint/2010/main" val="1228730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L5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Calibri"/>
                <a:cs typeface="Arial"/>
              </a:rPr>
              <a:t>Translate the following </a:t>
            </a:r>
            <a:r>
              <a:rPr lang="en-GB" sz="1800" b="1" dirty="0" err="1">
                <a:solidFill>
                  <a:srgbClr val="1132D9"/>
                </a:solidFill>
                <a:latin typeface="Times New Roman"/>
                <a:ea typeface="Calibri"/>
                <a:cs typeface="Arial"/>
              </a:rPr>
              <a:t>Hadeeth</a:t>
            </a:r>
            <a:r>
              <a:rPr lang="en-GB" sz="1800" b="1" dirty="0">
                <a:solidFill>
                  <a:srgbClr val="1132D9"/>
                </a:solidFill>
                <a:latin typeface="Times New Roman"/>
                <a:ea typeface="Calibri"/>
                <a:cs typeface="Arial"/>
              </a:rPr>
              <a: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your  translation.</a:t>
            </a:r>
            <a:br>
              <a:rPr lang="en-GB" sz="1800" b="1" dirty="0">
                <a:solidFill>
                  <a:srgbClr val="1132D9"/>
                </a:solidFill>
                <a:latin typeface="Times New Roman"/>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en-GB" sz="2000" dirty="0" smtClean="0">
                <a:latin typeface="CG Times"/>
                <a:ea typeface="Times New Roman"/>
                <a:cs typeface="Traditional Arabic"/>
              </a:rPr>
              <a:t>   </a:t>
            </a:r>
            <a:r>
              <a:rPr lang="ar-SA" sz="2000" dirty="0" smtClean="0">
                <a:latin typeface="CG Times"/>
                <a:ea typeface="Times New Roman"/>
                <a:cs typeface="Traditional Arabic"/>
              </a:rPr>
              <a:t>عَنْ </a:t>
            </a:r>
            <a:r>
              <a:rPr lang="ar-SA" sz="2000" dirty="0">
                <a:latin typeface="CG Times"/>
                <a:ea typeface="Times New Roman"/>
                <a:cs typeface="Traditional Arabic"/>
              </a:rPr>
              <a:t>أَبِي هُرَيْرَةَ قَالَ: قَالَ رَسُولُ اللهِ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 "مَنْ كَانَ يُؤْمِنُ بِاللهِ وَاليَوْمِ الآخِرِ فَلا يُؤْذِ جَارَهُ، وَمَنْ كَانَ يُؤْمِنُ بِاللهِ وَاليَوْمِ الآخِرِ فَلْيُكْرِمْ ضَيْفَهُ،</a:t>
            </a:r>
            <a:r>
              <a:rPr lang="ar-SA" sz="2000" dirty="0">
                <a:ea typeface="Times New Roman"/>
                <a:cs typeface="CG Times"/>
              </a:rPr>
              <a:t> </a:t>
            </a:r>
            <a:r>
              <a:rPr lang="ar-SA" sz="2000" dirty="0">
                <a:latin typeface="CG Times"/>
                <a:ea typeface="Times New Roman"/>
                <a:cs typeface="Traditional Arabic"/>
              </a:rPr>
              <a:t>و</a:t>
            </a:r>
            <a:r>
              <a:rPr lang="ar-SY" sz="2000" dirty="0">
                <a:latin typeface="CG Times"/>
                <a:ea typeface="Times New Roman"/>
                <a:cs typeface="Traditional Arabic"/>
              </a:rPr>
              <a:t>َ</a:t>
            </a:r>
            <a:r>
              <a:rPr lang="ar-SA" sz="2000" dirty="0">
                <a:latin typeface="CG Times"/>
                <a:ea typeface="Times New Roman"/>
                <a:cs typeface="Traditional Arabic"/>
              </a:rPr>
              <a:t>مَنْ كَانَ يُؤْمِنُ بِاللهِ وَاليَوْمِ الآخِرِ فَلْيَقُلْ خَيْرَاً أَوْ لِيَصْمُتْ". </a:t>
            </a:r>
            <a:r>
              <a:rPr lang="en-GB" sz="2000" dirty="0" smtClean="0">
                <a:latin typeface="CG Times"/>
                <a:ea typeface="Times New Roman"/>
                <a:cs typeface="Traditional Arabic"/>
              </a:rPr>
              <a:t> </a:t>
            </a:r>
            <a:r>
              <a:rPr lang="ar-SA" sz="2000" dirty="0" smtClean="0">
                <a:latin typeface="CG Times"/>
                <a:ea typeface="Times New Roman"/>
                <a:cs typeface="Traditional Arabic"/>
              </a:rPr>
              <a:t>(</a:t>
            </a:r>
            <a:r>
              <a:rPr lang="ar-SA" sz="2000" dirty="0">
                <a:latin typeface="CG Times"/>
                <a:ea typeface="Times New Roman"/>
                <a:cs typeface="Traditional Arabic"/>
              </a:rPr>
              <a:t>رَوَاهُ الشَّيْخَان)</a:t>
            </a: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L5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ar-SA" sz="2000" dirty="0">
                <a:latin typeface="CG Times"/>
                <a:ea typeface="Times New Roman"/>
                <a:cs typeface="Traditional Arabic"/>
              </a:rPr>
              <a:t>عَنْ أَنَسٍ، عَنِ النَّبِيِّ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قَالَ: "لاَ يُؤْمِنُ أَحَدُكُمْ حَتَّى يُحِبَّ لأَِخِيْهِ مَا يُحِبُّ لِنَفْسِهِ</a:t>
            </a:r>
            <a:r>
              <a:rPr lang="ar-SA" sz="2000" dirty="0" smtClean="0">
                <a:latin typeface="CG Times"/>
                <a:ea typeface="Times New Roman"/>
                <a:cs typeface="Traditional Arabic"/>
              </a:rPr>
              <a:t>".   </a:t>
            </a:r>
            <a:r>
              <a:rPr lang="ar-SA" sz="2000" dirty="0">
                <a:latin typeface="CG Times"/>
                <a:ea typeface="Times New Roman"/>
                <a:cs typeface="Traditional Arabic"/>
              </a:rPr>
              <a:t>(رَوَاهُ الشَّيْخَان)</a:t>
            </a:r>
            <a:r>
              <a:rPr lang="ar-SA" sz="1800" dirty="0">
                <a:latin typeface="CG Times"/>
                <a:ea typeface="Times New Roman"/>
                <a:cs typeface="Traditional Arabic"/>
              </a:rPr>
              <a:t> </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2374</TotalTime>
  <Words>1284</Words>
  <Application>Microsoft Office PowerPoint</Application>
  <PresentationFormat>A4 Paper (210x297 mm)</PresentationFormat>
  <Paragraphs>118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Lecture 5</vt:lpstr>
      <vt:lpstr>Learning Outcomes</vt:lpstr>
      <vt:lpstr>What is a sacred text in terms of translation? </vt:lpstr>
      <vt:lpstr>2. The Quran as Central Text</vt:lpstr>
      <vt:lpstr>Continued</vt:lpstr>
      <vt:lpstr>3. The Translation of the Quran </vt:lpstr>
      <vt:lpstr>  3.1 Procedure   </vt:lpstr>
      <vt:lpstr> 3.2 Discussion  </vt:lpstr>
      <vt:lpstr> 3.3 The Translatability of the Quran from a Linguistic Point of View   </vt:lpstr>
      <vt:lpstr>Continued</vt:lpstr>
      <vt:lpstr>3.4 The Translatability of the Quran from a cultural point of view </vt:lpstr>
      <vt:lpstr>Continued</vt:lpstr>
      <vt:lpstr>3.5 The Translatability of the Quran from a Psychological Point of View</vt:lpstr>
      <vt:lpstr>Continued</vt:lpstr>
      <vt:lpstr>3.6 The Translatability of the Quran from the Rhythmic Point of View</vt:lpstr>
      <vt:lpstr>4. Conclusions</vt:lpstr>
      <vt:lpstr>5. General Recommendations</vt:lpstr>
      <vt:lpstr> L5 Practical A Translate the following Hadeeth into English.  Use your creative ability in your  translation. </vt:lpstr>
      <vt:lpstr> L5 Practical B Translate the following Hadeeth into English.  Use your creative ability in your  translation.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321</cp:revision>
  <dcterms:created xsi:type="dcterms:W3CDTF">2009-10-14T19:14:34Z</dcterms:created>
  <dcterms:modified xsi:type="dcterms:W3CDTF">2012-09-23T12:03:54Z</dcterms:modified>
</cp:coreProperties>
</file>