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82" r:id="rId2"/>
    <p:sldId id="257" r:id="rId3"/>
    <p:sldId id="274" r:id="rId4"/>
    <p:sldId id="285" r:id="rId5"/>
    <p:sldId id="309" r:id="rId6"/>
    <p:sldId id="286" r:id="rId7"/>
    <p:sldId id="301" r:id="rId8"/>
    <p:sldId id="288" r:id="rId9"/>
    <p:sldId id="289" r:id="rId10"/>
    <p:sldId id="291" r:id="rId11"/>
    <p:sldId id="292" r:id="rId12"/>
    <p:sldId id="293" r:id="rId13"/>
    <p:sldId id="310" r:id="rId14"/>
    <p:sldId id="299" r:id="rId15"/>
    <p:sldId id="300"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1132D9"/>
    <a:srgbClr val="FF3300"/>
    <a:srgbClr val="3B84AF"/>
    <a:srgbClr val="709256"/>
    <a:srgbClr val="AD9968"/>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72"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10/3/2012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xmlns=""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8</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of Poetry</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be able to  </a:t>
            </a:r>
          </a:p>
          <a:p>
            <a:pPr lvl="0" algn="just">
              <a:lnSpc>
                <a:spcPct val="115000"/>
              </a:lnSpc>
              <a:spcAft>
                <a:spcPts val="0"/>
              </a:spcAft>
              <a:buFont typeface="+mj-lt"/>
              <a:buAutoNum type="arabicPeriod"/>
            </a:pPr>
            <a:r>
              <a:rPr lang="en-GB" sz="2000" dirty="0">
                <a:latin typeface="Times New Roman"/>
                <a:ea typeface="Times New Roman"/>
                <a:cs typeface="Arial"/>
              </a:rPr>
              <a:t>show understanding of the concept of Poetry translation.</a:t>
            </a:r>
            <a:endParaRPr lang="en-GB" sz="1800" dirty="0">
              <a:ea typeface="Times New Roman"/>
              <a:cs typeface="Arial"/>
            </a:endParaRPr>
          </a:p>
          <a:p>
            <a:pPr lvl="0" algn="just">
              <a:lnSpc>
                <a:spcPct val="115000"/>
              </a:lnSpc>
              <a:spcAft>
                <a:spcPts val="0"/>
              </a:spcAft>
              <a:buFont typeface="+mj-lt"/>
              <a:buAutoNum type="arabicPeriod"/>
            </a:pPr>
            <a:r>
              <a:rPr lang="en-GB" sz="2000" dirty="0">
                <a:latin typeface="Times New Roman"/>
                <a:ea typeface="Times New Roman"/>
                <a:cs typeface="Arial"/>
              </a:rPr>
              <a:t>translate different excerpts of poetry.</a:t>
            </a:r>
            <a:endParaRPr lang="en-GB" sz="1800" dirty="0">
              <a:ea typeface="Times New Roman"/>
              <a:cs typeface="Arial"/>
            </a:endParaRPr>
          </a:p>
          <a:p>
            <a:pPr marL="0" lvl="0" indent="0" algn="just">
              <a:lnSpc>
                <a:spcPct val="115000"/>
              </a:lnSpc>
              <a:spcAft>
                <a:spcPts val="0"/>
              </a:spcAft>
            </a:pPr>
            <a:endParaRPr lang="en-GB" sz="2800" dirty="0">
              <a:ea typeface="Times New Roman"/>
              <a:cs typeface="Arial"/>
            </a:endParaRPr>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2400" b="1" dirty="0">
                <a:solidFill>
                  <a:srgbClr val="1132D9"/>
                </a:solidFill>
                <a:latin typeface="Times New Roman"/>
                <a:ea typeface="Times New Roman"/>
                <a:cs typeface="Arial"/>
              </a:rPr>
              <a:t/>
            </a:r>
            <a:br>
              <a:rPr lang="en-GB" sz="2400" b="1" dirty="0">
                <a:solidFill>
                  <a:srgbClr val="1132D9"/>
                </a:solidFill>
                <a:latin typeface="Times New Roman"/>
                <a:ea typeface="Times New Roman"/>
                <a:cs typeface="Arial"/>
              </a:rPr>
            </a:br>
            <a:r>
              <a:rPr lang="en-GB" sz="2400" b="1" dirty="0" smtClean="0">
                <a:solidFill>
                  <a:srgbClr val="1132D9"/>
                </a:solidFill>
                <a:latin typeface="Times New Roman"/>
                <a:ea typeface="Times New Roman"/>
                <a:cs typeface="Arial"/>
              </a:rPr>
              <a:t>1. </a:t>
            </a:r>
            <a:r>
              <a:rPr lang="en-GB" sz="2400" b="1" dirty="0">
                <a:solidFill>
                  <a:srgbClr val="1132D9"/>
                </a:solidFill>
                <a:latin typeface="Times New Roman"/>
                <a:ea typeface="Times New Roman"/>
                <a:cs typeface="Arial"/>
              </a:rPr>
              <a:t>Introduction</a:t>
            </a:r>
            <a:r>
              <a:rPr lang="en-GB" sz="2000" dirty="0">
                <a:ea typeface="Times New Roman"/>
                <a:cs typeface="Arial"/>
              </a:rPr>
              <a:t/>
            </a:r>
            <a:br>
              <a:rPr lang="en-GB" sz="2000" dirty="0">
                <a:ea typeface="Times New Roman"/>
                <a:cs typeface="Arial"/>
              </a:rPr>
            </a:br>
            <a:endParaRPr lang="en-US" sz="2400" b="1" dirty="0">
              <a:solidFill>
                <a:srgbClr val="FF3300"/>
              </a:solidFill>
            </a:endParaRPr>
          </a:p>
        </p:txBody>
      </p:sp>
      <p:sp>
        <p:nvSpPr>
          <p:cNvPr id="3" name="Content Placeholder 2"/>
          <p:cNvSpPr>
            <a:spLocks noGrp="1"/>
          </p:cNvSpPr>
          <p:nvPr>
            <p:ph idx="1"/>
          </p:nvPr>
        </p:nvSpPr>
        <p:spPr>
          <a:xfrm>
            <a:off x="495300" y="1371600"/>
            <a:ext cx="8915400" cy="4876800"/>
          </a:xfrm>
        </p:spPr>
        <p:txBody>
          <a:bodyPr/>
          <a:lstStyle/>
          <a:p>
            <a:pPr algn="just">
              <a:lnSpc>
                <a:spcPct val="115000"/>
              </a:lnSpc>
              <a:spcAft>
                <a:spcPts val="0"/>
              </a:spcAft>
              <a:buFont typeface="Wingdings" pitchFamily="2" charset="2"/>
              <a:buChar char="q"/>
            </a:pPr>
            <a:r>
              <a:rPr lang="en-GB" sz="1800" b="1" dirty="0">
                <a:latin typeface="Times New Roman"/>
                <a:ea typeface="Times New Roman"/>
                <a:cs typeface="Arial"/>
              </a:rPr>
              <a:t>The central question that all studies of translation of poetry have asked, implicitly or explicitly, </a:t>
            </a:r>
            <a:r>
              <a:rPr lang="en-GB" sz="1800" b="1" dirty="0">
                <a:solidFill>
                  <a:srgbClr val="FF0000"/>
                </a:solidFill>
                <a:latin typeface="Times New Roman"/>
                <a:ea typeface="Times New Roman"/>
                <a:cs typeface="Arial"/>
              </a:rPr>
              <a:t>is whether poetry can be translated</a:t>
            </a:r>
            <a:r>
              <a:rPr lang="en-GB" sz="1800" b="1" dirty="0">
                <a:latin typeface="Times New Roman"/>
                <a:ea typeface="Times New Roman"/>
                <a:cs typeface="Arial"/>
              </a:rPr>
              <a:t>.  It obviously can be translated as translated poetry plays such a large part in the literature of most cultures as Omar Khayyam poetry in English.</a:t>
            </a:r>
            <a:endParaRPr lang="en-GB" sz="1800" b="1" dirty="0">
              <a:ea typeface="Times New Roman"/>
              <a:cs typeface="Arial"/>
            </a:endParaRPr>
          </a:p>
          <a:p>
            <a:pPr algn="just">
              <a:lnSpc>
                <a:spcPct val="115000"/>
              </a:lnSpc>
              <a:spcAft>
                <a:spcPts val="0"/>
              </a:spcAft>
              <a:buFont typeface="Wingdings" pitchFamily="2" charset="2"/>
              <a:buChar char="q"/>
            </a:pPr>
            <a:r>
              <a:rPr lang="en-GB" sz="1800" b="1" dirty="0">
                <a:latin typeface="Times New Roman"/>
                <a:ea typeface="Times New Roman"/>
                <a:cs typeface="Arial"/>
              </a:rPr>
              <a:t> </a:t>
            </a:r>
            <a:r>
              <a:rPr lang="en-GB" sz="1800" b="1" dirty="0" smtClean="0">
                <a:latin typeface="Times New Roman"/>
                <a:ea typeface="Times New Roman"/>
                <a:cs typeface="Arial"/>
              </a:rPr>
              <a:t>The </a:t>
            </a:r>
            <a:r>
              <a:rPr lang="en-GB" sz="1800" b="1" dirty="0">
                <a:latin typeface="Times New Roman"/>
                <a:ea typeface="Times New Roman"/>
                <a:cs typeface="Arial"/>
              </a:rPr>
              <a:t>opposite view-that poetry translation is difficult or even impossible -arises from the coincidence of two assumptions: </a:t>
            </a:r>
            <a:endParaRPr lang="en-GB" sz="1800" b="1" dirty="0">
              <a:ea typeface="Times New Roman"/>
              <a:cs typeface="Arial"/>
            </a:endParaRPr>
          </a:p>
          <a:p>
            <a:pPr lvl="0" algn="just">
              <a:lnSpc>
                <a:spcPct val="115000"/>
              </a:lnSpc>
              <a:spcAft>
                <a:spcPts val="0"/>
              </a:spcAft>
              <a:buFont typeface="+mj-lt"/>
              <a:buAutoNum type="alphaLcPeriod"/>
            </a:pPr>
            <a:r>
              <a:rPr lang="en-GB" sz="1600" b="1" dirty="0">
                <a:solidFill>
                  <a:srgbClr val="1132D9"/>
                </a:solidFill>
                <a:latin typeface="Times New Roman"/>
                <a:ea typeface="Times New Roman"/>
                <a:cs typeface="Arial"/>
              </a:rPr>
              <a:t>Translated poetry should be poetry in its own right.</a:t>
            </a:r>
            <a:endParaRPr lang="en-GB" sz="1600" b="1" dirty="0">
              <a:solidFill>
                <a:srgbClr val="1132D9"/>
              </a:solidFill>
              <a:ea typeface="Times New Roman"/>
              <a:cs typeface="Arial"/>
            </a:endParaRPr>
          </a:p>
          <a:p>
            <a:pPr lvl="0" algn="just">
              <a:lnSpc>
                <a:spcPct val="115000"/>
              </a:lnSpc>
              <a:spcAft>
                <a:spcPts val="0"/>
              </a:spcAft>
              <a:buFont typeface="+mj-lt"/>
              <a:buAutoNum type="alphaLcPeriod"/>
            </a:pPr>
            <a:r>
              <a:rPr lang="en-GB" sz="1600" b="1" dirty="0">
                <a:solidFill>
                  <a:srgbClr val="1132D9"/>
                </a:solidFill>
                <a:latin typeface="Times New Roman"/>
                <a:ea typeface="Times New Roman"/>
                <a:cs typeface="Arial"/>
              </a:rPr>
              <a:t>Poetry is </a:t>
            </a:r>
            <a:r>
              <a:rPr lang="en-GB" sz="1600" b="1" dirty="0" smtClean="0">
                <a:solidFill>
                  <a:srgbClr val="1132D9"/>
                </a:solidFill>
                <a:latin typeface="Times New Roman"/>
                <a:ea typeface="Times New Roman"/>
                <a:cs typeface="Arial"/>
              </a:rPr>
              <a:t>difficult, </a:t>
            </a:r>
            <a:r>
              <a:rPr lang="en-GB" sz="1600" b="1" dirty="0">
                <a:solidFill>
                  <a:srgbClr val="1132D9"/>
                </a:solidFill>
                <a:latin typeface="Times New Roman"/>
                <a:ea typeface="Times New Roman"/>
                <a:cs typeface="Arial"/>
              </a:rPr>
              <a:t>ambiguous and exhibits  a special relationship between form and </a:t>
            </a:r>
            <a:r>
              <a:rPr lang="en-GB" sz="1600" b="1" dirty="0" smtClean="0">
                <a:solidFill>
                  <a:srgbClr val="1132D9"/>
                </a:solidFill>
                <a:latin typeface="Times New Roman"/>
                <a:ea typeface="Times New Roman"/>
                <a:cs typeface="Arial"/>
              </a:rPr>
              <a:t>meaning</a:t>
            </a:r>
            <a:r>
              <a:rPr lang="en-GB" sz="1600" b="1" dirty="0" smtClean="0">
                <a:latin typeface="Times New Roman"/>
                <a:ea typeface="Times New Roman"/>
                <a:cs typeface="Arial"/>
              </a:rPr>
              <a:t>.</a:t>
            </a:r>
            <a:endParaRPr lang="en-GB" sz="1600" b="1" dirty="0">
              <a:ea typeface="Times New Roman"/>
              <a:cs typeface="Arial"/>
            </a:endParaRPr>
          </a:p>
          <a:p>
            <a:pPr algn="just">
              <a:lnSpc>
                <a:spcPct val="115000"/>
              </a:lnSpc>
              <a:spcAft>
                <a:spcPts val="0"/>
              </a:spcAft>
              <a:buFont typeface="Wingdings" pitchFamily="2" charset="2"/>
              <a:buChar char="q"/>
            </a:pPr>
            <a:r>
              <a:rPr lang="en-GB" sz="1800" b="1" dirty="0">
                <a:latin typeface="Times New Roman"/>
                <a:ea typeface="Times New Roman"/>
                <a:cs typeface="Arial"/>
              </a:rPr>
              <a:t>Many translation writers seem to agree that the translation of poetry, more than that of any genre, demands both special critical abilities and special writing abilities.  </a:t>
            </a:r>
            <a:r>
              <a:rPr lang="en-GB" sz="1800" b="1" dirty="0" smtClean="0">
                <a:latin typeface="Times New Roman"/>
                <a:ea typeface="Times New Roman"/>
                <a:cs typeface="Arial"/>
              </a:rPr>
              <a:t>One </a:t>
            </a:r>
            <a:r>
              <a:rPr lang="en-GB" sz="1800" b="1" dirty="0">
                <a:latin typeface="Times New Roman"/>
                <a:ea typeface="Times New Roman"/>
                <a:cs typeface="Arial"/>
              </a:rPr>
              <a:t>way of negotiating this difficulty is to translate poetry into prose, an approach sometime favoured for writers such as Shakespeare. This </a:t>
            </a:r>
            <a:r>
              <a:rPr lang="en-GB" sz="1800" b="1">
                <a:latin typeface="Times New Roman"/>
                <a:ea typeface="Times New Roman"/>
                <a:cs typeface="Arial"/>
              </a:rPr>
              <a:t>might </a:t>
            </a:r>
            <a:r>
              <a:rPr lang="en-GB" sz="1800" b="1" smtClean="0">
                <a:latin typeface="Times New Roman"/>
                <a:ea typeface="Times New Roman"/>
                <a:cs typeface="Arial"/>
              </a:rPr>
              <a:t>be because </a:t>
            </a:r>
            <a:r>
              <a:rPr lang="en-GB" sz="1800" b="1" dirty="0">
                <a:latin typeface="Times New Roman"/>
                <a:ea typeface="Times New Roman"/>
                <a:cs typeface="Arial"/>
              </a:rPr>
              <a:t>prose is seen as easier to write, although Scott (2000:163) argues that </a:t>
            </a:r>
            <a:r>
              <a:rPr lang="en-GB" sz="1800" b="1">
                <a:latin typeface="Times New Roman"/>
                <a:ea typeface="Times New Roman"/>
                <a:cs typeface="Arial"/>
              </a:rPr>
              <a:t>prose </a:t>
            </a:r>
            <a:r>
              <a:rPr lang="en-GB" sz="1800" b="1" smtClean="0">
                <a:latin typeface="Times New Roman"/>
                <a:ea typeface="Times New Roman"/>
                <a:cs typeface="Arial"/>
              </a:rPr>
              <a:t>translations </a:t>
            </a:r>
            <a:r>
              <a:rPr lang="en-GB" sz="1800" b="1" dirty="0">
                <a:latin typeface="Times New Roman"/>
                <a:ea typeface="Times New Roman"/>
                <a:cs typeface="Arial"/>
              </a:rPr>
              <a:t>of poetry have their own ‘resourcefulness’ and their own freedom.  Prose translations are however the exception.</a:t>
            </a:r>
            <a:endParaRPr lang="en-GB" sz="1800" b="1" dirty="0">
              <a:ea typeface="Times New Roman"/>
              <a:cs typeface="Arial"/>
            </a:endParaRPr>
          </a:p>
          <a:p>
            <a:pPr marL="0" lvl="0" indent="0" algn="just">
              <a:lnSpc>
                <a:spcPct val="115000"/>
              </a:lnSpc>
              <a:spcAft>
                <a:spcPts val="0"/>
              </a:spcAft>
            </a:pPr>
            <a:endParaRPr lang="en-GB" sz="2000" dirty="0">
              <a:latin typeface="Times New Roman"/>
              <a:ea typeface="Times New Roman"/>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2400" b="1" dirty="0">
              <a:solidFill>
                <a:srgbClr val="1132D9"/>
              </a:solidFill>
              <a:latin typeface="Times New Roman"/>
              <a:ea typeface="Times New Roman"/>
              <a:cs typeface="Arial"/>
            </a:endParaRPr>
          </a:p>
        </p:txBody>
      </p:sp>
      <p:sp>
        <p:nvSpPr>
          <p:cNvPr id="3" name="Content Placeholder 2"/>
          <p:cNvSpPr>
            <a:spLocks noGrp="1"/>
          </p:cNvSpPr>
          <p:nvPr>
            <p:ph idx="1"/>
          </p:nvPr>
        </p:nvSpPr>
        <p:spPr/>
        <p:txBody>
          <a:bodyPr/>
          <a:lstStyle/>
          <a:p>
            <a:pPr marL="457200" algn="l">
              <a:lnSpc>
                <a:spcPct val="115000"/>
              </a:lnSpc>
              <a:spcAft>
                <a:spcPts val="1000"/>
              </a:spcAft>
              <a:buFont typeface="Wingdings" pitchFamily="2" charset="2"/>
              <a:buChar char="q"/>
            </a:pPr>
            <a:r>
              <a:rPr lang="en-GB" sz="1400" b="1" dirty="0">
                <a:latin typeface="Times New Roman"/>
                <a:ea typeface="Times New Roman"/>
                <a:cs typeface="Arial"/>
              </a:rPr>
              <a:t>For example, let’s look at the following poem by </a:t>
            </a:r>
            <a:r>
              <a:rPr lang="en-GB" sz="1400" b="1" dirty="0" err="1">
                <a:latin typeface="Times New Roman"/>
                <a:ea typeface="Times New Roman"/>
                <a:cs typeface="Arial"/>
              </a:rPr>
              <a:t>T.S.Eliot</a:t>
            </a:r>
            <a:r>
              <a:rPr lang="en-GB" sz="1400" b="1" dirty="0">
                <a:latin typeface="Times New Roman"/>
                <a:ea typeface="Times New Roman"/>
                <a:cs typeface="Arial"/>
              </a:rPr>
              <a:t> and see how Dr </a:t>
            </a:r>
            <a:r>
              <a:rPr lang="en-GB" sz="1400" b="1" dirty="0" err="1">
                <a:latin typeface="Times New Roman"/>
                <a:ea typeface="Times New Roman"/>
                <a:cs typeface="Arial"/>
              </a:rPr>
              <a:t>AlNuaimi</a:t>
            </a:r>
            <a:r>
              <a:rPr lang="en-GB" sz="1400" b="1" dirty="0">
                <a:latin typeface="Times New Roman"/>
                <a:ea typeface="Times New Roman"/>
                <a:cs typeface="Arial"/>
              </a:rPr>
              <a:t> (2012) tried to achieve equivalence in Arabic, communicative purpose of the poem in </a:t>
            </a:r>
            <a:r>
              <a:rPr lang="en-GB" sz="1400" b="1" smtClean="0">
                <a:latin typeface="Times New Roman"/>
                <a:ea typeface="Times New Roman"/>
                <a:cs typeface="Arial"/>
              </a:rPr>
              <a:t>a prose </a:t>
            </a:r>
            <a:r>
              <a:rPr lang="en-GB" sz="1400" b="1" dirty="0">
                <a:latin typeface="Times New Roman"/>
                <a:ea typeface="Times New Roman"/>
                <a:cs typeface="Arial"/>
              </a:rPr>
              <a:t>style. </a:t>
            </a:r>
            <a:endParaRPr lang="en-GB" sz="1400" b="1" dirty="0" smtClean="0">
              <a:latin typeface="Times New Roman"/>
              <a:ea typeface="Times New Roman"/>
              <a:cs typeface="Arial"/>
            </a:endParaRPr>
          </a:p>
          <a:p>
            <a:pPr marL="114300" indent="0" algn="l">
              <a:lnSpc>
                <a:spcPct val="115000"/>
              </a:lnSpc>
              <a:spcAft>
                <a:spcPts val="1000"/>
              </a:spcAft>
            </a:pPr>
            <a:endParaRPr lang="en-GB" sz="1600" dirty="0">
              <a:ea typeface="Times New Roman"/>
              <a:cs typeface="Arial"/>
            </a:endParaRPr>
          </a:p>
          <a:p>
            <a:pPr algn="l"/>
            <a:endParaRPr lang="en-GB" sz="1800" dirty="0"/>
          </a:p>
        </p:txBody>
      </p:sp>
      <p:graphicFrame>
        <p:nvGraphicFramePr>
          <p:cNvPr id="4" name="Table 3"/>
          <p:cNvGraphicFramePr>
            <a:graphicFrameLocks noGrp="1"/>
          </p:cNvGraphicFramePr>
          <p:nvPr>
            <p:extLst>
              <p:ext uri="{D42A27DB-BD31-4B8C-83A1-F6EECF244321}">
                <p14:modId xmlns:p14="http://schemas.microsoft.com/office/powerpoint/2010/main" xmlns="" val="121814939"/>
              </p:ext>
            </p:extLst>
          </p:nvPr>
        </p:nvGraphicFramePr>
        <p:xfrm>
          <a:off x="685800" y="2209800"/>
          <a:ext cx="7696200" cy="4068572"/>
        </p:xfrm>
        <a:graphic>
          <a:graphicData uri="http://schemas.openxmlformats.org/drawingml/2006/table">
            <a:tbl>
              <a:tblPr firstRow="1" firstCol="1" bandRow="1"/>
              <a:tblGrid>
                <a:gridCol w="3972232"/>
                <a:gridCol w="3723968"/>
              </a:tblGrid>
              <a:tr h="4038600">
                <a:tc>
                  <a:txBody>
                    <a:bodyPr/>
                    <a:lstStyle/>
                    <a:p>
                      <a:pPr>
                        <a:lnSpc>
                          <a:spcPct val="115000"/>
                        </a:lnSpc>
                        <a:spcBef>
                          <a:spcPts val="815"/>
                        </a:spcBef>
                        <a:spcAft>
                          <a:spcPts val="1425"/>
                        </a:spcAft>
                      </a:pPr>
                      <a:r>
                        <a:rPr lang="en-GB" sz="1400" b="1" dirty="0">
                          <a:solidFill>
                            <a:srgbClr val="333333"/>
                          </a:solidFill>
                          <a:effectLst/>
                          <a:latin typeface="Times New Roman"/>
                          <a:ea typeface="Times New Roman"/>
                          <a:cs typeface="Arial"/>
                        </a:rPr>
                        <a:t>T</a:t>
                      </a:r>
                      <a:r>
                        <a:rPr lang="en-GB" sz="1600" b="1" dirty="0">
                          <a:solidFill>
                            <a:srgbClr val="333333"/>
                          </a:solidFill>
                          <a:effectLst/>
                          <a:latin typeface="Times New Roman"/>
                          <a:ea typeface="Times New Roman"/>
                          <a:cs typeface="Arial"/>
                        </a:rPr>
                        <a:t>he winter evening settles down</a:t>
                      </a:r>
                      <a:br>
                        <a:rPr lang="en-GB" sz="1600" b="1" dirty="0">
                          <a:solidFill>
                            <a:srgbClr val="333333"/>
                          </a:solidFill>
                          <a:effectLst/>
                          <a:latin typeface="Times New Roman"/>
                          <a:ea typeface="Times New Roman"/>
                          <a:cs typeface="Arial"/>
                        </a:rPr>
                      </a:br>
                      <a:r>
                        <a:rPr lang="en-GB" sz="1600" b="1" dirty="0">
                          <a:solidFill>
                            <a:srgbClr val="333333"/>
                          </a:solidFill>
                          <a:effectLst/>
                          <a:latin typeface="Times New Roman"/>
                          <a:ea typeface="Times New Roman"/>
                          <a:cs typeface="Arial"/>
                        </a:rPr>
                        <a:t>With smell of steaks in passageways.</a:t>
                      </a:r>
                      <a:br>
                        <a:rPr lang="en-GB" sz="1600" b="1" dirty="0">
                          <a:solidFill>
                            <a:srgbClr val="333333"/>
                          </a:solidFill>
                          <a:effectLst/>
                          <a:latin typeface="Times New Roman"/>
                          <a:ea typeface="Times New Roman"/>
                          <a:cs typeface="Arial"/>
                        </a:rPr>
                      </a:br>
                      <a:r>
                        <a:rPr lang="en-GB" sz="1600" b="1" dirty="0">
                          <a:solidFill>
                            <a:srgbClr val="333333"/>
                          </a:solidFill>
                          <a:effectLst/>
                          <a:latin typeface="Times New Roman"/>
                          <a:ea typeface="Times New Roman"/>
                          <a:cs typeface="Arial"/>
                        </a:rPr>
                        <a:t>Six o'clock.</a:t>
                      </a:r>
                      <a:br>
                        <a:rPr lang="en-GB" sz="1600" b="1" dirty="0">
                          <a:solidFill>
                            <a:srgbClr val="333333"/>
                          </a:solidFill>
                          <a:effectLst/>
                          <a:latin typeface="Times New Roman"/>
                          <a:ea typeface="Times New Roman"/>
                          <a:cs typeface="Arial"/>
                        </a:rPr>
                      </a:br>
                      <a:r>
                        <a:rPr lang="en-GB" sz="1600" b="1" dirty="0">
                          <a:solidFill>
                            <a:srgbClr val="333333"/>
                          </a:solidFill>
                          <a:effectLst/>
                          <a:latin typeface="Times New Roman"/>
                          <a:ea typeface="Times New Roman"/>
                          <a:cs typeface="Arial"/>
                        </a:rPr>
                        <a:t>The burnt-out ends of smoky days.</a:t>
                      </a:r>
                      <a:br>
                        <a:rPr lang="en-GB" sz="1600" b="1" dirty="0">
                          <a:solidFill>
                            <a:srgbClr val="333333"/>
                          </a:solidFill>
                          <a:effectLst/>
                          <a:latin typeface="Times New Roman"/>
                          <a:ea typeface="Times New Roman"/>
                          <a:cs typeface="Arial"/>
                        </a:rPr>
                      </a:br>
                      <a:r>
                        <a:rPr lang="en-GB" sz="1600" b="1" dirty="0">
                          <a:solidFill>
                            <a:srgbClr val="333333"/>
                          </a:solidFill>
                          <a:effectLst/>
                          <a:latin typeface="Times New Roman"/>
                          <a:ea typeface="Times New Roman"/>
                          <a:cs typeface="Arial"/>
                        </a:rPr>
                        <a:t>And now a gusty shower wraps</a:t>
                      </a:r>
                      <a:br>
                        <a:rPr lang="en-GB" sz="1600" b="1" dirty="0">
                          <a:solidFill>
                            <a:srgbClr val="333333"/>
                          </a:solidFill>
                          <a:effectLst/>
                          <a:latin typeface="Times New Roman"/>
                          <a:ea typeface="Times New Roman"/>
                          <a:cs typeface="Arial"/>
                        </a:rPr>
                      </a:br>
                      <a:r>
                        <a:rPr lang="en-GB" sz="1600" b="1" dirty="0">
                          <a:solidFill>
                            <a:srgbClr val="333333"/>
                          </a:solidFill>
                          <a:effectLst/>
                          <a:latin typeface="Times New Roman"/>
                          <a:ea typeface="Times New Roman"/>
                          <a:cs typeface="Arial"/>
                        </a:rPr>
                        <a:t>The grimy scraps</a:t>
                      </a:r>
                      <a:br>
                        <a:rPr lang="en-GB" sz="1600" b="1" dirty="0">
                          <a:solidFill>
                            <a:srgbClr val="333333"/>
                          </a:solidFill>
                          <a:effectLst/>
                          <a:latin typeface="Times New Roman"/>
                          <a:ea typeface="Times New Roman"/>
                          <a:cs typeface="Arial"/>
                        </a:rPr>
                      </a:br>
                      <a:r>
                        <a:rPr lang="en-GB" sz="1600" b="1" dirty="0">
                          <a:solidFill>
                            <a:srgbClr val="333333"/>
                          </a:solidFill>
                          <a:effectLst/>
                          <a:latin typeface="Times New Roman"/>
                          <a:ea typeface="Times New Roman"/>
                          <a:cs typeface="Arial"/>
                        </a:rPr>
                        <a:t>Of withered leaves about your feet</a:t>
                      </a:r>
                      <a:br>
                        <a:rPr lang="en-GB" sz="1600" b="1" dirty="0">
                          <a:solidFill>
                            <a:srgbClr val="333333"/>
                          </a:solidFill>
                          <a:effectLst/>
                          <a:latin typeface="Times New Roman"/>
                          <a:ea typeface="Times New Roman"/>
                          <a:cs typeface="Arial"/>
                        </a:rPr>
                      </a:br>
                      <a:r>
                        <a:rPr lang="en-GB" sz="1600" b="1" dirty="0">
                          <a:solidFill>
                            <a:srgbClr val="333333"/>
                          </a:solidFill>
                          <a:effectLst/>
                          <a:latin typeface="Times New Roman"/>
                          <a:ea typeface="Times New Roman"/>
                          <a:cs typeface="Arial"/>
                        </a:rPr>
                        <a:t>And newspapers from vacant lots;</a:t>
                      </a:r>
                      <a:br>
                        <a:rPr lang="en-GB" sz="1600" b="1" dirty="0">
                          <a:solidFill>
                            <a:srgbClr val="333333"/>
                          </a:solidFill>
                          <a:effectLst/>
                          <a:latin typeface="Times New Roman"/>
                          <a:ea typeface="Times New Roman"/>
                          <a:cs typeface="Arial"/>
                        </a:rPr>
                      </a:br>
                      <a:r>
                        <a:rPr lang="en-GB" sz="1600" b="1" dirty="0">
                          <a:solidFill>
                            <a:srgbClr val="333333"/>
                          </a:solidFill>
                          <a:effectLst/>
                          <a:latin typeface="Times New Roman"/>
                          <a:ea typeface="Times New Roman"/>
                          <a:cs typeface="Arial"/>
                        </a:rPr>
                        <a:t>The showers beat</a:t>
                      </a:r>
                      <a:br>
                        <a:rPr lang="en-GB" sz="1600" b="1" dirty="0">
                          <a:solidFill>
                            <a:srgbClr val="333333"/>
                          </a:solidFill>
                          <a:effectLst/>
                          <a:latin typeface="Times New Roman"/>
                          <a:ea typeface="Times New Roman"/>
                          <a:cs typeface="Arial"/>
                        </a:rPr>
                      </a:br>
                      <a:r>
                        <a:rPr lang="en-GB" sz="1600" b="1" dirty="0">
                          <a:solidFill>
                            <a:srgbClr val="333333"/>
                          </a:solidFill>
                          <a:effectLst/>
                          <a:latin typeface="Times New Roman"/>
                          <a:ea typeface="Times New Roman"/>
                          <a:cs typeface="Arial"/>
                        </a:rPr>
                        <a:t>On broken blinds and chimney-pots,</a:t>
                      </a:r>
                      <a:br>
                        <a:rPr lang="en-GB" sz="1600" b="1" dirty="0">
                          <a:solidFill>
                            <a:srgbClr val="333333"/>
                          </a:solidFill>
                          <a:effectLst/>
                          <a:latin typeface="Times New Roman"/>
                          <a:ea typeface="Times New Roman"/>
                          <a:cs typeface="Arial"/>
                        </a:rPr>
                      </a:br>
                      <a:r>
                        <a:rPr lang="en-GB" sz="1600" b="1" dirty="0">
                          <a:solidFill>
                            <a:srgbClr val="333333"/>
                          </a:solidFill>
                          <a:effectLst/>
                          <a:latin typeface="Times New Roman"/>
                          <a:ea typeface="Times New Roman"/>
                          <a:cs typeface="Arial"/>
                        </a:rPr>
                        <a:t>And at the corner of the street</a:t>
                      </a:r>
                      <a:br>
                        <a:rPr lang="en-GB" sz="1600" b="1" dirty="0">
                          <a:solidFill>
                            <a:srgbClr val="333333"/>
                          </a:solidFill>
                          <a:effectLst/>
                          <a:latin typeface="Times New Roman"/>
                          <a:ea typeface="Times New Roman"/>
                          <a:cs typeface="Arial"/>
                        </a:rPr>
                      </a:br>
                      <a:r>
                        <a:rPr lang="en-GB" sz="1600" b="1" dirty="0">
                          <a:solidFill>
                            <a:srgbClr val="333333"/>
                          </a:solidFill>
                          <a:effectLst/>
                          <a:latin typeface="Times New Roman"/>
                          <a:ea typeface="Times New Roman"/>
                          <a:cs typeface="Arial"/>
                        </a:rPr>
                        <a:t>A lonely cab-horse steams and stamps.</a:t>
                      </a:r>
                      <a:br>
                        <a:rPr lang="en-GB" sz="1600" b="1" dirty="0">
                          <a:solidFill>
                            <a:srgbClr val="333333"/>
                          </a:solidFill>
                          <a:effectLst/>
                          <a:latin typeface="Times New Roman"/>
                          <a:ea typeface="Times New Roman"/>
                          <a:cs typeface="Arial"/>
                        </a:rPr>
                      </a:br>
                      <a:r>
                        <a:rPr lang="en-GB" sz="1600" b="1" dirty="0">
                          <a:solidFill>
                            <a:srgbClr val="333333"/>
                          </a:solidFill>
                          <a:effectLst/>
                          <a:latin typeface="Times New Roman"/>
                          <a:ea typeface="Times New Roman"/>
                          <a:cs typeface="Arial"/>
                        </a:rPr>
                        <a:t>And then the lighting of the lamp</a:t>
                      </a:r>
                      <a:r>
                        <a:rPr lang="en-GB" sz="1600" dirty="0">
                          <a:solidFill>
                            <a:srgbClr val="333333"/>
                          </a:solidFill>
                          <a:effectLst/>
                          <a:latin typeface="Times New Roman"/>
                          <a:ea typeface="Times New Roman"/>
                          <a:cs typeface="Arial"/>
                        </a:rPr>
                        <a:t>s</a:t>
                      </a:r>
                      <a:r>
                        <a:rPr lang="en-GB" sz="1600" dirty="0" smtClean="0">
                          <a:solidFill>
                            <a:srgbClr val="333333"/>
                          </a:solidFill>
                          <a:effectLst/>
                          <a:latin typeface="Times New Roman"/>
                          <a:ea typeface="Times New Roman"/>
                          <a:cs typeface="Arial"/>
                        </a:rPr>
                        <a:t>. ( </a:t>
                      </a:r>
                      <a:r>
                        <a:rPr lang="en-GB" sz="1000" b="1" dirty="0" smtClean="0">
                          <a:solidFill>
                            <a:srgbClr val="FF0000"/>
                          </a:solidFill>
                          <a:effectLst/>
                          <a:latin typeface="Times New Roman"/>
                          <a:ea typeface="Times New Roman"/>
                          <a:cs typeface="Arial"/>
                        </a:rPr>
                        <a:t>T</a:t>
                      </a:r>
                      <a:r>
                        <a:rPr lang="en-GB" sz="1000" b="1" dirty="0">
                          <a:solidFill>
                            <a:srgbClr val="FF0000"/>
                          </a:solidFill>
                          <a:effectLst/>
                          <a:latin typeface="Times New Roman"/>
                          <a:ea typeface="Times New Roman"/>
                          <a:cs typeface="Arial"/>
                        </a:rPr>
                        <a:t>. S. </a:t>
                      </a:r>
                      <a:r>
                        <a:rPr lang="en-GB" sz="1000" b="1" dirty="0" smtClean="0">
                          <a:solidFill>
                            <a:srgbClr val="FF0000"/>
                          </a:solidFill>
                          <a:effectLst/>
                          <a:latin typeface="Times New Roman"/>
                          <a:ea typeface="Times New Roman"/>
                          <a:cs typeface="Arial"/>
                        </a:rPr>
                        <a:t>Eliot)</a:t>
                      </a:r>
                      <a:endParaRPr lang="en-GB" sz="1000" dirty="0">
                        <a:effectLst/>
                        <a:latin typeface="Calibri"/>
                        <a:ea typeface="Times New Roman"/>
                        <a:cs typeface="Arial"/>
                      </a:endParaRPr>
                    </a:p>
                    <a:p>
                      <a:pPr algn="just">
                        <a:lnSpc>
                          <a:spcPct val="115000"/>
                        </a:lnSpc>
                        <a:spcAft>
                          <a:spcPts val="0"/>
                        </a:spcAft>
                      </a:pPr>
                      <a:r>
                        <a:rPr lang="en-GB" sz="1400" dirty="0">
                          <a:effectLst/>
                          <a:latin typeface="Times New Roman"/>
                          <a:ea typeface="Times New Roman"/>
                          <a:cs typeface="Arial"/>
                        </a:rPr>
                        <a:t> </a:t>
                      </a:r>
                      <a:endParaRPr lang="en-GB" sz="1400" dirty="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ar-SY" sz="1600" b="1" dirty="0">
                          <a:effectLst/>
                          <a:latin typeface="CG Times"/>
                          <a:ea typeface="Times New Roman"/>
                          <a:cs typeface="Traditional Arabic"/>
                        </a:rPr>
                        <a:t>حلَّ مساءٌ شتويٌّ</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حاملا معه رائحةَ الشواءِ في الممراتِ.</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الساعةُ السادسةُ تماما.</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النهاراتُ المحروقةُ لأيامٍ مدخنةٍ</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والآن زخاتٌ ماطرةٌ تلفعُ البقايا الكئيبةَ</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لوريقاتٍ جافةٍ عند قدميكِ ،</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وجرائدَ متناثرةً من أمكنةٍ فارغةٍ .</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الأمطارُ ما زالتْ تهطلُ</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على مصاريعِ النوافذِ المكسَّرةِ والمداخنِ الخربةِ .</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وفي زاويةِ الشارعِ</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جوادُ عربةٍ وحيدٌ متعرِّقٌ يغذُّ الخطى</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تحتَ أضواءِ المصابيحِ .</a:t>
                      </a:r>
                      <a:r>
                        <a:rPr lang="ar-SA" sz="1600" b="1" dirty="0">
                          <a:effectLst/>
                          <a:latin typeface="CG Times"/>
                          <a:ea typeface="Times New Roman"/>
                          <a:cs typeface="Traditional Arabic"/>
                        </a:rPr>
                        <a:t>..</a:t>
                      </a:r>
                      <a:endParaRPr lang="en-GB" sz="1600" dirty="0">
                        <a:effectLst/>
                        <a:latin typeface="Calibri"/>
                        <a:ea typeface="Times New Roman"/>
                        <a:cs typeface="Arial"/>
                      </a:endParaRPr>
                    </a:p>
                    <a:p>
                      <a:pPr algn="r">
                        <a:lnSpc>
                          <a:spcPct val="115000"/>
                        </a:lnSpc>
                        <a:spcAft>
                          <a:spcPts val="0"/>
                        </a:spcAft>
                      </a:pPr>
                      <a:r>
                        <a:rPr lang="ar-SA" sz="1400" b="1" dirty="0" smtClean="0">
                          <a:solidFill>
                            <a:srgbClr val="FF0000"/>
                          </a:solidFill>
                          <a:effectLst/>
                          <a:latin typeface="Calibri"/>
                          <a:ea typeface="Times New Roman"/>
                          <a:cs typeface="Times New Roman"/>
                        </a:rPr>
                        <a:t>ترجمة </a:t>
                      </a:r>
                      <a:r>
                        <a:rPr lang="ar-SA" sz="1400" b="1" dirty="0">
                          <a:solidFill>
                            <a:srgbClr val="FF0000"/>
                          </a:solidFill>
                          <a:effectLst/>
                          <a:latin typeface="Calibri"/>
                          <a:ea typeface="Times New Roman"/>
                          <a:cs typeface="Times New Roman"/>
                        </a:rPr>
                        <a:t>د. محمد نور النعيمي</a:t>
                      </a:r>
                      <a:endParaRPr lang="en-GB" sz="1400" dirty="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271700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255270" lvl="0" algn="l">
              <a:lnSpc>
                <a:spcPct val="115000"/>
              </a:lnSpc>
              <a:spcAft>
                <a:spcPts val="0"/>
              </a:spcAft>
              <a:tabLst>
                <a:tab pos="5566410" algn="l"/>
              </a:tabLst>
            </a:pPr>
            <a:r>
              <a:rPr lang="en-GB" sz="2800" b="1" dirty="0" smtClean="0">
                <a:solidFill>
                  <a:srgbClr val="1132D9"/>
                </a:solidFill>
              </a:rPr>
              <a:t/>
            </a:r>
            <a:br>
              <a:rPr lang="en-GB" sz="2800" b="1" dirty="0" smtClean="0">
                <a:solidFill>
                  <a:srgbClr val="1132D9"/>
                </a:solidFill>
              </a:rPr>
            </a:br>
            <a:r>
              <a:rPr lang="en-GB" sz="2800" b="1" dirty="0" smtClean="0">
                <a:solidFill>
                  <a:srgbClr val="1132D9"/>
                </a:solidFill>
              </a:rPr>
              <a:t>Continued</a:t>
            </a:r>
            <a:r>
              <a:rPr lang="en-GB" sz="2400" dirty="0">
                <a:ea typeface="Times New Roman"/>
                <a:cs typeface="Arial"/>
              </a:rPr>
              <a:t/>
            </a:r>
            <a:br>
              <a:rPr lang="en-GB" sz="2400" dirty="0">
                <a:ea typeface="Times New Roman"/>
                <a:cs typeface="Arial"/>
              </a:rPr>
            </a:br>
            <a:r>
              <a:rPr lang="en-GB" sz="2800" b="1" dirty="0">
                <a:solidFill>
                  <a:srgbClr val="1132D9"/>
                </a:solidFill>
              </a:rPr>
              <a:t/>
            </a:r>
            <a:br>
              <a:rPr lang="en-GB" sz="2800" b="1" dirty="0">
                <a:solidFill>
                  <a:srgbClr val="1132D9"/>
                </a:solidFill>
              </a:rPr>
            </a:b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algn="l">
              <a:lnSpc>
                <a:spcPct val="115000"/>
              </a:lnSpc>
              <a:spcAft>
                <a:spcPts val="0"/>
              </a:spcAft>
              <a:buFont typeface="Wingdings" pitchFamily="2" charset="2"/>
              <a:buChar char="q"/>
            </a:pPr>
            <a:r>
              <a:rPr lang="en-GB" sz="1400" b="1" dirty="0">
                <a:latin typeface="Times New Roman"/>
                <a:ea typeface="Times New Roman"/>
                <a:cs typeface="Arial"/>
              </a:rPr>
              <a:t>Another way of dealing with the supposed difficulty of poetic translation is to move away from the original, producing instead imitations or new versions</a:t>
            </a:r>
            <a:r>
              <a:rPr lang="en-GB" sz="1400" dirty="0">
                <a:latin typeface="Times New Roman"/>
                <a:ea typeface="Times New Roman"/>
                <a:cs typeface="Arial"/>
              </a:rPr>
              <a:t>. But Hamburger (1989:51) sees such deviation from the original as an “</a:t>
            </a:r>
            <a:r>
              <a:rPr lang="en-GB" sz="1400" b="1" dirty="0">
                <a:solidFill>
                  <a:srgbClr val="FF0000"/>
                </a:solidFill>
                <a:latin typeface="Times New Roman"/>
                <a:ea typeface="Times New Roman"/>
                <a:cs typeface="Arial"/>
              </a:rPr>
              <a:t>admission of defeat</a:t>
            </a:r>
            <a:r>
              <a:rPr lang="en-GB" sz="1400" dirty="0">
                <a:latin typeface="Times New Roman"/>
                <a:ea typeface="Times New Roman"/>
                <a:cs typeface="Arial"/>
              </a:rPr>
              <a:t>” . Look at the following example to see how the Arabic translator has moved away from the original</a:t>
            </a:r>
            <a:r>
              <a:rPr lang="en-GB" sz="1400" dirty="0" smtClean="0">
                <a:latin typeface="Times New Roman"/>
                <a:ea typeface="Times New Roman"/>
                <a:cs typeface="Arial"/>
              </a:rPr>
              <a:t>:</a:t>
            </a:r>
          </a:p>
          <a:p>
            <a:pPr marL="0" indent="0" algn="l">
              <a:lnSpc>
                <a:spcPct val="115000"/>
              </a:lnSpc>
              <a:spcAft>
                <a:spcPts val="0"/>
              </a:spcAft>
            </a:pPr>
            <a:r>
              <a:rPr lang="en-GB" sz="1400" dirty="0">
                <a:latin typeface="Times New Roman"/>
                <a:ea typeface="Times New Roman"/>
                <a:cs typeface="Arial"/>
              </a:rPr>
              <a:t> </a:t>
            </a:r>
            <a:r>
              <a:rPr lang="en-GB" sz="1400" dirty="0" smtClean="0">
                <a:latin typeface="Times New Roman"/>
                <a:ea typeface="Times New Roman"/>
                <a:cs typeface="Arial"/>
              </a:rPr>
              <a:t>  </a:t>
            </a:r>
            <a:r>
              <a:rPr lang="en-GB" sz="1200" dirty="0" smtClean="0">
                <a:ea typeface="Times New Roman"/>
                <a:cs typeface="Arial"/>
              </a:rPr>
              <a:t> </a:t>
            </a:r>
            <a:r>
              <a:rPr lang="en-GB" sz="1400" b="1" dirty="0" smtClean="0">
                <a:solidFill>
                  <a:srgbClr val="1132D9"/>
                </a:solidFill>
                <a:latin typeface="Times New Roman"/>
                <a:ea typeface="Times New Roman"/>
                <a:cs typeface="Arial"/>
              </a:rPr>
              <a:t>When he smells the scent of the rose, he wants to see it,</a:t>
            </a:r>
            <a:endParaRPr lang="en-GB" sz="1200" b="1" dirty="0" smtClean="0">
              <a:solidFill>
                <a:srgbClr val="1132D9"/>
              </a:solidFill>
              <a:ea typeface="Times New Roman"/>
              <a:cs typeface="Arial"/>
            </a:endParaRPr>
          </a:p>
          <a:p>
            <a:pPr marL="540385" algn="l">
              <a:lnSpc>
                <a:spcPct val="115000"/>
              </a:lnSpc>
              <a:spcAft>
                <a:spcPts val="0"/>
              </a:spcAft>
            </a:pPr>
            <a:r>
              <a:rPr lang="en-GB" sz="1400" b="1" dirty="0" smtClean="0">
                <a:solidFill>
                  <a:srgbClr val="1132D9"/>
                </a:solidFill>
                <a:latin typeface="Times New Roman"/>
                <a:ea typeface="Times New Roman"/>
                <a:cs typeface="Arial"/>
              </a:rPr>
              <a:t>When </a:t>
            </a:r>
            <a:r>
              <a:rPr lang="en-GB" sz="1400" b="1" dirty="0">
                <a:solidFill>
                  <a:srgbClr val="1132D9"/>
                </a:solidFill>
                <a:latin typeface="Times New Roman"/>
                <a:ea typeface="Times New Roman"/>
                <a:cs typeface="Arial"/>
              </a:rPr>
              <a:t>he sees the face of the rose, he wants to pluck it.</a:t>
            </a:r>
            <a:endParaRPr lang="en-GB" sz="1200" b="1" dirty="0">
              <a:solidFill>
                <a:srgbClr val="1132D9"/>
              </a:solidFill>
              <a:ea typeface="Times New Roman"/>
              <a:cs typeface="Arial"/>
            </a:endParaRPr>
          </a:p>
          <a:p>
            <a:pPr marL="540385" algn="l">
              <a:lnSpc>
                <a:spcPct val="115000"/>
              </a:lnSpc>
              <a:spcAft>
                <a:spcPts val="0"/>
              </a:spcAft>
            </a:pPr>
            <a:r>
              <a:rPr lang="en-GB" sz="1400" dirty="0">
                <a:latin typeface="Times New Roman"/>
                <a:ea typeface="Times New Roman"/>
                <a:cs typeface="Arial"/>
              </a:rPr>
              <a:t> </a:t>
            </a:r>
            <a:endParaRPr lang="en-GB" sz="1200" dirty="0">
              <a:ea typeface="Times New Roman"/>
              <a:cs typeface="Arial"/>
            </a:endParaRPr>
          </a:p>
          <a:p>
            <a:pPr marL="540385" algn="l">
              <a:lnSpc>
                <a:spcPct val="115000"/>
              </a:lnSpc>
              <a:spcAft>
                <a:spcPts val="0"/>
              </a:spcAft>
            </a:pPr>
            <a:r>
              <a:rPr lang="ar-SA" sz="1400" b="1" dirty="0">
                <a:ea typeface="Times New Roman"/>
                <a:cs typeface="Times New Roman"/>
              </a:rPr>
              <a:t>إن شمَ ريحَ الوردِ في أغصانها </a:t>
            </a:r>
            <a:r>
              <a:rPr lang="ar-SY" sz="1400" b="1" dirty="0" smtClean="0">
                <a:ea typeface="Times New Roman"/>
                <a:cs typeface="Times New Roman"/>
              </a:rPr>
              <a:t>  </a:t>
            </a:r>
            <a:r>
              <a:rPr lang="ar-SA" sz="1400" b="1" dirty="0" smtClean="0">
                <a:ea typeface="Times New Roman"/>
                <a:cs typeface="Times New Roman"/>
              </a:rPr>
              <a:t>                                </a:t>
            </a:r>
            <a:r>
              <a:rPr lang="ar-SA" sz="1400" b="1" dirty="0">
                <a:ea typeface="Times New Roman"/>
                <a:cs typeface="Times New Roman"/>
              </a:rPr>
              <a:t>مُناه في ألوانها وبَهاه</a:t>
            </a:r>
            <a:r>
              <a:rPr lang="ar-SY" sz="1400" b="1" dirty="0">
                <a:ea typeface="Times New Roman"/>
                <a:cs typeface="Times New Roman"/>
              </a:rPr>
              <a:t>َ</a:t>
            </a:r>
            <a:r>
              <a:rPr lang="ar-SA" sz="1400" b="1" dirty="0">
                <a:ea typeface="Times New Roman"/>
                <a:cs typeface="Times New Roman"/>
              </a:rPr>
              <a:t>ا</a:t>
            </a:r>
            <a:r>
              <a:rPr lang="en-GB" sz="1400" b="1" dirty="0">
                <a:latin typeface="Times New Roman"/>
                <a:ea typeface="Times New Roman"/>
                <a:cs typeface="Arial"/>
              </a:rPr>
              <a:t>  </a:t>
            </a:r>
            <a:endParaRPr lang="en-GB" sz="1400" b="1" dirty="0">
              <a:ea typeface="Times New Roman"/>
              <a:cs typeface="Arial"/>
            </a:endParaRPr>
          </a:p>
          <a:p>
            <a:pPr marL="540385" algn="l">
              <a:lnSpc>
                <a:spcPct val="115000"/>
              </a:lnSpc>
              <a:spcAft>
                <a:spcPts val="0"/>
              </a:spcAft>
            </a:pPr>
            <a:r>
              <a:rPr lang="ar-SA" sz="1400" b="1" dirty="0">
                <a:ea typeface="Times New Roman"/>
                <a:cs typeface="Times New Roman"/>
              </a:rPr>
              <a:t>  وبدوْتِ في ثَوب الجمالِ                       </a:t>
            </a:r>
            <a:r>
              <a:rPr lang="ar-SY" sz="1400" b="1" dirty="0">
                <a:ea typeface="Times New Roman"/>
                <a:cs typeface="Times New Roman"/>
              </a:rPr>
              <a:t>فك</a:t>
            </a:r>
            <a:r>
              <a:rPr lang="ar-SA" sz="1400" b="1" dirty="0">
                <a:ea typeface="Times New Roman"/>
                <a:cs typeface="Times New Roman"/>
              </a:rPr>
              <a:t>نْتِ بين </a:t>
            </a:r>
            <a:r>
              <a:rPr lang="ar-SY" sz="1400" b="1" dirty="0">
                <a:ea typeface="Times New Roman"/>
                <a:cs typeface="Times New Roman"/>
              </a:rPr>
              <a:t>الأ</a:t>
            </a:r>
            <a:r>
              <a:rPr lang="ar-SA" sz="1400" b="1" dirty="0">
                <a:ea typeface="Times New Roman"/>
                <a:cs typeface="Times New Roman"/>
              </a:rPr>
              <a:t>صابع، رباه ما أحلاها! </a:t>
            </a:r>
            <a:endParaRPr lang="en-GB" sz="1400" b="1" dirty="0">
              <a:ea typeface="Times New Roman"/>
              <a:cs typeface="Arial"/>
            </a:endParaRPr>
          </a:p>
          <a:p>
            <a:pPr algn="l">
              <a:lnSpc>
                <a:spcPct val="115000"/>
              </a:lnSpc>
              <a:spcAft>
                <a:spcPts val="0"/>
              </a:spcAft>
            </a:pPr>
            <a:r>
              <a:rPr lang="ar-SA" sz="1400" dirty="0">
                <a:ea typeface="Times New Roman"/>
                <a:cs typeface="Times New Roman"/>
              </a:rPr>
              <a:t> </a:t>
            </a:r>
            <a:endParaRPr lang="en-GB" sz="1200" dirty="0">
              <a:ea typeface="Times New Roman"/>
              <a:cs typeface="Arial"/>
            </a:endParaRPr>
          </a:p>
          <a:p>
            <a:pPr lvl="0" algn="l">
              <a:lnSpc>
                <a:spcPct val="115000"/>
              </a:lnSpc>
              <a:spcAft>
                <a:spcPts val="0"/>
              </a:spcAft>
              <a:buFont typeface="+mj-lt"/>
              <a:buAutoNum type="alphaUcPeriod"/>
            </a:pPr>
            <a:r>
              <a:rPr lang="ar-SA" sz="1400" dirty="0">
                <a:ea typeface="Times New Roman"/>
                <a:cs typeface="Times New Roman"/>
              </a:rPr>
              <a:t>عندما يشم رائحة الوردة يريد أن يراها             عندما يرى وجه الوردة يريد أن يقطفها</a:t>
            </a:r>
            <a:endParaRPr lang="en-GB" sz="1200" dirty="0">
              <a:ea typeface="Times New Roman"/>
              <a:cs typeface="Arial"/>
            </a:endParaRPr>
          </a:p>
          <a:p>
            <a:pPr lvl="0" algn="l">
              <a:lnSpc>
                <a:spcPct val="115000"/>
              </a:lnSpc>
              <a:spcAft>
                <a:spcPts val="0"/>
              </a:spcAft>
              <a:buFont typeface="+mj-lt"/>
              <a:buAutoNum type="alphaUcPeriod"/>
            </a:pPr>
            <a:r>
              <a:rPr lang="ar-SA" sz="1400" dirty="0">
                <a:ea typeface="Times New Roman"/>
                <a:cs typeface="Times New Roman"/>
              </a:rPr>
              <a:t>إن شمها استحلى رؤيتها                             وإن رأها استحلى قطافها</a:t>
            </a:r>
            <a:endParaRPr lang="en-GB" sz="1200" dirty="0">
              <a:ea typeface="Times New Roman"/>
              <a:cs typeface="Arial"/>
            </a:endParaRPr>
          </a:p>
          <a:p>
            <a:pPr lvl="0" algn="l">
              <a:lnSpc>
                <a:spcPct val="115000"/>
              </a:lnSpc>
              <a:spcAft>
                <a:spcPts val="0"/>
              </a:spcAft>
              <a:buFont typeface="+mj-lt"/>
              <a:buAutoNum type="alphaUcPeriod"/>
            </a:pPr>
            <a:r>
              <a:rPr lang="ar-SA" sz="1400" dirty="0">
                <a:ea typeface="Times New Roman"/>
                <a:cs typeface="Times New Roman"/>
              </a:rPr>
              <a:t>عبيرها استهواه، فطلب رؤياها                                      ولما رأها، أرادها</a:t>
            </a:r>
            <a:endParaRPr lang="en-GB" sz="1200" dirty="0">
              <a:ea typeface="Times New Roman"/>
              <a:cs typeface="Arial"/>
            </a:endParaRPr>
          </a:p>
          <a:p>
            <a:pPr lvl="0" algn="l">
              <a:lnSpc>
                <a:spcPct val="115000"/>
              </a:lnSpc>
              <a:spcAft>
                <a:spcPts val="0"/>
              </a:spcAft>
              <a:buFont typeface="+mj-lt"/>
              <a:buAutoNum type="alphaUcPeriod"/>
            </a:pPr>
            <a:r>
              <a:rPr lang="ar-SA" sz="1200" b="1" dirty="0">
                <a:solidFill>
                  <a:srgbClr val="FF0000"/>
                </a:solidFill>
                <a:ea typeface="Times New Roman"/>
                <a:cs typeface="Times New Roman"/>
              </a:rPr>
              <a:t>إن شم ريح الورد في أغصانها     </a:t>
            </a:r>
            <a:r>
              <a:rPr lang="ar-SY" sz="1200" b="1" dirty="0" smtClean="0">
                <a:solidFill>
                  <a:srgbClr val="FF0000"/>
                </a:solidFill>
                <a:ea typeface="Times New Roman"/>
                <a:cs typeface="Times New Roman"/>
              </a:rPr>
              <a:t>     </a:t>
            </a:r>
            <a:r>
              <a:rPr lang="ar-SA" sz="1200" b="1" dirty="0" smtClean="0">
                <a:solidFill>
                  <a:srgbClr val="FF0000"/>
                </a:solidFill>
                <a:ea typeface="Times New Roman"/>
                <a:cs typeface="Times New Roman"/>
              </a:rPr>
              <a:t>                              </a:t>
            </a:r>
            <a:r>
              <a:rPr lang="ar-SA" sz="1200" b="1" dirty="0">
                <a:solidFill>
                  <a:srgbClr val="FF0000"/>
                </a:solidFill>
                <a:ea typeface="Times New Roman"/>
                <a:cs typeface="Times New Roman"/>
              </a:rPr>
              <a:t>مُناه في ألوانها وبَهاها   </a:t>
            </a:r>
            <a:endParaRPr lang="en-GB" sz="1200" b="1" dirty="0">
              <a:solidFill>
                <a:srgbClr val="FF0000"/>
              </a:solidFill>
              <a:ea typeface="Times New Roman"/>
              <a:cs typeface="Arial"/>
            </a:endParaRPr>
          </a:p>
          <a:p>
            <a:pPr marL="228600" algn="l">
              <a:lnSpc>
                <a:spcPct val="115000"/>
              </a:lnSpc>
              <a:spcAft>
                <a:spcPts val="0"/>
              </a:spcAft>
            </a:pPr>
            <a:r>
              <a:rPr lang="ar-SA" sz="1200" b="1" dirty="0">
                <a:solidFill>
                  <a:srgbClr val="FF0000"/>
                </a:solidFill>
                <a:ea typeface="Times New Roman"/>
                <a:cs typeface="Times New Roman"/>
              </a:rPr>
              <a:t>  وبدوْتِ في ثَوب الجمالِ                        </a:t>
            </a:r>
            <a:r>
              <a:rPr lang="ar-SY" sz="1200" b="1" dirty="0" smtClean="0">
                <a:solidFill>
                  <a:srgbClr val="FF0000"/>
                </a:solidFill>
                <a:ea typeface="Times New Roman"/>
                <a:cs typeface="Times New Roman"/>
              </a:rPr>
              <a:t>        </a:t>
            </a:r>
            <a:r>
              <a:rPr lang="ar-SA" sz="1200" b="1" dirty="0" smtClean="0">
                <a:solidFill>
                  <a:srgbClr val="FF0000"/>
                </a:solidFill>
                <a:ea typeface="Times New Roman"/>
                <a:cs typeface="Times New Roman"/>
              </a:rPr>
              <a:t>   </a:t>
            </a:r>
            <a:r>
              <a:rPr lang="ar-SY" sz="1200" b="1" dirty="0">
                <a:solidFill>
                  <a:srgbClr val="FF0000"/>
                </a:solidFill>
                <a:ea typeface="Times New Roman"/>
                <a:cs typeface="Times New Roman"/>
              </a:rPr>
              <a:t>فك</a:t>
            </a:r>
            <a:r>
              <a:rPr lang="ar-SA" sz="1200" b="1" dirty="0">
                <a:solidFill>
                  <a:srgbClr val="FF0000"/>
                </a:solidFill>
                <a:ea typeface="Times New Roman"/>
                <a:cs typeface="Times New Roman"/>
              </a:rPr>
              <a:t>نْتِ بين </a:t>
            </a:r>
            <a:r>
              <a:rPr lang="ar-SY" sz="1200" b="1" dirty="0">
                <a:solidFill>
                  <a:srgbClr val="FF0000"/>
                </a:solidFill>
                <a:ea typeface="Times New Roman"/>
                <a:cs typeface="Times New Roman"/>
              </a:rPr>
              <a:t>الأ</a:t>
            </a:r>
            <a:r>
              <a:rPr lang="ar-SA" sz="1200" b="1" dirty="0">
                <a:solidFill>
                  <a:srgbClr val="FF0000"/>
                </a:solidFill>
                <a:ea typeface="Times New Roman"/>
                <a:cs typeface="Times New Roman"/>
              </a:rPr>
              <a:t>صابع، رباه ما أحلاها!        </a:t>
            </a:r>
            <a:endParaRPr lang="en-GB" sz="1200" b="1" dirty="0">
              <a:solidFill>
                <a:srgbClr val="FF0000"/>
              </a:solidFill>
              <a:ea typeface="Times New Roman"/>
              <a:cs typeface="Arial"/>
            </a:endParaRPr>
          </a:p>
          <a:p>
            <a:pPr>
              <a:lnSpc>
                <a:spcPct val="115000"/>
              </a:lnSpc>
              <a:spcAft>
                <a:spcPts val="0"/>
              </a:spcAft>
            </a:pPr>
            <a:r>
              <a:rPr lang="ar-SA" sz="1400" dirty="0">
                <a:ea typeface="Times New Roman"/>
                <a:cs typeface="Times New Roman"/>
              </a:rPr>
              <a:t> </a:t>
            </a:r>
            <a:endParaRPr lang="en-GB" sz="1200" dirty="0">
              <a:ea typeface="Times New Roman"/>
              <a:cs typeface="Arial"/>
            </a:endParaRPr>
          </a:p>
          <a:p>
            <a:pPr algn="l">
              <a:lnSpc>
                <a:spcPct val="115000"/>
              </a:lnSpc>
              <a:spcAft>
                <a:spcPts val="0"/>
              </a:spcAft>
            </a:pPr>
            <a:endParaRPr lang="en-GB" sz="1400" dirty="0">
              <a:ea typeface="Times New Roman"/>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2800" b="1" dirty="0" smtClean="0">
                <a:solidFill>
                  <a:srgbClr val="1132D9"/>
                </a:solidFill>
              </a:rPr>
              <a:t>2. The </a:t>
            </a:r>
            <a:r>
              <a:rPr lang="en-GB" sz="2800" b="1" dirty="0" err="1">
                <a:solidFill>
                  <a:srgbClr val="1132D9"/>
                </a:solidFill>
              </a:rPr>
              <a:t>Skopos</a:t>
            </a:r>
            <a:r>
              <a:rPr lang="en-GB" sz="2800" b="1" dirty="0">
                <a:solidFill>
                  <a:srgbClr val="1132D9"/>
                </a:solidFill>
              </a:rPr>
              <a:t> of </a:t>
            </a:r>
            <a:r>
              <a:rPr lang="en-GB" sz="2800" b="1" dirty="0" smtClean="0">
                <a:solidFill>
                  <a:srgbClr val="1132D9"/>
                </a:solidFill>
              </a:rPr>
              <a:t>Poetic Translation</a:t>
            </a:r>
            <a:r>
              <a:rPr lang="en-GB" sz="2800" dirty="0">
                <a:ea typeface="Times New Roman"/>
                <a:cs typeface="Arial"/>
              </a:rPr>
              <a:t/>
            </a:r>
            <a:br>
              <a:rPr lang="en-GB" sz="2800" dirty="0">
                <a:ea typeface="Times New Roman"/>
                <a:cs typeface="Arial"/>
              </a:rPr>
            </a:br>
            <a:endParaRPr lang="en-GB" sz="3200" b="1" dirty="0">
              <a:solidFill>
                <a:srgbClr val="FF0000"/>
              </a:solidFill>
            </a:endParaRPr>
          </a:p>
        </p:txBody>
      </p:sp>
      <p:sp>
        <p:nvSpPr>
          <p:cNvPr id="3" name="Content Placeholder 2"/>
          <p:cNvSpPr>
            <a:spLocks noGrp="1"/>
          </p:cNvSpPr>
          <p:nvPr>
            <p:ph idx="1"/>
          </p:nvPr>
        </p:nvSpPr>
        <p:spPr>
          <a:xfrm>
            <a:off x="495300" y="1447800"/>
            <a:ext cx="8915400" cy="4876800"/>
          </a:xfrm>
        </p:spPr>
        <p:txBody>
          <a:bodyPr/>
          <a:lstStyle/>
          <a:p>
            <a:pPr algn="just">
              <a:lnSpc>
                <a:spcPct val="115000"/>
              </a:lnSpc>
              <a:spcAft>
                <a:spcPts val="0"/>
              </a:spcAft>
              <a:buFont typeface="Wingdings" pitchFamily="2" charset="2"/>
              <a:buChar char="q"/>
            </a:pPr>
            <a:r>
              <a:rPr lang="en-GB" sz="1800" dirty="0" smtClean="0">
                <a:latin typeface="Times New Roman"/>
                <a:ea typeface="Times New Roman"/>
                <a:cs typeface="Arial"/>
              </a:rPr>
              <a:t>One </a:t>
            </a:r>
            <a:r>
              <a:rPr lang="en-GB" sz="1800" dirty="0">
                <a:latin typeface="Times New Roman"/>
                <a:ea typeface="Times New Roman"/>
                <a:cs typeface="Arial"/>
              </a:rPr>
              <a:t>way of expressing the fact that translated poetry aims, in general, to be itself poetry, is </a:t>
            </a:r>
            <a:r>
              <a:rPr lang="en-GB" sz="1800" b="1" dirty="0">
                <a:latin typeface="Times New Roman"/>
                <a:ea typeface="Times New Roman"/>
                <a:cs typeface="Arial"/>
              </a:rPr>
              <a:t>to say that the aim or </a:t>
            </a:r>
            <a:r>
              <a:rPr lang="en-GB" sz="1800" b="1" dirty="0" err="1">
                <a:latin typeface="Times New Roman"/>
                <a:ea typeface="Times New Roman"/>
                <a:cs typeface="Arial"/>
              </a:rPr>
              <a:t>skopos</a:t>
            </a:r>
            <a:r>
              <a:rPr lang="en-GB" sz="1800" b="1" dirty="0">
                <a:latin typeface="Times New Roman"/>
                <a:ea typeface="Times New Roman"/>
                <a:cs typeface="Arial"/>
              </a:rPr>
              <a:t> </a:t>
            </a:r>
            <a:r>
              <a:rPr lang="en-GB" sz="1800" dirty="0">
                <a:latin typeface="Times New Roman"/>
                <a:ea typeface="Times New Roman"/>
                <a:cs typeface="Arial"/>
              </a:rPr>
              <a:t>(Nord 1997:27) </a:t>
            </a:r>
            <a:r>
              <a:rPr lang="en-GB" sz="1800" b="1" dirty="0">
                <a:latin typeface="Times New Roman"/>
                <a:ea typeface="Times New Roman"/>
                <a:cs typeface="Arial"/>
              </a:rPr>
              <a:t>of its translation is to carry over the source text function into the target text</a:t>
            </a:r>
            <a:r>
              <a:rPr lang="en-GB" sz="1800" dirty="0">
                <a:latin typeface="Times New Roman"/>
                <a:ea typeface="Times New Roman"/>
                <a:cs typeface="Arial"/>
              </a:rPr>
              <a:t>; </a:t>
            </a:r>
            <a:r>
              <a:rPr lang="en-GB" sz="1800" b="1" dirty="0">
                <a:latin typeface="Times New Roman"/>
                <a:ea typeface="Times New Roman"/>
                <a:cs typeface="Arial"/>
              </a:rPr>
              <a:t>it is thus an instrumental translation</a:t>
            </a:r>
            <a:r>
              <a:rPr lang="en-GB" sz="1800" dirty="0">
                <a:latin typeface="Times New Roman"/>
                <a:ea typeface="Times New Roman"/>
                <a:cs typeface="Arial"/>
              </a:rPr>
              <a:t>.  It must also aspire to be documentary, to give ‘some idea of what the original is actually like, and especially to allow its reader to see those very difficult which make it poetry.  The common tendency to publish translated poetry bilingually points to this documentary aspect.  </a:t>
            </a:r>
            <a:r>
              <a:rPr lang="en-GB" sz="1800" b="1" dirty="0">
                <a:latin typeface="Times New Roman"/>
                <a:ea typeface="Times New Roman"/>
                <a:cs typeface="Arial"/>
              </a:rPr>
              <a:t>Especially for the bilingual reader, the relationship of the translated poems with the source text is highlight by a similar layout in both languages.</a:t>
            </a:r>
            <a:endParaRPr lang="en-GB" sz="1800" b="1" dirty="0">
              <a:ea typeface="Times New Roman"/>
              <a:cs typeface="Arial"/>
            </a:endParaRPr>
          </a:p>
          <a:p>
            <a:pPr algn="just">
              <a:lnSpc>
                <a:spcPct val="115000"/>
              </a:lnSpc>
              <a:spcAft>
                <a:spcPts val="0"/>
              </a:spcAft>
              <a:buFont typeface="Wingdings" pitchFamily="2" charset="2"/>
              <a:buChar char="q"/>
            </a:pPr>
            <a:r>
              <a:rPr lang="en-GB" sz="1800" dirty="0" smtClean="0">
                <a:latin typeface="Times New Roman"/>
                <a:ea typeface="Times New Roman"/>
                <a:cs typeface="Arial"/>
              </a:rPr>
              <a:t>Other </a:t>
            </a:r>
            <a:r>
              <a:rPr lang="en-GB" sz="1800" dirty="0">
                <a:latin typeface="Times New Roman"/>
                <a:ea typeface="Times New Roman"/>
                <a:cs typeface="Arial"/>
              </a:rPr>
              <a:t>writers such as </a:t>
            </a:r>
            <a:r>
              <a:rPr lang="en-GB" sz="1800" dirty="0" err="1">
                <a:latin typeface="Times New Roman"/>
                <a:ea typeface="Times New Roman"/>
                <a:cs typeface="Arial"/>
              </a:rPr>
              <a:t>Gutt</a:t>
            </a:r>
            <a:r>
              <a:rPr lang="en-GB" sz="1800" dirty="0">
                <a:latin typeface="Times New Roman"/>
                <a:ea typeface="Times New Roman"/>
                <a:cs typeface="Arial"/>
              </a:rPr>
              <a:t> (1991/2000:167), for example, argue that </a:t>
            </a:r>
            <a:r>
              <a:rPr lang="en-GB" sz="1800" b="1" dirty="0">
                <a:solidFill>
                  <a:srgbClr val="FF0000"/>
                </a:solidFill>
                <a:latin typeface="Times New Roman"/>
                <a:ea typeface="Times New Roman"/>
                <a:cs typeface="Arial"/>
              </a:rPr>
              <a:t>poetic texts demand direct translation; they must preserve the stylistic qualities of the original</a:t>
            </a:r>
            <a:r>
              <a:rPr lang="en-GB" sz="1800" dirty="0">
                <a:latin typeface="Times New Roman"/>
                <a:ea typeface="Times New Roman"/>
                <a:cs typeface="Arial"/>
              </a:rPr>
              <a:t>.  The focus of poetic style as a way of combining documentation of the poetics of the source text with is shared by a number of theorist of poetic translation. </a:t>
            </a:r>
            <a:r>
              <a:rPr lang="en-GB" sz="1800" b="1" dirty="0">
                <a:latin typeface="Times New Roman"/>
                <a:ea typeface="Times New Roman"/>
                <a:cs typeface="Arial"/>
              </a:rPr>
              <a:t>The translation of poetry must take into account the special nature and language of poetry and the type of reading it demands</a:t>
            </a:r>
            <a:r>
              <a:rPr lang="en-GB" sz="1800" dirty="0">
                <a:latin typeface="Times New Roman"/>
                <a:ea typeface="Times New Roman"/>
                <a:cs typeface="Arial"/>
              </a:rPr>
              <a:t>.</a:t>
            </a:r>
            <a:endParaRPr lang="en-GB" sz="1800" dirty="0">
              <a:ea typeface="Times New Roman"/>
              <a:cs typeface="Arial"/>
            </a:endParaRPr>
          </a:p>
          <a:p>
            <a:pPr marL="114300" indent="0" algn="l">
              <a:lnSpc>
                <a:spcPct val="115000"/>
              </a:lnSpc>
              <a:spcAft>
                <a:spcPts val="1000"/>
              </a:spcAft>
              <a:tabLst>
                <a:tab pos="5581015" algn="l"/>
              </a:tabLst>
            </a:pPr>
            <a:endParaRPr lang="en-GB" sz="1000" dirty="0">
              <a:ea typeface="Times New Roman"/>
              <a:cs typeface="Arial"/>
            </a:endParaRPr>
          </a:p>
          <a:p>
            <a:pPr marL="114300" indent="0" algn="l">
              <a:lnSpc>
                <a:spcPct val="115000"/>
              </a:lnSpc>
              <a:spcAft>
                <a:spcPts val="1000"/>
              </a:spcAft>
              <a:tabLst>
                <a:tab pos="5581015" algn="l"/>
              </a:tabLst>
            </a:pPr>
            <a:endParaRPr lang="en-GB" sz="1000" dirty="0" smtClean="0">
              <a:ea typeface="Times New Roman"/>
              <a:cs typeface="Arial"/>
            </a:endParaRPr>
          </a:p>
          <a:p>
            <a:pPr marL="114300" indent="0" algn="l">
              <a:lnSpc>
                <a:spcPct val="115000"/>
              </a:lnSpc>
              <a:spcAft>
                <a:spcPts val="1000"/>
              </a:spcAft>
              <a:tabLst>
                <a:tab pos="5581015" algn="l"/>
              </a:tabLst>
            </a:pPr>
            <a:endParaRPr lang="en-GB" sz="1000" dirty="0">
              <a:ea typeface="Times New Roman"/>
              <a:cs typeface="Arial"/>
            </a:endParaRPr>
          </a:p>
        </p:txBody>
      </p:sp>
    </p:spTree>
    <p:extLst>
      <p:ext uri="{BB962C8B-B14F-4D97-AF65-F5344CB8AC3E}">
        <p14:creationId xmlns:p14="http://schemas.microsoft.com/office/powerpoint/2010/main" xmlns="" val="1532369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spcAft>
                <a:spcPts val="0"/>
              </a:spcAft>
            </a:pPr>
            <a:r>
              <a:rPr lang="en-GB" sz="3200" b="1" dirty="0" smtClean="0">
                <a:solidFill>
                  <a:srgbClr val="1132D9"/>
                </a:solidFill>
              </a:rPr>
              <a:t>Continued</a:t>
            </a:r>
            <a:endParaRPr lang="en-US" sz="3200" b="1" dirty="0">
              <a:solidFill>
                <a:srgbClr val="1132D9"/>
              </a:solidFill>
            </a:endParaRPr>
          </a:p>
        </p:txBody>
      </p:sp>
      <p:sp>
        <p:nvSpPr>
          <p:cNvPr id="3" name="Content Placeholder 2"/>
          <p:cNvSpPr>
            <a:spLocks noGrp="1"/>
          </p:cNvSpPr>
          <p:nvPr>
            <p:ph idx="1"/>
          </p:nvPr>
        </p:nvSpPr>
        <p:spPr>
          <a:xfrm>
            <a:off x="495300" y="1295400"/>
            <a:ext cx="8915400" cy="5181600"/>
          </a:xfrm>
        </p:spPr>
        <p:txBody>
          <a:bodyPr/>
          <a:lstStyle/>
          <a:p>
            <a:pPr marL="457200" algn="just">
              <a:lnSpc>
                <a:spcPct val="115000"/>
              </a:lnSpc>
              <a:spcAft>
                <a:spcPts val="1000"/>
              </a:spcAft>
              <a:buFont typeface="Wingdings" pitchFamily="2" charset="2"/>
              <a:buChar char="q"/>
            </a:pPr>
            <a:r>
              <a:rPr lang="en-GB" sz="1800" dirty="0">
                <a:latin typeface="Times New Roman"/>
                <a:ea typeface="Times New Roman"/>
                <a:cs typeface="Arial"/>
              </a:rPr>
              <a:t>For example, let’s look at the following poem by Ezra Pound and   see how Dr </a:t>
            </a:r>
            <a:r>
              <a:rPr lang="en-GB" sz="1800" dirty="0" err="1">
                <a:latin typeface="Times New Roman"/>
                <a:ea typeface="Times New Roman"/>
                <a:cs typeface="Arial"/>
              </a:rPr>
              <a:t>AlNuaimi</a:t>
            </a:r>
            <a:r>
              <a:rPr lang="en-GB" sz="1800" dirty="0">
                <a:latin typeface="Times New Roman"/>
                <a:ea typeface="Times New Roman"/>
                <a:cs typeface="Arial"/>
              </a:rPr>
              <a:t> </a:t>
            </a:r>
            <a:r>
              <a:rPr lang="en-GB" sz="1800" dirty="0" smtClean="0">
                <a:latin typeface="Times New Roman"/>
                <a:ea typeface="Times New Roman"/>
                <a:cs typeface="Arial"/>
              </a:rPr>
              <a:t>(forthcoming) </a:t>
            </a:r>
            <a:r>
              <a:rPr lang="en-GB" sz="1800" dirty="0">
                <a:latin typeface="Times New Roman"/>
                <a:ea typeface="Times New Roman"/>
                <a:cs typeface="Arial"/>
              </a:rPr>
              <a:t>tried to achieve equivalence in Arabic, communicative purpose of the poem in a style that reflects the style of the original poem.</a:t>
            </a:r>
            <a:endParaRPr lang="en-GB" sz="1600" dirty="0">
              <a:ea typeface="Times New Roman"/>
              <a:cs typeface="Arial"/>
            </a:endParaRPr>
          </a:p>
          <a:p>
            <a:pPr marL="114300" indent="0" algn="l">
              <a:lnSpc>
                <a:spcPct val="115000"/>
              </a:lnSpc>
              <a:spcAft>
                <a:spcPts val="1000"/>
              </a:spcAft>
            </a:pPr>
            <a:endParaRPr lang="en-GB" sz="1800" b="1" dirty="0">
              <a:ea typeface="Calibri"/>
              <a:cs typeface="Arial"/>
            </a:endParaRPr>
          </a:p>
        </p:txBody>
      </p:sp>
      <p:graphicFrame>
        <p:nvGraphicFramePr>
          <p:cNvPr id="4" name="Table 3"/>
          <p:cNvGraphicFramePr>
            <a:graphicFrameLocks noGrp="1"/>
          </p:cNvGraphicFramePr>
          <p:nvPr>
            <p:extLst>
              <p:ext uri="{D42A27DB-BD31-4B8C-83A1-F6EECF244321}">
                <p14:modId xmlns:p14="http://schemas.microsoft.com/office/powerpoint/2010/main" xmlns="" val="3294695863"/>
              </p:ext>
            </p:extLst>
          </p:nvPr>
        </p:nvGraphicFramePr>
        <p:xfrm>
          <a:off x="2133600" y="2438400"/>
          <a:ext cx="5969635" cy="3611880"/>
        </p:xfrm>
        <a:graphic>
          <a:graphicData uri="http://schemas.openxmlformats.org/drawingml/2006/table">
            <a:tbl>
              <a:tblPr firstRow="1" firstCol="1" bandRow="1"/>
              <a:tblGrid>
                <a:gridCol w="3504334"/>
                <a:gridCol w="2465301"/>
              </a:tblGrid>
              <a:tr h="3343212">
                <a:tc>
                  <a:txBody>
                    <a:bodyPr/>
                    <a:lstStyle/>
                    <a:p>
                      <a:pPr algn="l" rtl="1">
                        <a:lnSpc>
                          <a:spcPct val="115000"/>
                        </a:lnSpc>
                        <a:spcBef>
                          <a:spcPts val="815"/>
                        </a:spcBef>
                        <a:spcAft>
                          <a:spcPts val="1425"/>
                        </a:spcAft>
                      </a:pPr>
                      <a:r>
                        <a:rPr lang="en-GB" sz="1400" b="1" dirty="0">
                          <a:solidFill>
                            <a:srgbClr val="FF0000"/>
                          </a:solidFill>
                          <a:effectLst/>
                          <a:latin typeface="Times New Roman"/>
                          <a:ea typeface="Times New Roman"/>
                          <a:cs typeface="Arial"/>
                        </a:rPr>
                        <a:t>A Girl</a:t>
                      </a:r>
                      <a:endParaRPr lang="en-GB" sz="1400" b="1" dirty="0">
                        <a:solidFill>
                          <a:srgbClr val="FF0000"/>
                        </a:solidFill>
                        <a:effectLst/>
                        <a:latin typeface="Calibri"/>
                        <a:ea typeface="Times New Roman"/>
                        <a:cs typeface="Arial"/>
                      </a:endParaRPr>
                    </a:p>
                    <a:p>
                      <a:pPr algn="l" rtl="1">
                        <a:lnSpc>
                          <a:spcPct val="115000"/>
                        </a:lnSpc>
                        <a:spcBef>
                          <a:spcPts val="815"/>
                        </a:spcBef>
                        <a:spcAft>
                          <a:spcPts val="1425"/>
                        </a:spcAft>
                      </a:pPr>
                      <a:r>
                        <a:rPr lang="en-GB" sz="1600" dirty="0">
                          <a:solidFill>
                            <a:srgbClr val="333333"/>
                          </a:solidFill>
                          <a:effectLst/>
                          <a:latin typeface="Times New Roman"/>
                          <a:ea typeface="Times New Roman"/>
                          <a:cs typeface="Arial"/>
                        </a:rPr>
                        <a:t>The tree has entered my hands,</a:t>
                      </a:r>
                      <a:br>
                        <a:rPr lang="en-GB" sz="1600" dirty="0">
                          <a:solidFill>
                            <a:srgbClr val="333333"/>
                          </a:solidFill>
                          <a:effectLst/>
                          <a:latin typeface="Times New Roman"/>
                          <a:ea typeface="Times New Roman"/>
                          <a:cs typeface="Arial"/>
                        </a:rPr>
                      </a:br>
                      <a:r>
                        <a:rPr lang="en-GB" sz="1600" dirty="0">
                          <a:solidFill>
                            <a:srgbClr val="333333"/>
                          </a:solidFill>
                          <a:effectLst/>
                          <a:latin typeface="Times New Roman"/>
                          <a:ea typeface="Times New Roman"/>
                          <a:cs typeface="Arial"/>
                        </a:rPr>
                        <a:t>The sap has ascended my arms,</a:t>
                      </a:r>
                      <a:br>
                        <a:rPr lang="en-GB" sz="1600" dirty="0">
                          <a:solidFill>
                            <a:srgbClr val="333333"/>
                          </a:solidFill>
                          <a:effectLst/>
                          <a:latin typeface="Times New Roman"/>
                          <a:ea typeface="Times New Roman"/>
                          <a:cs typeface="Arial"/>
                        </a:rPr>
                      </a:br>
                      <a:r>
                        <a:rPr lang="en-GB" sz="1600" dirty="0">
                          <a:solidFill>
                            <a:srgbClr val="333333"/>
                          </a:solidFill>
                          <a:effectLst/>
                          <a:latin typeface="Times New Roman"/>
                          <a:ea typeface="Times New Roman"/>
                          <a:cs typeface="Arial"/>
                        </a:rPr>
                        <a:t>The tree has grown in my breast -</a:t>
                      </a:r>
                      <a:br>
                        <a:rPr lang="en-GB" sz="1600" dirty="0">
                          <a:solidFill>
                            <a:srgbClr val="333333"/>
                          </a:solidFill>
                          <a:effectLst/>
                          <a:latin typeface="Times New Roman"/>
                          <a:ea typeface="Times New Roman"/>
                          <a:cs typeface="Arial"/>
                        </a:rPr>
                      </a:br>
                      <a:r>
                        <a:rPr lang="en-GB" sz="1600" dirty="0">
                          <a:solidFill>
                            <a:srgbClr val="333333"/>
                          </a:solidFill>
                          <a:effectLst/>
                          <a:latin typeface="Times New Roman"/>
                          <a:ea typeface="Times New Roman"/>
                          <a:cs typeface="Arial"/>
                        </a:rPr>
                        <a:t>Downward,</a:t>
                      </a:r>
                      <a:br>
                        <a:rPr lang="en-GB" sz="1600" dirty="0">
                          <a:solidFill>
                            <a:srgbClr val="333333"/>
                          </a:solidFill>
                          <a:effectLst/>
                          <a:latin typeface="Times New Roman"/>
                          <a:ea typeface="Times New Roman"/>
                          <a:cs typeface="Arial"/>
                        </a:rPr>
                      </a:br>
                      <a:r>
                        <a:rPr lang="en-GB" sz="1600" dirty="0">
                          <a:solidFill>
                            <a:srgbClr val="333333"/>
                          </a:solidFill>
                          <a:effectLst/>
                          <a:latin typeface="Times New Roman"/>
                          <a:ea typeface="Times New Roman"/>
                          <a:cs typeface="Arial"/>
                        </a:rPr>
                        <a:t>The branches grow out of me, like arms.</a:t>
                      </a:r>
                      <a:br>
                        <a:rPr lang="en-GB" sz="1600" dirty="0">
                          <a:solidFill>
                            <a:srgbClr val="333333"/>
                          </a:solidFill>
                          <a:effectLst/>
                          <a:latin typeface="Times New Roman"/>
                          <a:ea typeface="Times New Roman"/>
                          <a:cs typeface="Arial"/>
                        </a:rPr>
                      </a:br>
                      <a:r>
                        <a:rPr lang="en-GB" sz="1600" dirty="0">
                          <a:solidFill>
                            <a:srgbClr val="333333"/>
                          </a:solidFill>
                          <a:effectLst/>
                          <a:latin typeface="Times New Roman"/>
                          <a:ea typeface="Times New Roman"/>
                          <a:cs typeface="Arial"/>
                        </a:rPr>
                        <a:t>Tree you are,</a:t>
                      </a:r>
                      <a:br>
                        <a:rPr lang="en-GB" sz="1600" dirty="0">
                          <a:solidFill>
                            <a:srgbClr val="333333"/>
                          </a:solidFill>
                          <a:effectLst/>
                          <a:latin typeface="Times New Roman"/>
                          <a:ea typeface="Times New Roman"/>
                          <a:cs typeface="Arial"/>
                        </a:rPr>
                      </a:br>
                      <a:r>
                        <a:rPr lang="en-GB" sz="1600" dirty="0">
                          <a:solidFill>
                            <a:srgbClr val="333333"/>
                          </a:solidFill>
                          <a:effectLst/>
                          <a:latin typeface="Times New Roman"/>
                          <a:ea typeface="Times New Roman"/>
                          <a:cs typeface="Arial"/>
                        </a:rPr>
                        <a:t>Moss you are,</a:t>
                      </a:r>
                      <a:br>
                        <a:rPr lang="en-GB" sz="1600" dirty="0">
                          <a:solidFill>
                            <a:srgbClr val="333333"/>
                          </a:solidFill>
                          <a:effectLst/>
                          <a:latin typeface="Times New Roman"/>
                          <a:ea typeface="Times New Roman"/>
                          <a:cs typeface="Arial"/>
                        </a:rPr>
                      </a:br>
                      <a:r>
                        <a:rPr lang="en-GB" sz="1600" dirty="0">
                          <a:solidFill>
                            <a:srgbClr val="333333"/>
                          </a:solidFill>
                          <a:effectLst/>
                          <a:latin typeface="Times New Roman"/>
                          <a:ea typeface="Times New Roman"/>
                          <a:cs typeface="Arial"/>
                        </a:rPr>
                        <a:t>You are violets with wind above them.</a:t>
                      </a:r>
                      <a:br>
                        <a:rPr lang="en-GB" sz="1600" dirty="0">
                          <a:solidFill>
                            <a:srgbClr val="333333"/>
                          </a:solidFill>
                          <a:effectLst/>
                          <a:latin typeface="Times New Roman"/>
                          <a:ea typeface="Times New Roman"/>
                          <a:cs typeface="Arial"/>
                        </a:rPr>
                      </a:br>
                      <a:endParaRPr lang="en-GB" sz="1600" dirty="0">
                        <a:effectLst/>
                        <a:latin typeface="Calibri"/>
                        <a:ea typeface="Times New Roman"/>
                        <a:cs typeface="Arial"/>
                      </a:endParaRPr>
                    </a:p>
                    <a:p>
                      <a:pPr algn="l" rtl="1">
                        <a:lnSpc>
                          <a:spcPct val="115000"/>
                        </a:lnSpc>
                        <a:spcAft>
                          <a:spcPts val="0"/>
                        </a:spcAft>
                      </a:pPr>
                      <a:r>
                        <a:rPr lang="en-GB" sz="1200" dirty="0">
                          <a:solidFill>
                            <a:srgbClr val="FF0000"/>
                          </a:solidFill>
                          <a:effectLst/>
                          <a:latin typeface="Times New Roman"/>
                          <a:ea typeface="Times New Roman"/>
                          <a:cs typeface="Arial"/>
                        </a:rPr>
                        <a:t>Ezra Poun</a:t>
                      </a:r>
                      <a:r>
                        <a:rPr lang="en-GB" sz="1000" dirty="0">
                          <a:solidFill>
                            <a:srgbClr val="000000"/>
                          </a:solidFill>
                          <a:effectLst/>
                          <a:latin typeface="Times New Roman"/>
                          <a:ea typeface="Times New Roman"/>
                          <a:cs typeface="Arial"/>
                        </a:rPr>
                        <a:t>d</a:t>
                      </a:r>
                      <a:endParaRPr lang="en-GB" sz="1100" dirty="0">
                        <a:effectLst/>
                        <a:latin typeface="Calibri"/>
                        <a:ea typeface="Times New Roman"/>
                        <a:cs typeface="Arial"/>
                      </a:endParaRPr>
                    </a:p>
                    <a:p>
                      <a:pPr marL="457200" algn="just">
                        <a:lnSpc>
                          <a:spcPct val="115000"/>
                        </a:lnSpc>
                        <a:spcAft>
                          <a:spcPts val="0"/>
                        </a:spcAft>
                      </a:pPr>
                      <a:r>
                        <a:rPr lang="en-GB" sz="1000" dirty="0">
                          <a:effectLst/>
                          <a:latin typeface="Times New Roman"/>
                          <a:ea typeface="Times New Roman"/>
                          <a:cs typeface="Arial"/>
                        </a:rPr>
                        <a:t> </a:t>
                      </a:r>
                      <a:endParaRPr lang="en-GB" sz="1100" dirty="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ar-SY" sz="1400" b="1" dirty="0">
                          <a:solidFill>
                            <a:srgbClr val="FF0000"/>
                          </a:solidFill>
                          <a:effectLst/>
                          <a:latin typeface="CG Times"/>
                          <a:ea typeface="Times New Roman"/>
                          <a:cs typeface="Traditional Arabic"/>
                        </a:rPr>
                        <a:t>فتاة </a:t>
                      </a:r>
                      <a:endParaRPr lang="en-GB" sz="1400" dirty="0">
                        <a:solidFill>
                          <a:srgbClr val="FF0000"/>
                        </a:solidFill>
                        <a:effectLst/>
                        <a:latin typeface="Calibri"/>
                        <a:ea typeface="Times New Roman"/>
                        <a:cs typeface="Arial"/>
                      </a:endParaRPr>
                    </a:p>
                    <a:p>
                      <a:pPr algn="r">
                        <a:lnSpc>
                          <a:spcPct val="115000"/>
                        </a:lnSpc>
                        <a:spcAft>
                          <a:spcPts val="0"/>
                        </a:spcAft>
                      </a:pPr>
                      <a:r>
                        <a:rPr lang="ar-SY" sz="1000" b="1" dirty="0">
                          <a:effectLst/>
                          <a:latin typeface="CG Times"/>
                          <a:ea typeface="Times New Roman"/>
                          <a:cs typeface="Traditional Arabic"/>
                        </a:rPr>
                        <a:t> </a:t>
                      </a:r>
                      <a:endParaRPr lang="en-GB" sz="11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دخلتْ الشجرةُ يديّ </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وسرى نسغُها في ذراعيْ .</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نمَتِ الشجرةُ في صدري ،</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نزولاً إلى الأسفل ،</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وتفرعتِ الأغصانُ من جسدي مثلَ الأذرعِ .</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شجرةٌ أنتِ</a:t>
                      </a:r>
                      <a:endParaRPr lang="en-GB" sz="1600" dirty="0">
                        <a:effectLst/>
                        <a:latin typeface="Calibri"/>
                        <a:ea typeface="Times New Roman"/>
                        <a:cs typeface="Arial"/>
                      </a:endParaRPr>
                    </a:p>
                    <a:p>
                      <a:pPr algn="r">
                        <a:lnSpc>
                          <a:spcPct val="115000"/>
                        </a:lnSpc>
                        <a:spcAft>
                          <a:spcPts val="0"/>
                        </a:spcAft>
                      </a:pPr>
                      <a:r>
                        <a:rPr lang="ar-SY" sz="1600" b="1" dirty="0">
                          <a:effectLst/>
                          <a:latin typeface="CG Times"/>
                          <a:ea typeface="Times New Roman"/>
                          <a:cs typeface="Traditional Arabic"/>
                        </a:rPr>
                        <a:t>طحلبٌ أنتِ</a:t>
                      </a:r>
                      <a:endParaRPr lang="en-GB" sz="1600" dirty="0">
                        <a:effectLst/>
                        <a:latin typeface="Calibri"/>
                        <a:ea typeface="Times New Roman"/>
                        <a:cs typeface="Arial"/>
                      </a:endParaRPr>
                    </a:p>
                    <a:p>
                      <a:pPr marL="457200" algn="r">
                        <a:lnSpc>
                          <a:spcPct val="115000"/>
                        </a:lnSpc>
                        <a:spcAft>
                          <a:spcPts val="0"/>
                        </a:spcAft>
                      </a:pPr>
                      <a:r>
                        <a:rPr lang="ar-SY" sz="1600" b="1" dirty="0">
                          <a:effectLst/>
                          <a:latin typeface="CG Times"/>
                          <a:ea typeface="Times New Roman"/>
                          <a:cs typeface="Traditional Arabic"/>
                        </a:rPr>
                        <a:t>أنتِ أزهار بنفسج، تلفحُها الريحُ .</a:t>
                      </a:r>
                      <a:endParaRPr lang="en-GB" sz="1600" dirty="0">
                        <a:effectLst/>
                        <a:latin typeface="Calibri"/>
                        <a:ea typeface="Times New Roman"/>
                        <a:cs typeface="Arial"/>
                      </a:endParaRPr>
                    </a:p>
                    <a:p>
                      <a:pPr marL="457200" algn="r">
                        <a:lnSpc>
                          <a:spcPct val="115000"/>
                        </a:lnSpc>
                        <a:spcAft>
                          <a:spcPts val="0"/>
                        </a:spcAft>
                      </a:pPr>
                      <a:r>
                        <a:rPr lang="ar-SY" sz="1000" b="1" dirty="0">
                          <a:effectLst/>
                          <a:latin typeface="CG Times"/>
                          <a:ea typeface="Times New Roman"/>
                          <a:cs typeface="Traditional Arabic"/>
                        </a:rPr>
                        <a:t> </a:t>
                      </a:r>
                      <a:endParaRPr lang="en-GB" sz="1100" dirty="0">
                        <a:effectLst/>
                        <a:latin typeface="Calibri"/>
                        <a:ea typeface="Times New Roman"/>
                        <a:cs typeface="Arial"/>
                      </a:endParaRPr>
                    </a:p>
                    <a:p>
                      <a:pPr marL="457200" algn="r">
                        <a:lnSpc>
                          <a:spcPct val="115000"/>
                        </a:lnSpc>
                        <a:spcAft>
                          <a:spcPts val="0"/>
                        </a:spcAft>
                      </a:pPr>
                      <a:r>
                        <a:rPr lang="ar-SA" sz="1000" b="1" dirty="0">
                          <a:solidFill>
                            <a:srgbClr val="FF0000"/>
                          </a:solidFill>
                          <a:effectLst/>
                          <a:latin typeface="Calibri"/>
                          <a:ea typeface="Times New Roman"/>
                          <a:cs typeface="Times New Roman"/>
                        </a:rPr>
                        <a:t>ترجمة د. محمد نور النعيمي</a:t>
                      </a:r>
                      <a:endParaRPr lang="en-GB" sz="1100" dirty="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smtClean="0">
                <a:latin typeface="Times New Roman"/>
                <a:ea typeface="Times New Roman"/>
                <a:cs typeface="Arial"/>
              </a:rPr>
              <a:t/>
            </a:r>
            <a:br>
              <a:rPr lang="en-GB" sz="3200" b="1" dirty="0" smtClean="0">
                <a:latin typeface="Times New Roman"/>
                <a:ea typeface="Times New Roman"/>
                <a:cs typeface="Arial"/>
              </a:rPr>
            </a:br>
            <a:r>
              <a:rPr lang="en-GB" sz="3200" b="1" dirty="0">
                <a:solidFill>
                  <a:srgbClr val="1132D9"/>
                </a:solidFill>
              </a:rPr>
              <a:t>3.Translation and the </a:t>
            </a:r>
            <a:r>
              <a:rPr lang="en-GB" sz="3200" b="1" dirty="0" smtClean="0">
                <a:solidFill>
                  <a:srgbClr val="1132D9"/>
                </a:solidFill>
              </a:rPr>
              <a:t>Nature </a:t>
            </a:r>
            <a:r>
              <a:rPr lang="en-GB" sz="3200" b="1" dirty="0">
                <a:solidFill>
                  <a:srgbClr val="1132D9"/>
                </a:solidFill>
              </a:rPr>
              <a:t>of </a:t>
            </a:r>
            <a:r>
              <a:rPr lang="en-GB" sz="3200" b="1" dirty="0" smtClean="0">
                <a:solidFill>
                  <a:srgbClr val="1132D9"/>
                </a:solidFill>
              </a:rPr>
              <a:t>Poetry</a:t>
            </a:r>
            <a:r>
              <a:rPr lang="en-GB" sz="3200" b="1" dirty="0">
                <a:solidFill>
                  <a:srgbClr val="1132D9"/>
                </a:solidFill>
              </a:rPr>
              <a:t/>
            </a:r>
            <a:br>
              <a:rPr lang="en-GB" sz="3200" b="1" dirty="0">
                <a:solidFill>
                  <a:srgbClr val="1132D9"/>
                </a:solidFill>
              </a:rPr>
            </a:b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algn="just">
              <a:lnSpc>
                <a:spcPct val="115000"/>
              </a:lnSpc>
              <a:spcAft>
                <a:spcPts val="0"/>
              </a:spcAft>
              <a:buFont typeface="Wingdings" pitchFamily="2" charset="2"/>
              <a:buChar char="q"/>
            </a:pPr>
            <a:r>
              <a:rPr lang="en-GB" sz="1600" dirty="0">
                <a:latin typeface="Times New Roman"/>
                <a:ea typeface="Times New Roman"/>
                <a:cs typeface="Arial"/>
              </a:rPr>
              <a:t>Poetic translation is considered as </a:t>
            </a:r>
            <a:r>
              <a:rPr lang="en-GB" sz="1600" b="1" dirty="0">
                <a:solidFill>
                  <a:srgbClr val="FF0000"/>
                </a:solidFill>
                <a:latin typeface="Times New Roman"/>
                <a:ea typeface="Times New Roman"/>
                <a:cs typeface="Arial"/>
              </a:rPr>
              <a:t>writing which captures the spirit or the energy of the original poem</a:t>
            </a:r>
            <a:r>
              <a:rPr lang="en-GB" sz="1600" dirty="0">
                <a:latin typeface="Times New Roman"/>
                <a:ea typeface="Times New Roman"/>
                <a:cs typeface="Arial"/>
              </a:rPr>
              <a:t>. One way of making this abstract notion more concrete is to </a:t>
            </a:r>
            <a:r>
              <a:rPr lang="en-GB" sz="1600" b="1" dirty="0">
                <a:latin typeface="Times New Roman"/>
                <a:ea typeface="Times New Roman"/>
                <a:cs typeface="Arial"/>
              </a:rPr>
              <a:t>equate it with style</a:t>
            </a:r>
            <a:r>
              <a:rPr lang="en-GB" sz="1600" dirty="0">
                <a:latin typeface="Times New Roman"/>
                <a:ea typeface="Times New Roman"/>
                <a:cs typeface="Arial"/>
              </a:rPr>
              <a:t>, because style can be </a:t>
            </a:r>
            <a:r>
              <a:rPr lang="en-GB" sz="1600" b="1" dirty="0">
                <a:solidFill>
                  <a:srgbClr val="FF0000"/>
                </a:solidFill>
                <a:latin typeface="Times New Roman"/>
                <a:ea typeface="Times New Roman"/>
                <a:cs typeface="Arial"/>
              </a:rPr>
              <a:t>seen as the result of the poetic choices</a:t>
            </a:r>
            <a:r>
              <a:rPr lang="en-GB" sz="1600" dirty="0">
                <a:latin typeface="Times New Roman"/>
                <a:ea typeface="Times New Roman"/>
                <a:cs typeface="Arial"/>
              </a:rPr>
              <a:t>.  This focus on style as central to poetic translation is found especially in the writings of (</a:t>
            </a:r>
            <a:r>
              <a:rPr lang="en-GB" sz="1600" dirty="0" err="1">
                <a:latin typeface="Times New Roman"/>
                <a:ea typeface="Times New Roman"/>
                <a:cs typeface="Arial"/>
              </a:rPr>
              <a:t>i</a:t>
            </a:r>
            <a:r>
              <a:rPr lang="en-GB" sz="1600" dirty="0">
                <a:latin typeface="Times New Roman"/>
                <a:ea typeface="Times New Roman"/>
                <a:cs typeface="Arial"/>
              </a:rPr>
              <a:t>) </a:t>
            </a:r>
            <a:r>
              <a:rPr lang="en-GB" sz="1600" b="1" dirty="0">
                <a:solidFill>
                  <a:srgbClr val="1132D9"/>
                </a:solidFill>
                <a:latin typeface="Times New Roman"/>
                <a:ea typeface="Times New Roman"/>
                <a:cs typeface="Arial"/>
              </a:rPr>
              <a:t>translators who are themselves poets and can be assumed to have an inherent knowledge of how this works and</a:t>
            </a:r>
            <a:r>
              <a:rPr lang="en-GB" sz="1600" dirty="0">
                <a:latin typeface="Times New Roman"/>
                <a:ea typeface="Times New Roman"/>
                <a:cs typeface="Arial"/>
              </a:rPr>
              <a:t> </a:t>
            </a:r>
            <a:r>
              <a:rPr lang="en-GB" sz="1600" b="1" dirty="0">
                <a:solidFill>
                  <a:srgbClr val="FF0000"/>
                </a:solidFill>
                <a:latin typeface="Times New Roman"/>
                <a:ea typeface="Times New Roman"/>
                <a:cs typeface="Arial"/>
              </a:rPr>
              <a:t>(ii</a:t>
            </a:r>
            <a:r>
              <a:rPr lang="en-GB" sz="1600" dirty="0">
                <a:latin typeface="Times New Roman"/>
                <a:ea typeface="Times New Roman"/>
                <a:cs typeface="Arial"/>
              </a:rPr>
              <a:t>) </a:t>
            </a:r>
            <a:r>
              <a:rPr lang="en-GB" sz="1600" b="1" dirty="0">
                <a:latin typeface="Times New Roman"/>
                <a:ea typeface="Times New Roman"/>
                <a:cs typeface="Arial"/>
              </a:rPr>
              <a:t>critics who take the view that a theoretical understanding of poetry is essential not only to the reading of translated poetry but also to the act of translation.</a:t>
            </a:r>
            <a:endParaRPr lang="en-GB" sz="1400" b="1" dirty="0">
              <a:ea typeface="Times New Roman"/>
              <a:cs typeface="Arial"/>
            </a:endParaRPr>
          </a:p>
          <a:p>
            <a:pPr algn="just">
              <a:lnSpc>
                <a:spcPct val="115000"/>
              </a:lnSpc>
              <a:spcAft>
                <a:spcPts val="0"/>
              </a:spcAft>
              <a:buFont typeface="Wingdings" pitchFamily="2" charset="2"/>
              <a:buChar char="q"/>
            </a:pPr>
            <a:r>
              <a:rPr lang="en-GB" sz="1600" dirty="0" smtClean="0">
                <a:latin typeface="Times New Roman"/>
                <a:ea typeface="Times New Roman"/>
                <a:cs typeface="Arial"/>
              </a:rPr>
              <a:t>There </a:t>
            </a:r>
            <a:r>
              <a:rPr lang="en-GB" sz="1600" dirty="0">
                <a:latin typeface="Times New Roman"/>
                <a:ea typeface="Times New Roman"/>
                <a:cs typeface="Arial"/>
              </a:rPr>
              <a:t>have been many debates about the characteristics of poetic style and whether they distinguish poetry from prose or indeed literally from non-literally texts .Some of the elements that have been put forward as distinctive of poetic style are:</a:t>
            </a:r>
            <a:endParaRPr lang="en-GB" sz="1400" dirty="0">
              <a:ea typeface="Times New Roman"/>
              <a:cs typeface="Arial"/>
            </a:endParaRPr>
          </a:p>
          <a:p>
            <a:pPr lvl="0" algn="just">
              <a:lnSpc>
                <a:spcPct val="115000"/>
              </a:lnSpc>
              <a:spcAft>
                <a:spcPts val="0"/>
              </a:spcAft>
              <a:buFont typeface="Wingdings"/>
              <a:buChar char=""/>
            </a:pPr>
            <a:r>
              <a:rPr lang="en-GB" sz="1600" b="1" dirty="0">
                <a:solidFill>
                  <a:srgbClr val="1132D9"/>
                </a:solidFill>
                <a:latin typeface="Times New Roman"/>
                <a:ea typeface="Times New Roman"/>
                <a:cs typeface="Arial"/>
              </a:rPr>
              <a:t>It’s physical shape including use of lines and spaces on a page</a:t>
            </a:r>
            <a:endParaRPr lang="en-GB" sz="1400" b="1" dirty="0">
              <a:solidFill>
                <a:srgbClr val="1132D9"/>
              </a:solidFill>
              <a:ea typeface="Times New Roman"/>
              <a:cs typeface="Arial"/>
            </a:endParaRPr>
          </a:p>
          <a:p>
            <a:pPr lvl="0" algn="just">
              <a:lnSpc>
                <a:spcPct val="115000"/>
              </a:lnSpc>
              <a:spcAft>
                <a:spcPts val="0"/>
              </a:spcAft>
              <a:buFont typeface="Wingdings"/>
              <a:buChar char=""/>
            </a:pPr>
            <a:r>
              <a:rPr lang="en-GB" sz="1600" b="1" dirty="0">
                <a:solidFill>
                  <a:srgbClr val="FF0000"/>
                </a:solidFill>
                <a:latin typeface="Times New Roman"/>
                <a:ea typeface="Times New Roman"/>
                <a:cs typeface="Arial"/>
              </a:rPr>
              <a:t>It’s use of inventive language and in particular, patterns of sound and structure</a:t>
            </a:r>
            <a:endParaRPr lang="en-GB" sz="1400" b="1" dirty="0">
              <a:solidFill>
                <a:srgbClr val="FF0000"/>
              </a:solidFill>
              <a:ea typeface="Times New Roman"/>
              <a:cs typeface="Arial"/>
            </a:endParaRPr>
          </a:p>
          <a:p>
            <a:pPr lvl="0" algn="just">
              <a:lnSpc>
                <a:spcPct val="115000"/>
              </a:lnSpc>
              <a:spcAft>
                <a:spcPts val="0"/>
              </a:spcAft>
              <a:buFont typeface="Wingdings"/>
              <a:buChar char=""/>
            </a:pPr>
            <a:r>
              <a:rPr lang="en-GB" sz="1600" b="1" dirty="0">
                <a:solidFill>
                  <a:srgbClr val="009900"/>
                </a:solidFill>
                <a:latin typeface="Times New Roman"/>
                <a:ea typeface="Times New Roman"/>
                <a:cs typeface="Arial"/>
              </a:rPr>
              <a:t>It’s openness to different interpretations </a:t>
            </a:r>
            <a:endParaRPr lang="en-GB" sz="1400" b="1" dirty="0">
              <a:solidFill>
                <a:srgbClr val="009900"/>
              </a:solidFill>
              <a:ea typeface="Times New Roman"/>
              <a:cs typeface="Arial"/>
            </a:endParaRPr>
          </a:p>
          <a:p>
            <a:pPr lvl="0" algn="just">
              <a:lnSpc>
                <a:spcPct val="115000"/>
              </a:lnSpc>
              <a:spcAft>
                <a:spcPts val="0"/>
              </a:spcAft>
              <a:buFont typeface="Wingdings"/>
              <a:buChar char=""/>
            </a:pPr>
            <a:r>
              <a:rPr lang="en-GB" sz="1600" b="1" dirty="0">
                <a:latin typeface="Times New Roman"/>
                <a:ea typeface="Times New Roman"/>
                <a:cs typeface="Arial"/>
              </a:rPr>
              <a:t>It’s demand to be read </a:t>
            </a:r>
            <a:r>
              <a:rPr lang="en-GB" sz="1600" b="1" dirty="0" smtClean="0">
                <a:latin typeface="Times New Roman"/>
                <a:ea typeface="Times New Roman"/>
                <a:cs typeface="Arial"/>
              </a:rPr>
              <a:t>non-pragmatically.</a:t>
            </a:r>
            <a:endParaRPr lang="en-GB" sz="1400" b="1" dirty="0">
              <a:ea typeface="Times New Roman"/>
              <a:cs typeface="Arial"/>
            </a:endParaRPr>
          </a:p>
          <a:p>
            <a:pPr marL="0" lvl="0" indent="0" algn="just">
              <a:lnSpc>
                <a:spcPct val="115000"/>
              </a:lnSpc>
              <a:spcAft>
                <a:spcPts val="1000"/>
              </a:spcAft>
            </a:pPr>
            <a:endParaRPr lang="en-GB" sz="1600" b="1" dirty="0">
              <a:ea typeface="Times New Roman"/>
              <a:cs typeface="Arial"/>
            </a:endParaRPr>
          </a:p>
          <a:p>
            <a:pPr marL="285750" indent="-285750" algn="l">
              <a:lnSpc>
                <a:spcPct val="115000"/>
              </a:lnSpc>
              <a:spcAft>
                <a:spcPts val="0"/>
              </a:spcAft>
              <a:buFont typeface="Wingdings" pitchFamily="2" charset="2"/>
              <a:buChar char="q"/>
            </a:pPr>
            <a:endParaRPr lang="en-GB" sz="1800" b="1" dirty="0">
              <a:solidFill>
                <a:srgbClr val="1132D9"/>
              </a:solidFill>
              <a:ea typeface="Times New Roman"/>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915400" cy="1143000"/>
          </a:xfrm>
        </p:spPr>
        <p:txBody>
          <a:bodyPr/>
          <a:lstStyle/>
          <a:p>
            <a:pPr lvl="0" algn="l">
              <a:spcAft>
                <a:spcPts val="0"/>
              </a:spcAft>
            </a:pPr>
            <a:r>
              <a:rPr lang="en-GB" sz="3200" b="1" i="1" dirty="0">
                <a:latin typeface="Times New Roman"/>
                <a:cs typeface="Arial"/>
              </a:rPr>
              <a:t/>
            </a:r>
            <a:br>
              <a:rPr lang="en-GB" sz="3200" b="1" i="1" dirty="0">
                <a:latin typeface="Times New Roman"/>
                <a:cs typeface="Arial"/>
              </a:rPr>
            </a:br>
            <a:r>
              <a:rPr lang="en-GB" sz="3200" b="1" dirty="0" smtClean="0">
                <a:solidFill>
                  <a:srgbClr val="FF0000"/>
                </a:solidFill>
              </a:rPr>
              <a:t> </a:t>
            </a:r>
            <a:r>
              <a:rPr lang="en-GB" sz="3200" b="1" dirty="0" smtClean="0">
                <a:solidFill>
                  <a:srgbClr val="1132D9"/>
                </a:solidFill>
              </a:rPr>
              <a:t>Continued</a:t>
            </a:r>
            <a:r>
              <a:rPr lang="en-GB" sz="2800" b="1" dirty="0">
                <a:solidFill>
                  <a:srgbClr val="1132D9"/>
                </a:solidFill>
                <a:latin typeface="+mn-lt"/>
                <a:ea typeface="+mn-ea"/>
              </a:rPr>
              <a:t/>
            </a:r>
            <a:br>
              <a:rPr lang="en-GB" sz="2800" b="1" dirty="0">
                <a:solidFill>
                  <a:srgbClr val="1132D9"/>
                </a:solidFill>
                <a:latin typeface="+mn-lt"/>
                <a:ea typeface="+mn-ea"/>
              </a:rPr>
            </a:br>
            <a:r>
              <a:rPr lang="en-GB" sz="3600" dirty="0">
                <a:latin typeface="Times New Roman"/>
                <a:ea typeface="Calibri"/>
                <a:cs typeface="Arial"/>
              </a:rPr>
              <a:t> </a:t>
            </a:r>
            <a:endParaRPr lang="en-US" dirty="0"/>
          </a:p>
        </p:txBody>
      </p:sp>
      <p:sp>
        <p:nvSpPr>
          <p:cNvPr id="3" name="Content Placeholder 2"/>
          <p:cNvSpPr>
            <a:spLocks noGrp="1"/>
          </p:cNvSpPr>
          <p:nvPr>
            <p:ph idx="1"/>
          </p:nvPr>
        </p:nvSpPr>
        <p:spPr/>
        <p:txBody>
          <a:bodyPr/>
          <a:lstStyle/>
          <a:p>
            <a:pPr algn="just">
              <a:lnSpc>
                <a:spcPct val="115000"/>
              </a:lnSpc>
              <a:spcAft>
                <a:spcPts val="0"/>
              </a:spcAft>
              <a:buFont typeface="Wingdings" pitchFamily="2" charset="2"/>
              <a:buChar char="q"/>
            </a:pPr>
            <a:r>
              <a:rPr lang="en-GB" sz="1800" dirty="0">
                <a:latin typeface="Times New Roman"/>
                <a:ea typeface="Times New Roman"/>
                <a:cs typeface="Arial"/>
              </a:rPr>
              <a:t>The layout in lines can be seen as a signal to read the text in a particular way: as a text in which style is the main repository of meaning </a:t>
            </a:r>
            <a:r>
              <a:rPr lang="en-GB" sz="1800" dirty="0" smtClean="0">
                <a:latin typeface="Times New Roman"/>
                <a:ea typeface="Times New Roman"/>
                <a:cs typeface="Arial"/>
              </a:rPr>
              <a:t>(</a:t>
            </a:r>
            <a:r>
              <a:rPr lang="en-GB" sz="1800" dirty="0" err="1">
                <a:latin typeface="Times New Roman"/>
                <a:ea typeface="Times New Roman"/>
                <a:cs typeface="Arial"/>
              </a:rPr>
              <a:t>Boase-Beier</a:t>
            </a:r>
            <a:r>
              <a:rPr lang="en-GB" sz="1800" dirty="0">
                <a:latin typeface="Times New Roman"/>
                <a:ea typeface="Times New Roman"/>
                <a:cs typeface="Arial"/>
              </a:rPr>
              <a:t> 2006a: 112). Typically, writers will speak of recreating particular aspects such as </a:t>
            </a:r>
            <a:r>
              <a:rPr lang="en-GB" sz="1800" b="1" dirty="0">
                <a:solidFill>
                  <a:srgbClr val="FF0000"/>
                </a:solidFill>
                <a:latin typeface="Times New Roman"/>
                <a:ea typeface="Times New Roman"/>
                <a:cs typeface="Arial"/>
              </a:rPr>
              <a:t>metaphors and ambiguity </a:t>
            </a:r>
            <a:r>
              <a:rPr lang="en-GB" sz="1800" dirty="0">
                <a:latin typeface="Times New Roman"/>
                <a:ea typeface="Times New Roman"/>
                <a:cs typeface="Arial"/>
              </a:rPr>
              <a:t>(</a:t>
            </a:r>
            <a:r>
              <a:rPr lang="en-GB" sz="1800" dirty="0" err="1">
                <a:latin typeface="Times New Roman"/>
                <a:ea typeface="Times New Roman"/>
                <a:cs typeface="Arial"/>
              </a:rPr>
              <a:t>Boase-Beier</a:t>
            </a:r>
            <a:r>
              <a:rPr lang="en-GB" sz="1800" dirty="0">
                <a:latin typeface="Times New Roman"/>
                <a:ea typeface="Times New Roman"/>
                <a:cs typeface="Arial"/>
              </a:rPr>
              <a:t> 2004); all these are stylistic resources which, though present in non-poetic language, are used in greater concentration in poems and add up to Eagleton’s sense of ‘</a:t>
            </a:r>
            <a:r>
              <a:rPr lang="en-GB" sz="1800" b="1" dirty="0">
                <a:solidFill>
                  <a:srgbClr val="FF0000"/>
                </a:solidFill>
                <a:latin typeface="Times New Roman"/>
                <a:ea typeface="Times New Roman"/>
                <a:cs typeface="Arial"/>
              </a:rPr>
              <a:t>inventiveness’</a:t>
            </a:r>
            <a:r>
              <a:rPr lang="en-GB" sz="1800" dirty="0">
                <a:latin typeface="Times New Roman"/>
                <a:ea typeface="Times New Roman"/>
                <a:cs typeface="Arial"/>
              </a:rPr>
              <a:t> . </a:t>
            </a:r>
            <a:endParaRPr lang="en-GB" sz="1800" dirty="0" smtClean="0">
              <a:latin typeface="Times New Roman"/>
              <a:ea typeface="Times New Roman"/>
              <a:cs typeface="Arial"/>
            </a:endParaRPr>
          </a:p>
          <a:p>
            <a:pPr algn="just">
              <a:lnSpc>
                <a:spcPct val="115000"/>
              </a:lnSpc>
              <a:spcAft>
                <a:spcPts val="0"/>
              </a:spcAft>
              <a:buFont typeface="Wingdings" pitchFamily="2" charset="2"/>
              <a:buChar char="q"/>
            </a:pPr>
            <a:r>
              <a:rPr lang="en-GB" sz="1800" b="1" i="1" dirty="0" smtClean="0">
                <a:solidFill>
                  <a:srgbClr val="FF0000"/>
                </a:solidFill>
                <a:latin typeface="Times New Roman"/>
                <a:ea typeface="Times New Roman"/>
                <a:cs typeface="Arial"/>
              </a:rPr>
              <a:t>Ambiguit</a:t>
            </a:r>
            <a:r>
              <a:rPr lang="en-GB" sz="1800" b="1" dirty="0" smtClean="0">
                <a:solidFill>
                  <a:srgbClr val="FF0000"/>
                </a:solidFill>
                <a:latin typeface="Times New Roman"/>
                <a:ea typeface="Times New Roman"/>
                <a:cs typeface="Arial"/>
              </a:rPr>
              <a:t>y</a:t>
            </a:r>
            <a:r>
              <a:rPr lang="en-GB" sz="1800" dirty="0">
                <a:latin typeface="Times New Roman"/>
                <a:ea typeface="Times New Roman"/>
                <a:cs typeface="Arial"/>
              </a:rPr>
              <a:t>, in particular, is a stylistic device which allows for different interpretations and thus its preservation in translation enables the poem to retain its ability to fit different contexts (</a:t>
            </a:r>
            <a:r>
              <a:rPr lang="en-GB" sz="1800" dirty="0" err="1">
                <a:latin typeface="Times New Roman"/>
                <a:ea typeface="Times New Roman"/>
                <a:cs typeface="Arial"/>
              </a:rPr>
              <a:t>Verdonk</a:t>
            </a:r>
            <a:r>
              <a:rPr lang="en-GB" sz="1800" dirty="0">
                <a:latin typeface="Times New Roman"/>
                <a:ea typeface="Times New Roman"/>
                <a:cs typeface="Arial"/>
              </a:rPr>
              <a:t> 2002: 6f). </a:t>
            </a:r>
            <a:endParaRPr lang="en-GB" sz="1800" dirty="0" smtClean="0">
              <a:latin typeface="Times New Roman"/>
              <a:ea typeface="Times New Roman"/>
              <a:cs typeface="Arial"/>
            </a:endParaRPr>
          </a:p>
          <a:p>
            <a:pPr algn="just">
              <a:lnSpc>
                <a:spcPct val="115000"/>
              </a:lnSpc>
              <a:spcAft>
                <a:spcPts val="0"/>
              </a:spcAft>
              <a:buFont typeface="Wingdings" pitchFamily="2" charset="2"/>
              <a:buChar char="q"/>
            </a:pPr>
            <a:r>
              <a:rPr lang="en-GB" sz="1800" dirty="0" smtClean="0">
                <a:latin typeface="Times New Roman"/>
                <a:ea typeface="Times New Roman"/>
                <a:cs typeface="Arial"/>
              </a:rPr>
              <a:t>Discussions </a:t>
            </a:r>
            <a:r>
              <a:rPr lang="en-GB" sz="1800" dirty="0">
                <a:latin typeface="Times New Roman"/>
                <a:ea typeface="Times New Roman"/>
                <a:cs typeface="Arial"/>
              </a:rPr>
              <a:t>on the nature of poetry suggest that there might be poetic characteristics that are universal; </a:t>
            </a:r>
            <a:r>
              <a:rPr lang="en-GB" sz="1800" dirty="0">
                <a:solidFill>
                  <a:srgbClr val="1132D9"/>
                </a:solidFill>
                <a:latin typeface="Times New Roman"/>
                <a:ea typeface="Times New Roman"/>
                <a:cs typeface="Arial"/>
              </a:rPr>
              <a:t>yet poetic traditions vary from </a:t>
            </a:r>
            <a:r>
              <a:rPr lang="en-GB" sz="1800" b="1" dirty="0">
                <a:latin typeface="Times New Roman"/>
                <a:ea typeface="Times New Roman"/>
                <a:cs typeface="Arial"/>
              </a:rPr>
              <a:t>one culture</a:t>
            </a:r>
            <a:r>
              <a:rPr lang="en-GB" sz="1800" dirty="0">
                <a:latin typeface="Times New Roman"/>
                <a:ea typeface="Times New Roman"/>
                <a:cs typeface="Arial"/>
              </a:rPr>
              <a:t> to another and, as Connolly (1998:174) points out, this is also an important consideration in translating poetry.</a:t>
            </a:r>
            <a:endParaRPr lang="en-GB" sz="1800" dirty="0">
              <a:ea typeface="Times New Roman"/>
              <a:cs typeface="Arial"/>
            </a:endParaRPr>
          </a:p>
          <a:p>
            <a:pPr indent="450215" algn="l">
              <a:lnSpc>
                <a:spcPct val="115000"/>
              </a:lnSpc>
              <a:spcAft>
                <a:spcPts val="0"/>
              </a:spcAft>
            </a:pPr>
            <a:endParaRPr lang="en-US" sz="14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smtClean="0">
                <a:solidFill>
                  <a:srgbClr val="1132D9"/>
                </a:solidFill>
                <a:ea typeface="Times New Roman"/>
                <a:cs typeface="Arial"/>
              </a:rPr>
              <a:t> </a:t>
            </a:r>
            <a:r>
              <a:rPr lang="en-GB" sz="2800" b="1" dirty="0">
                <a:solidFill>
                  <a:srgbClr val="FF0000"/>
                </a:solidFill>
              </a:rPr>
              <a:t>Example </a:t>
            </a:r>
            <a:r>
              <a:rPr lang="en-GB" sz="2800" b="1" dirty="0" smtClean="0">
                <a:solidFill>
                  <a:srgbClr val="1132D9"/>
                </a:solidFill>
                <a:ea typeface="Times New Roman"/>
                <a:cs typeface="Arial"/>
              </a:rPr>
              <a:t>  </a:t>
            </a:r>
            <a:r>
              <a:rPr lang="en-GB" sz="2800" b="1" dirty="0">
                <a:solidFill>
                  <a:srgbClr val="1132D9"/>
                </a:solidFill>
                <a:ea typeface="Times New Roman"/>
                <a:cs typeface="Arial"/>
              </a:rPr>
              <a:t/>
            </a:r>
            <a:br>
              <a:rPr lang="en-GB" sz="2800" b="1" dirty="0">
                <a:solidFill>
                  <a:srgbClr val="1132D9"/>
                </a:solidFill>
                <a:ea typeface="Times New Roman"/>
                <a:cs typeface="Arial"/>
              </a:rPr>
            </a:br>
            <a:endParaRPr lang="en-US" sz="2800" b="1" dirty="0">
              <a:solidFill>
                <a:srgbClr val="1132D9"/>
              </a:solidFill>
              <a:ea typeface="Times New Roman"/>
              <a:cs typeface="Arial"/>
            </a:endParaRPr>
          </a:p>
        </p:txBody>
      </p:sp>
      <p:sp>
        <p:nvSpPr>
          <p:cNvPr id="3" name="Content Placeholder 2"/>
          <p:cNvSpPr>
            <a:spLocks noGrp="1"/>
          </p:cNvSpPr>
          <p:nvPr>
            <p:ph idx="1"/>
          </p:nvPr>
        </p:nvSpPr>
        <p:spPr>
          <a:xfrm>
            <a:off x="495300" y="1447800"/>
            <a:ext cx="8915400" cy="4678363"/>
          </a:xfrm>
        </p:spPr>
        <p:txBody>
          <a:bodyPr/>
          <a:lstStyle/>
          <a:p>
            <a:pPr algn="just">
              <a:lnSpc>
                <a:spcPct val="115000"/>
              </a:lnSpc>
              <a:spcAft>
                <a:spcPts val="0"/>
              </a:spcAft>
              <a:buFont typeface="Wingdings" pitchFamily="2" charset="2"/>
              <a:buChar char="q"/>
            </a:pPr>
            <a:r>
              <a:rPr lang="en-GB" sz="1600" dirty="0" smtClean="0">
                <a:latin typeface="Times New Roman"/>
                <a:ea typeface="Times New Roman"/>
                <a:cs typeface="Arial"/>
              </a:rPr>
              <a:t>When </a:t>
            </a:r>
            <a:r>
              <a:rPr lang="en-GB" sz="1600" dirty="0">
                <a:latin typeface="Times New Roman"/>
                <a:ea typeface="Times New Roman"/>
                <a:cs typeface="Arial"/>
              </a:rPr>
              <a:t>we look at the following line written by Al-</a:t>
            </a:r>
            <a:r>
              <a:rPr lang="en-GB" sz="1600" dirty="0" err="1">
                <a:latin typeface="Times New Roman"/>
                <a:ea typeface="Times New Roman"/>
                <a:cs typeface="Arial"/>
              </a:rPr>
              <a:t>Mutanabi</a:t>
            </a:r>
            <a:r>
              <a:rPr lang="en-GB" sz="1600" dirty="0">
                <a:latin typeface="Times New Roman"/>
                <a:ea typeface="Times New Roman"/>
                <a:cs typeface="Arial"/>
              </a:rPr>
              <a:t>, for example, and translated by </a:t>
            </a:r>
            <a:r>
              <a:rPr lang="en-GB" sz="1600" dirty="0" err="1">
                <a:latin typeface="Times New Roman"/>
                <a:ea typeface="Calibri"/>
                <a:cs typeface="Arial"/>
              </a:rPr>
              <a:t>Wormhoudt</a:t>
            </a:r>
            <a:r>
              <a:rPr lang="en-GB" sz="1600" dirty="0">
                <a:latin typeface="Times New Roman"/>
                <a:ea typeface="Calibri"/>
                <a:cs typeface="Arial"/>
              </a:rPr>
              <a:t> (1978,P503), we can still say that no matter how skilful the translator may be, he/she still falls victim to the historical, social or cultural associations and connotations attached to poetry.  In </a:t>
            </a:r>
            <a:r>
              <a:rPr lang="en-GB" sz="1600" dirty="0" err="1">
                <a:latin typeface="Times New Roman"/>
                <a:ea typeface="Calibri"/>
                <a:cs typeface="Arial"/>
              </a:rPr>
              <a:t>Wormhoudt’s</a:t>
            </a:r>
            <a:r>
              <a:rPr lang="en-GB" sz="1600" dirty="0">
                <a:latin typeface="Times New Roman"/>
                <a:ea typeface="Calibri"/>
                <a:cs typeface="Arial"/>
              </a:rPr>
              <a:t> translation of Al-</a:t>
            </a:r>
            <a:r>
              <a:rPr lang="en-GB" sz="1600" dirty="0" err="1">
                <a:latin typeface="Times New Roman"/>
                <a:ea typeface="Calibri"/>
                <a:cs typeface="Arial"/>
              </a:rPr>
              <a:t>Mutanabi</a:t>
            </a:r>
            <a:r>
              <a:rPr lang="en-GB" sz="1600" dirty="0">
                <a:latin typeface="Times New Roman"/>
                <a:ea typeface="Calibri"/>
                <a:cs typeface="Arial"/>
              </a:rPr>
              <a:t>, below ambiguity and mistakes arising from the gaps in the translator’s cultural knowledge of animals such as ‘owls’ occur. </a:t>
            </a:r>
            <a:endParaRPr lang="en-GB" sz="1400" dirty="0">
              <a:ea typeface="Times New Roman"/>
              <a:cs typeface="Arial"/>
            </a:endParaRPr>
          </a:p>
          <a:p>
            <a:pPr algn="ctr">
              <a:lnSpc>
                <a:spcPct val="115000"/>
              </a:lnSpc>
              <a:spcAft>
                <a:spcPts val="0"/>
              </a:spcAft>
            </a:pPr>
            <a:r>
              <a:rPr lang="en-GB" sz="1600" dirty="0">
                <a:latin typeface="Times New Roman"/>
                <a:ea typeface="Calibri"/>
                <a:cs typeface="Arial"/>
              </a:rPr>
              <a:t> </a:t>
            </a:r>
            <a:r>
              <a:rPr lang="ar-SY" sz="1600" b="1" dirty="0" smtClean="0">
                <a:ea typeface="Calibri"/>
                <a:cs typeface="Times New Roman"/>
              </a:rPr>
              <a:t>كأنّ</a:t>
            </a:r>
            <a:r>
              <a:rPr lang="ar-SY" sz="1800" b="1" dirty="0" smtClean="0">
                <a:ea typeface="Calibri"/>
                <a:cs typeface="Times New Roman"/>
              </a:rPr>
              <a:t>َ </a:t>
            </a:r>
            <a:r>
              <a:rPr lang="ar-SY" sz="1800" b="1" dirty="0">
                <a:ea typeface="Calibri"/>
                <a:cs typeface="Times New Roman"/>
              </a:rPr>
              <a:t>الأسودَ الَّلابيَّ فيهمُ  </a:t>
            </a:r>
            <a:r>
              <a:rPr lang="ar-SY" sz="1800" b="1" dirty="0" smtClean="0">
                <a:ea typeface="Calibri"/>
                <a:cs typeface="Times New Roman"/>
              </a:rPr>
              <a:t>       </a:t>
            </a:r>
            <a:r>
              <a:rPr lang="ar-SY" sz="1800" b="1" dirty="0">
                <a:ea typeface="Calibri"/>
                <a:cs typeface="Times New Roman"/>
              </a:rPr>
              <a:t>غُرَابٌ حوْلَه رخمٌ وبومُ</a:t>
            </a:r>
            <a:endParaRPr lang="en-GB" sz="1800" b="1" dirty="0">
              <a:ea typeface="Times New Roman"/>
              <a:cs typeface="Arial"/>
            </a:endParaRPr>
          </a:p>
          <a:p>
            <a:pPr algn="ctr"/>
            <a:r>
              <a:rPr lang="en-GB" sz="1600" b="1" dirty="0">
                <a:solidFill>
                  <a:srgbClr val="1132D9"/>
                </a:solidFill>
                <a:latin typeface="Times New Roman"/>
                <a:ea typeface="Calibri"/>
              </a:rPr>
              <a:t>As if the Nubian blacks were crows  </a:t>
            </a:r>
            <a:r>
              <a:rPr lang="ar-SY" sz="1600" b="1" dirty="0">
                <a:solidFill>
                  <a:srgbClr val="1132D9"/>
                </a:solidFill>
                <a:latin typeface="Times New Roman"/>
                <a:ea typeface="Calibri"/>
              </a:rPr>
              <a:t>    </a:t>
            </a:r>
            <a:r>
              <a:rPr lang="en-GB" sz="1600" b="1" dirty="0">
                <a:solidFill>
                  <a:srgbClr val="1132D9"/>
                </a:solidFill>
                <a:latin typeface="Times New Roman"/>
                <a:ea typeface="Calibri"/>
              </a:rPr>
              <a:t>around them vultures and owls</a:t>
            </a:r>
            <a:r>
              <a:rPr lang="en-GB" sz="1600" dirty="0">
                <a:latin typeface="Times New Roman"/>
                <a:ea typeface="Times New Roman"/>
                <a:cs typeface="Arial"/>
              </a:rPr>
              <a:t> </a:t>
            </a:r>
            <a:r>
              <a:rPr lang="en-GB" sz="1600" dirty="0">
                <a:latin typeface="Times New Roman"/>
                <a:ea typeface="Calibri"/>
                <a:cs typeface="Arial"/>
              </a:rPr>
              <a:t> </a:t>
            </a:r>
            <a:endParaRPr lang="en-GB" sz="1600" dirty="0" smtClean="0">
              <a:latin typeface="Times New Roman"/>
              <a:ea typeface="Calibri"/>
              <a:cs typeface="Arial"/>
            </a:endParaRPr>
          </a:p>
          <a:p>
            <a:pPr algn="just">
              <a:lnSpc>
                <a:spcPct val="115000"/>
              </a:lnSpc>
              <a:spcAft>
                <a:spcPts val="0"/>
              </a:spcAft>
              <a:buFont typeface="Wingdings" pitchFamily="2" charset="2"/>
              <a:buChar char="q"/>
            </a:pPr>
            <a:r>
              <a:rPr lang="en-GB" sz="1600" dirty="0" smtClean="0">
                <a:latin typeface="Times New Roman"/>
                <a:ea typeface="Calibri"/>
                <a:cs typeface="Arial"/>
              </a:rPr>
              <a:t>In </a:t>
            </a:r>
            <a:r>
              <a:rPr lang="en-GB" sz="1600" dirty="0">
                <a:latin typeface="Times New Roman"/>
                <a:ea typeface="Calibri"/>
                <a:cs typeface="Arial"/>
              </a:rPr>
              <a:t>addition to the grammatical </a:t>
            </a:r>
            <a:r>
              <a:rPr lang="en-GB" sz="1600" dirty="0" err="1">
                <a:latin typeface="Times New Roman"/>
                <a:ea typeface="Calibri"/>
                <a:cs typeface="Arial"/>
              </a:rPr>
              <a:t>mistak</a:t>
            </a:r>
            <a:r>
              <a:rPr lang="en-GB" sz="1600" dirty="0">
                <a:latin typeface="Times New Roman"/>
                <a:ea typeface="Calibri"/>
                <a:cs typeface="Arial"/>
              </a:rPr>
              <a:t> made in pluralizing the singular word </a:t>
            </a:r>
            <a:r>
              <a:rPr lang="ar-SY" sz="1600" dirty="0">
                <a:ea typeface="Calibri"/>
                <a:cs typeface="Times New Roman"/>
              </a:rPr>
              <a:t>الأسود </a:t>
            </a:r>
            <a:r>
              <a:rPr lang="en-GB" sz="1600" dirty="0">
                <a:latin typeface="Times New Roman"/>
                <a:ea typeface="Calibri"/>
                <a:cs typeface="Arial"/>
              </a:rPr>
              <a:t>‘ the black into ‘blacks’ , </a:t>
            </a:r>
            <a:r>
              <a:rPr lang="en-GB" sz="1600" dirty="0" err="1">
                <a:latin typeface="Times New Roman"/>
                <a:ea typeface="Calibri"/>
                <a:cs typeface="Arial"/>
              </a:rPr>
              <a:t>Wormhoudt’s</a:t>
            </a:r>
            <a:r>
              <a:rPr lang="en-GB" sz="1600" dirty="0">
                <a:latin typeface="Times New Roman"/>
                <a:ea typeface="Calibri"/>
                <a:cs typeface="Arial"/>
              </a:rPr>
              <a:t> historical and cultural knowledge of the ‘owl’ is quite poor.  His translation distorts the meaning and does not convey the same conveyed message in the Arabic version, because the main object of </a:t>
            </a:r>
            <a:r>
              <a:rPr lang="en-GB" sz="1600" dirty="0" err="1">
                <a:latin typeface="Times New Roman"/>
                <a:ea typeface="Calibri"/>
                <a:cs typeface="Arial"/>
              </a:rPr>
              <a:t>AlMutanabi’s</a:t>
            </a:r>
            <a:r>
              <a:rPr lang="en-GB" sz="1600" dirty="0">
                <a:latin typeface="Times New Roman"/>
                <a:ea typeface="Calibri"/>
                <a:cs typeface="Arial"/>
              </a:rPr>
              <a:t>  satire  ‘</a:t>
            </a:r>
            <a:r>
              <a:rPr lang="ar-SY" sz="1600" dirty="0">
                <a:ea typeface="Calibri"/>
                <a:cs typeface="Times New Roman"/>
              </a:rPr>
              <a:t>هجاء</a:t>
            </a:r>
            <a:r>
              <a:rPr lang="en-GB" sz="1600" dirty="0">
                <a:latin typeface="Times New Roman"/>
                <a:ea typeface="Calibri"/>
                <a:cs typeface="Arial"/>
              </a:rPr>
              <a:t>’  here is </a:t>
            </a:r>
            <a:r>
              <a:rPr lang="en-GB" sz="1600" dirty="0" err="1">
                <a:latin typeface="Times New Roman"/>
                <a:ea typeface="Calibri"/>
                <a:cs typeface="Arial"/>
              </a:rPr>
              <a:t>Kafur</a:t>
            </a:r>
            <a:r>
              <a:rPr lang="en-GB" sz="1600" dirty="0">
                <a:latin typeface="Times New Roman"/>
                <a:ea typeface="Calibri"/>
                <a:cs typeface="Arial"/>
              </a:rPr>
              <a:t> </a:t>
            </a:r>
            <a:r>
              <a:rPr lang="en-GB" sz="1600" dirty="0" err="1">
                <a:latin typeface="Times New Roman"/>
                <a:ea typeface="Calibri"/>
                <a:cs typeface="Arial"/>
              </a:rPr>
              <a:t>AlIkhsheedi</a:t>
            </a:r>
            <a:r>
              <a:rPr lang="en-GB" sz="1600" dirty="0">
                <a:latin typeface="Times New Roman"/>
                <a:ea typeface="Calibri"/>
                <a:cs typeface="Arial"/>
              </a:rPr>
              <a:t> the black ruler of Egypt who was compared to a crow surrounded by vultures and owls.  Furthermore, when the ‘owl’ is used in Arabic, it is generally used to refer to bad omen and bad luck, whereas in English culture it is not necessary used to refer to bad omen, but rather as a symbol of wisdom and sometimes love.</a:t>
            </a:r>
            <a:endParaRPr lang="en-GB" sz="1600" dirty="0">
              <a:ea typeface="Times New Roman"/>
              <a:cs typeface="Arial"/>
            </a:endParaRPr>
          </a:p>
          <a:p>
            <a:pPr marL="0" indent="0" algn="just">
              <a:lnSpc>
                <a:spcPct val="115000"/>
              </a:lnSpc>
              <a:spcAft>
                <a:spcPts val="0"/>
              </a:spcAft>
            </a:pPr>
            <a:endParaRPr lang="en-GB" sz="1600" dirty="0">
              <a:ea typeface="Times New Roman"/>
              <a:cs typeface="Arial"/>
            </a:endParaRPr>
          </a:p>
          <a:p>
            <a:pPr algn="l"/>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2800" b="1" dirty="0" smtClean="0">
                <a:solidFill>
                  <a:srgbClr val="1132D9"/>
                </a:solidFill>
                <a:ea typeface="Calibri"/>
                <a:cs typeface="Arial"/>
              </a:rPr>
              <a:t>4.</a:t>
            </a:r>
            <a:r>
              <a:rPr lang="en-GB" sz="2800" b="1" dirty="0" smtClean="0">
                <a:latin typeface="Times New Roman"/>
                <a:ea typeface="Calibri"/>
                <a:cs typeface="Arial"/>
              </a:rPr>
              <a:t> </a:t>
            </a:r>
            <a:r>
              <a:rPr lang="en-GB" sz="2800" b="1" dirty="0">
                <a:solidFill>
                  <a:srgbClr val="1132D9"/>
                </a:solidFill>
                <a:ea typeface="Calibri"/>
                <a:cs typeface="Arial"/>
              </a:rPr>
              <a:t>How to </a:t>
            </a:r>
            <a:r>
              <a:rPr lang="en-GB" sz="2800" b="1" dirty="0" smtClean="0">
                <a:solidFill>
                  <a:srgbClr val="1132D9"/>
                </a:solidFill>
                <a:ea typeface="Calibri"/>
                <a:cs typeface="Arial"/>
              </a:rPr>
              <a:t>Translate Poetry </a:t>
            </a:r>
            <a:r>
              <a:rPr lang="en-GB" sz="2800" b="1" dirty="0">
                <a:solidFill>
                  <a:srgbClr val="1132D9"/>
                </a:solidFill>
                <a:ea typeface="Calibri"/>
                <a:cs typeface="Arial"/>
              </a:rPr>
              <a:t>: theory and process</a:t>
            </a:r>
            <a:r>
              <a:rPr lang="en-GB" sz="2400" dirty="0">
                <a:ea typeface="Times New Roman"/>
                <a:cs typeface="Arial"/>
              </a:rPr>
              <a:t/>
            </a:r>
            <a:br>
              <a:rPr lang="en-GB" sz="2400" dirty="0">
                <a:ea typeface="Times New Roman"/>
                <a:cs typeface="Arial"/>
              </a:rPr>
            </a:br>
            <a:endParaRPr lang="en-GB" sz="2800" b="1" dirty="0">
              <a:solidFill>
                <a:srgbClr val="1132D9"/>
              </a:solidFill>
              <a:ea typeface="Calibri"/>
              <a:cs typeface="Arial"/>
            </a:endParaRPr>
          </a:p>
        </p:txBody>
      </p:sp>
      <p:sp>
        <p:nvSpPr>
          <p:cNvPr id="3" name="Content Placeholder 2"/>
          <p:cNvSpPr>
            <a:spLocks noGrp="1"/>
          </p:cNvSpPr>
          <p:nvPr>
            <p:ph idx="1"/>
          </p:nvPr>
        </p:nvSpPr>
        <p:spPr>
          <a:xfrm>
            <a:off x="495300" y="1447800"/>
            <a:ext cx="8915400" cy="4678363"/>
          </a:xfrm>
        </p:spPr>
        <p:txBody>
          <a:bodyPr/>
          <a:lstStyle/>
          <a:p>
            <a:pPr algn="just">
              <a:lnSpc>
                <a:spcPct val="115000"/>
              </a:lnSpc>
              <a:spcAft>
                <a:spcPts val="0"/>
              </a:spcAft>
              <a:buFont typeface="Wingdings" pitchFamily="2" charset="2"/>
              <a:buChar char="q"/>
            </a:pPr>
            <a:r>
              <a:rPr lang="en-GB" sz="1800" b="1" dirty="0" smtClean="0">
                <a:latin typeface="Times New Roman"/>
                <a:ea typeface="Times New Roman"/>
                <a:cs typeface="Arial"/>
              </a:rPr>
              <a:t>Concerning </a:t>
            </a:r>
            <a:r>
              <a:rPr lang="en-GB" sz="1800" b="1" dirty="0">
                <a:latin typeface="Times New Roman"/>
                <a:ea typeface="Times New Roman"/>
                <a:cs typeface="Arial"/>
              </a:rPr>
              <a:t>the processes involved in poetry translation, a common question asked is whether the process of interpretation and creation are separate or not. Some writers appear to suggests that they are: Sayers </a:t>
            </a:r>
            <a:r>
              <a:rPr lang="en-GB" sz="1800" b="1" dirty="0" err="1">
                <a:latin typeface="Times New Roman"/>
                <a:ea typeface="Times New Roman"/>
                <a:cs typeface="Arial"/>
              </a:rPr>
              <a:t>Peden</a:t>
            </a:r>
            <a:r>
              <a:rPr lang="en-GB" sz="1800" b="1" dirty="0">
                <a:latin typeface="Times New Roman"/>
                <a:ea typeface="Times New Roman"/>
                <a:cs typeface="Arial"/>
              </a:rPr>
              <a:t> (1989) speaks of </a:t>
            </a:r>
            <a:r>
              <a:rPr lang="en-GB" sz="1800" b="1" i="1" dirty="0">
                <a:solidFill>
                  <a:srgbClr val="FF0000"/>
                </a:solidFill>
                <a:latin typeface="Times New Roman"/>
                <a:ea typeface="Times New Roman"/>
                <a:cs typeface="Arial"/>
              </a:rPr>
              <a:t>‘dismantling</a:t>
            </a:r>
            <a:r>
              <a:rPr lang="en-GB" sz="1800" b="1" i="1" dirty="0">
                <a:latin typeface="Times New Roman"/>
                <a:ea typeface="Times New Roman"/>
                <a:cs typeface="Arial"/>
              </a:rPr>
              <a:t>’</a:t>
            </a:r>
            <a:r>
              <a:rPr lang="en-GB" sz="1800" b="1" dirty="0">
                <a:latin typeface="Times New Roman"/>
                <a:ea typeface="Times New Roman"/>
                <a:cs typeface="Arial"/>
              </a:rPr>
              <a:t> the original poem and </a:t>
            </a:r>
            <a:r>
              <a:rPr lang="en-GB" sz="1800" b="1" i="1" dirty="0">
                <a:latin typeface="Times New Roman"/>
                <a:ea typeface="Times New Roman"/>
                <a:cs typeface="Arial"/>
              </a:rPr>
              <a:t>‘</a:t>
            </a:r>
            <a:r>
              <a:rPr lang="en-GB" sz="1800" b="1" i="1" dirty="0">
                <a:solidFill>
                  <a:srgbClr val="FF0000"/>
                </a:solidFill>
                <a:latin typeface="Times New Roman"/>
                <a:ea typeface="Times New Roman"/>
                <a:cs typeface="Arial"/>
              </a:rPr>
              <a:t>building’</a:t>
            </a:r>
            <a:r>
              <a:rPr lang="en-GB" sz="1800" b="1" dirty="0">
                <a:solidFill>
                  <a:srgbClr val="FF0000"/>
                </a:solidFill>
                <a:latin typeface="Times New Roman"/>
                <a:ea typeface="Times New Roman"/>
                <a:cs typeface="Arial"/>
              </a:rPr>
              <a:t> </a:t>
            </a:r>
            <a:r>
              <a:rPr lang="en-GB" sz="1800" b="1" dirty="0">
                <a:latin typeface="Times New Roman"/>
                <a:ea typeface="Times New Roman"/>
                <a:cs typeface="Arial"/>
              </a:rPr>
              <a:t>the translation. Scott (2000) says maintaining that </a:t>
            </a:r>
            <a:r>
              <a:rPr lang="en-GB" sz="1800" b="1" i="1" dirty="0">
                <a:solidFill>
                  <a:srgbClr val="FF0000"/>
                </a:solidFill>
                <a:latin typeface="Times New Roman"/>
                <a:ea typeface="Times New Roman"/>
                <a:cs typeface="Arial"/>
              </a:rPr>
              <a:t>reading and translation are inextricably linked</a:t>
            </a:r>
            <a:r>
              <a:rPr lang="en-GB" sz="1800" b="1" dirty="0">
                <a:latin typeface="Times New Roman"/>
                <a:ea typeface="Times New Roman"/>
                <a:cs typeface="Arial"/>
              </a:rPr>
              <a:t>. </a:t>
            </a:r>
            <a:r>
              <a:rPr lang="en-GB" sz="1800" b="1" dirty="0">
                <a:solidFill>
                  <a:srgbClr val="1132D9"/>
                </a:solidFill>
                <a:latin typeface="Times New Roman"/>
                <a:ea typeface="Times New Roman"/>
                <a:cs typeface="Arial"/>
              </a:rPr>
              <a:t>Creativity </a:t>
            </a:r>
            <a:r>
              <a:rPr lang="en-GB" sz="1800" b="1" dirty="0">
                <a:latin typeface="Times New Roman"/>
                <a:ea typeface="Times New Roman"/>
                <a:cs typeface="Arial"/>
              </a:rPr>
              <a:t>is also an element  in </a:t>
            </a:r>
            <a:r>
              <a:rPr lang="en-GB" sz="1800" b="1" dirty="0">
                <a:solidFill>
                  <a:srgbClr val="1132D9"/>
                </a:solidFill>
                <a:latin typeface="Times New Roman"/>
                <a:ea typeface="Times New Roman"/>
                <a:cs typeface="Arial"/>
              </a:rPr>
              <a:t>reading as much as in writing</a:t>
            </a:r>
            <a:r>
              <a:rPr lang="en-GB" sz="1800" b="1" dirty="0">
                <a:latin typeface="Times New Roman"/>
                <a:ea typeface="Times New Roman"/>
                <a:cs typeface="Arial"/>
              </a:rPr>
              <a:t>.  So translation could be a kind of </a:t>
            </a:r>
            <a:r>
              <a:rPr lang="en-GB" sz="1800" b="1" dirty="0" smtClean="0">
                <a:latin typeface="Times New Roman"/>
                <a:ea typeface="Times New Roman"/>
                <a:cs typeface="Arial"/>
              </a:rPr>
              <a:t>close </a:t>
            </a:r>
            <a:r>
              <a:rPr lang="en-GB" sz="1800" b="1" dirty="0">
                <a:latin typeface="Times New Roman"/>
                <a:ea typeface="Times New Roman"/>
                <a:cs typeface="Arial"/>
              </a:rPr>
              <a:t>reading and writing of the ST.  </a:t>
            </a:r>
            <a:r>
              <a:rPr lang="en-GB" sz="1600" b="1" dirty="0">
                <a:solidFill>
                  <a:srgbClr val="009900"/>
                </a:solidFill>
                <a:latin typeface="Times New Roman"/>
                <a:ea typeface="Times New Roman"/>
                <a:cs typeface="Arial"/>
              </a:rPr>
              <a:t>Translation is of course a less creative act than </a:t>
            </a:r>
            <a:r>
              <a:rPr lang="en-GB" sz="1600" b="1" dirty="0" smtClean="0">
                <a:solidFill>
                  <a:srgbClr val="009900"/>
                </a:solidFill>
                <a:latin typeface="Times New Roman"/>
                <a:ea typeface="Times New Roman"/>
                <a:cs typeface="Arial"/>
              </a:rPr>
              <a:t>writing </a:t>
            </a:r>
            <a:r>
              <a:rPr lang="en-GB" sz="1600" b="1" dirty="0">
                <a:solidFill>
                  <a:srgbClr val="009900"/>
                </a:solidFill>
                <a:latin typeface="Times New Roman"/>
                <a:ea typeface="Times New Roman"/>
                <a:cs typeface="Arial"/>
              </a:rPr>
              <a:t>one’s </a:t>
            </a:r>
            <a:r>
              <a:rPr lang="en-GB" sz="1600" b="1" dirty="0" smtClean="0">
                <a:solidFill>
                  <a:srgbClr val="009900"/>
                </a:solidFill>
                <a:latin typeface="Times New Roman"/>
                <a:ea typeface="Times New Roman"/>
                <a:cs typeface="Arial"/>
              </a:rPr>
              <a:t>poetry.</a:t>
            </a:r>
            <a:r>
              <a:rPr lang="en-GB" sz="1600" b="1" dirty="0">
                <a:solidFill>
                  <a:srgbClr val="009900"/>
                </a:solidFill>
                <a:latin typeface="Times New Roman"/>
                <a:ea typeface="Times New Roman"/>
                <a:cs typeface="Arial"/>
              </a:rPr>
              <a:t> </a:t>
            </a:r>
            <a:endParaRPr lang="en-GB" sz="1600" b="1" dirty="0">
              <a:solidFill>
                <a:srgbClr val="009900"/>
              </a:solidFill>
              <a:ea typeface="Times New Roman"/>
              <a:cs typeface="Arial"/>
            </a:endParaRPr>
          </a:p>
          <a:p>
            <a:pPr algn="just">
              <a:lnSpc>
                <a:spcPct val="115000"/>
              </a:lnSpc>
              <a:spcAft>
                <a:spcPts val="0"/>
              </a:spcAft>
              <a:buFont typeface="Wingdings" pitchFamily="2" charset="2"/>
              <a:buChar char="q"/>
            </a:pPr>
            <a:r>
              <a:rPr lang="en-GB" sz="1800" b="1" dirty="0">
                <a:latin typeface="Times New Roman"/>
                <a:ea typeface="Times New Roman"/>
                <a:cs typeface="Arial"/>
              </a:rPr>
              <a:t>Thus the relationship between theory and practice is that theory describes practice in a way which offers a (partial) explanation for observed phenomena.  Practicing translators look at theory as dictating practice</a:t>
            </a:r>
            <a:r>
              <a:rPr lang="en-GB" sz="1800" b="1" dirty="0" smtClean="0">
                <a:latin typeface="Times New Roman"/>
                <a:ea typeface="Times New Roman"/>
                <a:cs typeface="Arial"/>
              </a:rPr>
              <a:t>.</a:t>
            </a:r>
            <a:r>
              <a:rPr lang="en-GB" sz="1800" b="1" dirty="0">
                <a:latin typeface="Times New Roman"/>
                <a:ea typeface="Times New Roman"/>
                <a:cs typeface="Arial"/>
              </a:rPr>
              <a:t> </a:t>
            </a:r>
            <a:endParaRPr lang="en-GB" sz="1800" b="1" dirty="0">
              <a:ea typeface="Times New Roman"/>
              <a:cs typeface="Arial"/>
            </a:endParaRPr>
          </a:p>
          <a:p>
            <a:pPr algn="just">
              <a:lnSpc>
                <a:spcPct val="115000"/>
              </a:lnSpc>
              <a:spcAft>
                <a:spcPts val="0"/>
              </a:spcAft>
              <a:buFont typeface="Wingdings" pitchFamily="2" charset="2"/>
              <a:buChar char="q"/>
            </a:pPr>
            <a:r>
              <a:rPr lang="en-GB" sz="1800" b="1" dirty="0">
                <a:latin typeface="Times New Roman"/>
                <a:ea typeface="Times New Roman"/>
                <a:cs typeface="Arial"/>
              </a:rPr>
              <a:t>For the translation of poetry, two main types of theory are </a:t>
            </a:r>
            <a:r>
              <a:rPr lang="en-GB" sz="1800" b="1" dirty="0" smtClean="0">
                <a:latin typeface="Times New Roman"/>
                <a:ea typeface="Times New Roman"/>
                <a:cs typeface="Arial"/>
              </a:rPr>
              <a:t>relevant: </a:t>
            </a:r>
            <a:r>
              <a:rPr lang="en-GB" sz="1800" b="1" dirty="0">
                <a:solidFill>
                  <a:srgbClr val="009900"/>
                </a:solidFill>
                <a:latin typeface="Times New Roman"/>
                <a:ea typeface="Times New Roman"/>
                <a:cs typeface="Arial"/>
              </a:rPr>
              <a:t>theory of the literary text and theories of translation. </a:t>
            </a:r>
            <a:r>
              <a:rPr lang="en-GB" sz="1800" b="1" dirty="0">
                <a:latin typeface="Times New Roman"/>
                <a:ea typeface="Times New Roman"/>
                <a:cs typeface="Arial"/>
              </a:rPr>
              <a:t>Theory may help free the translator from constraint of source text, and could therefore be seen as a source of creativity for the translator.</a:t>
            </a:r>
            <a:endParaRPr lang="en-GB" sz="1800" b="1" dirty="0">
              <a:ea typeface="Times New Roman"/>
              <a:cs typeface="Arial"/>
            </a:endParaRPr>
          </a:p>
          <a:p>
            <a:pPr marL="0" indent="0" algn="just">
              <a:lnSpc>
                <a:spcPct val="115000"/>
              </a:lnSpc>
              <a:spcAft>
                <a:spcPts val="0"/>
              </a:spcAft>
            </a:pPr>
            <a:endParaRPr lang="en-GB" sz="1400" b="1" dirty="0"/>
          </a:p>
        </p:txBody>
      </p:sp>
    </p:spTree>
    <p:extLst>
      <p:ext uri="{BB962C8B-B14F-4D97-AF65-F5344CB8AC3E}">
        <p14:creationId xmlns:p14="http://schemas.microsoft.com/office/powerpoint/2010/main" xmlns="" val="1354642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smtClean="0">
                <a:solidFill>
                  <a:srgbClr val="FF0000"/>
                </a:solidFill>
                <a:ea typeface="Calibri"/>
                <a:cs typeface="Arial"/>
              </a:rPr>
              <a:t>Example</a:t>
            </a:r>
            <a:endParaRPr lang="en-GB" sz="2800" b="1" dirty="0">
              <a:solidFill>
                <a:srgbClr val="FF0000"/>
              </a:solidFill>
              <a:ea typeface="Calibri"/>
              <a:cs typeface="Arial"/>
            </a:endParaRPr>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1600" dirty="0">
                <a:latin typeface="Times New Roman"/>
                <a:ea typeface="Times New Roman"/>
                <a:cs typeface="Arial"/>
              </a:rPr>
              <a:t>There are several different ways of translating poetry but it would be fair to say that most poetry translators aim to create translation that works as poetry in the target language as we can see the following example:</a:t>
            </a:r>
            <a:endParaRPr lang="en-GB" sz="1600" dirty="0">
              <a:ea typeface="Times New Roman"/>
              <a:cs typeface="Arial"/>
            </a:endParaRPr>
          </a:p>
          <a:p>
            <a:pPr algn="l">
              <a:lnSpc>
                <a:spcPct val="115000"/>
              </a:lnSpc>
              <a:spcAft>
                <a:spcPts val="0"/>
              </a:spcAft>
            </a:pPr>
            <a:r>
              <a:rPr lang="en-GB" sz="1600" dirty="0">
                <a:latin typeface="Times New Roman"/>
                <a:ea typeface="Times New Roman"/>
                <a:cs typeface="Arial"/>
              </a:rPr>
              <a:t> </a:t>
            </a:r>
            <a:r>
              <a:rPr lang="en-GB" sz="1600" dirty="0">
                <a:solidFill>
                  <a:srgbClr val="FF0000"/>
                </a:solidFill>
                <a:latin typeface="Times New Roman"/>
                <a:ea typeface="Times New Roman"/>
                <a:cs typeface="Arial"/>
              </a:rPr>
              <a:t> </a:t>
            </a:r>
            <a:endParaRPr lang="en-GB" sz="1600" dirty="0">
              <a:ea typeface="Times New Roman"/>
              <a:cs typeface="Arial"/>
            </a:endParaRPr>
          </a:p>
          <a:p>
            <a:pPr marL="540385" algn="l">
              <a:lnSpc>
                <a:spcPct val="115000"/>
              </a:lnSpc>
              <a:spcAft>
                <a:spcPts val="0"/>
              </a:spcAft>
            </a:pPr>
            <a:r>
              <a:rPr lang="en-GB" sz="1600" dirty="0">
                <a:solidFill>
                  <a:srgbClr val="1132D9"/>
                </a:solidFill>
                <a:latin typeface="Times New Roman"/>
                <a:ea typeface="Times New Roman"/>
                <a:cs typeface="Arial"/>
              </a:rPr>
              <a:t>When he smells the scent of the rose, he wants to see it,</a:t>
            </a:r>
            <a:endParaRPr lang="en-GB" sz="1600" dirty="0">
              <a:solidFill>
                <a:srgbClr val="1132D9"/>
              </a:solidFill>
              <a:ea typeface="Times New Roman"/>
              <a:cs typeface="Arial"/>
            </a:endParaRPr>
          </a:p>
          <a:p>
            <a:pPr marL="540385" algn="l">
              <a:lnSpc>
                <a:spcPct val="115000"/>
              </a:lnSpc>
              <a:spcAft>
                <a:spcPts val="0"/>
              </a:spcAft>
            </a:pPr>
            <a:r>
              <a:rPr lang="en-GB" sz="1600" dirty="0">
                <a:solidFill>
                  <a:srgbClr val="1132D9"/>
                </a:solidFill>
                <a:latin typeface="Times New Roman"/>
                <a:ea typeface="Times New Roman"/>
                <a:cs typeface="Arial"/>
              </a:rPr>
              <a:t>When he sees the face of the rose, he wants to pluck it.</a:t>
            </a:r>
            <a:endParaRPr lang="en-GB" sz="1600" dirty="0">
              <a:solidFill>
                <a:srgbClr val="1132D9"/>
              </a:solidFill>
              <a:ea typeface="Times New Roman"/>
              <a:cs typeface="Arial"/>
            </a:endParaRPr>
          </a:p>
          <a:p>
            <a:pPr marL="540385" algn="l">
              <a:lnSpc>
                <a:spcPct val="115000"/>
              </a:lnSpc>
              <a:spcAft>
                <a:spcPts val="0"/>
              </a:spcAft>
            </a:pPr>
            <a:r>
              <a:rPr lang="en-GB" sz="1600" dirty="0">
                <a:latin typeface="Times New Roman"/>
                <a:ea typeface="Times New Roman"/>
                <a:cs typeface="Arial"/>
              </a:rPr>
              <a:t> </a:t>
            </a:r>
            <a:endParaRPr lang="en-GB" sz="1600" dirty="0">
              <a:ea typeface="Times New Roman"/>
              <a:cs typeface="Arial"/>
            </a:endParaRPr>
          </a:p>
          <a:p>
            <a:pPr lvl="0" algn="l">
              <a:lnSpc>
                <a:spcPct val="115000"/>
              </a:lnSpc>
              <a:spcAft>
                <a:spcPts val="0"/>
              </a:spcAft>
              <a:buFont typeface="+mj-lt"/>
              <a:buAutoNum type="alphaUcPeriod"/>
            </a:pPr>
            <a:r>
              <a:rPr lang="ar-SA" sz="1600" dirty="0">
                <a:ea typeface="Times New Roman"/>
                <a:cs typeface="Times New Roman"/>
              </a:rPr>
              <a:t>عندما يشم رائحة الوردة يريد أن يراها             عندما يرى وجه الوردة يريد أن يقطفها</a:t>
            </a:r>
            <a:endParaRPr lang="en-GB" sz="1600" dirty="0">
              <a:ea typeface="Times New Roman"/>
              <a:cs typeface="Arial"/>
            </a:endParaRPr>
          </a:p>
          <a:p>
            <a:pPr lvl="0" algn="l">
              <a:lnSpc>
                <a:spcPct val="115000"/>
              </a:lnSpc>
              <a:spcAft>
                <a:spcPts val="0"/>
              </a:spcAft>
              <a:buFont typeface="+mj-lt"/>
              <a:buAutoNum type="alphaUcPeriod"/>
            </a:pPr>
            <a:r>
              <a:rPr lang="ar-SA" sz="1600" dirty="0">
                <a:ea typeface="Times New Roman"/>
                <a:cs typeface="Times New Roman"/>
              </a:rPr>
              <a:t>إن شمها استحلى رؤيتها                             وإن رأها استحلى قطافها</a:t>
            </a:r>
            <a:endParaRPr lang="en-GB" sz="1600" dirty="0">
              <a:ea typeface="Times New Roman"/>
              <a:cs typeface="Arial"/>
            </a:endParaRPr>
          </a:p>
          <a:p>
            <a:pPr lvl="0" algn="l">
              <a:lnSpc>
                <a:spcPct val="115000"/>
              </a:lnSpc>
              <a:spcAft>
                <a:spcPts val="0"/>
              </a:spcAft>
              <a:buFont typeface="+mj-lt"/>
              <a:buAutoNum type="alphaUcPeriod"/>
            </a:pPr>
            <a:r>
              <a:rPr lang="ar-SA" sz="1600" dirty="0">
                <a:ea typeface="Times New Roman"/>
                <a:cs typeface="Times New Roman"/>
              </a:rPr>
              <a:t>عبيرها استهواه، فطلب رؤياها                                      ولما رأها، أرادها</a:t>
            </a:r>
            <a:endParaRPr lang="en-GB" sz="1600" dirty="0">
              <a:ea typeface="Times New Roman"/>
              <a:cs typeface="Arial"/>
            </a:endParaRPr>
          </a:p>
          <a:p>
            <a:pPr lvl="0" algn="l">
              <a:lnSpc>
                <a:spcPct val="115000"/>
              </a:lnSpc>
              <a:spcAft>
                <a:spcPts val="0"/>
              </a:spcAft>
              <a:buFont typeface="+mj-lt"/>
              <a:buAutoNum type="alphaUcPeriod"/>
            </a:pPr>
            <a:r>
              <a:rPr lang="ar-SA" sz="1600" b="1" dirty="0">
                <a:solidFill>
                  <a:srgbClr val="FF0000"/>
                </a:solidFill>
                <a:ea typeface="Times New Roman"/>
                <a:cs typeface="Times New Roman"/>
              </a:rPr>
              <a:t>إن شم ريح الورد في أغصانها                                   مُناه في ألوانها وبَهاها   </a:t>
            </a:r>
            <a:endParaRPr lang="en-GB" sz="1600" b="1" dirty="0">
              <a:ea typeface="Times New Roman"/>
              <a:cs typeface="Arial"/>
            </a:endParaRPr>
          </a:p>
          <a:p>
            <a:pPr marL="228600" algn="l">
              <a:lnSpc>
                <a:spcPct val="115000"/>
              </a:lnSpc>
              <a:spcAft>
                <a:spcPts val="0"/>
              </a:spcAft>
            </a:pPr>
            <a:r>
              <a:rPr lang="ar-SA" sz="1600" b="1" dirty="0">
                <a:solidFill>
                  <a:srgbClr val="FF0000"/>
                </a:solidFill>
                <a:ea typeface="Times New Roman"/>
                <a:cs typeface="Times New Roman"/>
              </a:rPr>
              <a:t>  وبدوْتِ في ثَوب الجمالِ                           </a:t>
            </a:r>
            <a:r>
              <a:rPr lang="ar-SY" sz="1600" b="1" dirty="0">
                <a:solidFill>
                  <a:srgbClr val="FF0000"/>
                </a:solidFill>
                <a:ea typeface="Times New Roman"/>
                <a:cs typeface="Times New Roman"/>
              </a:rPr>
              <a:t>فك</a:t>
            </a:r>
            <a:r>
              <a:rPr lang="ar-SA" sz="1600" b="1" dirty="0">
                <a:solidFill>
                  <a:srgbClr val="FF0000"/>
                </a:solidFill>
                <a:ea typeface="Times New Roman"/>
                <a:cs typeface="Times New Roman"/>
              </a:rPr>
              <a:t>نْتِ بين </a:t>
            </a:r>
            <a:r>
              <a:rPr lang="ar-SY" sz="1600" b="1" dirty="0">
                <a:solidFill>
                  <a:srgbClr val="FF0000"/>
                </a:solidFill>
                <a:ea typeface="Times New Roman"/>
                <a:cs typeface="Times New Roman"/>
              </a:rPr>
              <a:t>الأ</a:t>
            </a:r>
            <a:r>
              <a:rPr lang="ar-SA" sz="1600" b="1" dirty="0">
                <a:solidFill>
                  <a:srgbClr val="FF0000"/>
                </a:solidFill>
                <a:ea typeface="Times New Roman"/>
                <a:cs typeface="Times New Roman"/>
              </a:rPr>
              <a:t>صابع، رباه ما أحلاها!</a:t>
            </a:r>
            <a:r>
              <a:rPr lang="ar-SA" sz="1600" b="1" dirty="0">
                <a:ea typeface="Times New Roman"/>
                <a:cs typeface="Times New Roman"/>
              </a:rPr>
              <a:t>        </a:t>
            </a:r>
            <a:endParaRPr lang="en-GB" sz="1600" b="1" dirty="0">
              <a:ea typeface="Times New Roman"/>
              <a:cs typeface="Arial"/>
            </a:endParaRPr>
          </a:p>
          <a:p>
            <a:pPr algn="l">
              <a:lnSpc>
                <a:spcPct val="115000"/>
              </a:lnSpc>
              <a:spcAft>
                <a:spcPts val="0"/>
              </a:spcAft>
            </a:pPr>
            <a:r>
              <a:rPr lang="ar-SA" sz="1600" dirty="0">
                <a:ea typeface="Times New Roman"/>
                <a:cs typeface="Times New Roman"/>
              </a:rPr>
              <a:t> </a:t>
            </a:r>
            <a:endParaRPr lang="en-GB" sz="1600" dirty="0">
              <a:ea typeface="Times New Roman"/>
              <a:cs typeface="Arial"/>
            </a:endParaRPr>
          </a:p>
          <a:p>
            <a:pPr algn="l">
              <a:lnSpc>
                <a:spcPct val="115000"/>
              </a:lnSpc>
              <a:spcAft>
                <a:spcPts val="0"/>
              </a:spcAft>
            </a:pPr>
            <a:r>
              <a:rPr lang="en-GB" sz="1600" dirty="0">
                <a:solidFill>
                  <a:srgbClr val="FF0000"/>
                </a:solidFill>
                <a:latin typeface="Times New Roman"/>
                <a:ea typeface="Times New Roman"/>
                <a:cs typeface="Arial"/>
              </a:rPr>
              <a:t> </a:t>
            </a:r>
            <a:endParaRPr lang="en-GB" sz="1600" dirty="0">
              <a:ea typeface="Times New Roman"/>
              <a:cs typeface="Arial"/>
            </a:endParaRPr>
          </a:p>
          <a:p>
            <a:pPr marL="810260" marR="885825" algn="l">
              <a:lnSpc>
                <a:spcPct val="115000"/>
              </a:lnSpc>
              <a:spcAft>
                <a:spcPts val="0"/>
              </a:spcAft>
            </a:pPr>
            <a:endParaRPr lang="en-GB" sz="1600" dirty="0"/>
          </a:p>
        </p:txBody>
      </p:sp>
    </p:spTree>
    <p:extLst>
      <p:ext uri="{BB962C8B-B14F-4D97-AF65-F5344CB8AC3E}">
        <p14:creationId xmlns:p14="http://schemas.microsoft.com/office/powerpoint/2010/main" xmlns="" val="650733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L8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smtClean="0">
                <a:solidFill>
                  <a:srgbClr val="1132D9"/>
                </a:solidFill>
                <a:latin typeface="Times New Roman"/>
                <a:ea typeface="Times New Roman"/>
                <a:cs typeface="Arial"/>
              </a:rPr>
              <a:t>Translate </a:t>
            </a:r>
            <a:r>
              <a:rPr lang="en-GB" sz="1800" b="1" dirty="0">
                <a:solidFill>
                  <a:srgbClr val="1132D9"/>
                </a:solidFill>
                <a:latin typeface="Times New Roman"/>
                <a:ea typeface="Times New Roman"/>
                <a:cs typeface="Arial"/>
              </a:rPr>
              <a:t>the following </a:t>
            </a:r>
            <a:r>
              <a:rPr lang="en-GB" sz="1800" b="1" dirty="0" smtClean="0">
                <a:solidFill>
                  <a:srgbClr val="1132D9"/>
                </a:solidFill>
                <a:latin typeface="Times New Roman"/>
                <a:ea typeface="Times New Roman"/>
                <a:cs typeface="Arial"/>
              </a:rPr>
              <a:t>Poem into Arabic</a:t>
            </a:r>
            <a:r>
              <a:rPr lang="ar-SA" sz="1800" b="1" dirty="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 Use your creative ability in </a:t>
            </a:r>
            <a:r>
              <a:rPr lang="en-GB" sz="1800" b="1" dirty="0" smtClean="0">
                <a:solidFill>
                  <a:srgbClr val="1132D9"/>
                </a:solidFill>
                <a:latin typeface="Times New Roman"/>
                <a:ea typeface="Times New Roman"/>
                <a:cs typeface="Arial"/>
              </a:rPr>
              <a:t>your translation</a:t>
            </a:r>
            <a:r>
              <a:rPr lang="en-GB" sz="1800" b="1" dirty="0">
                <a:latin typeface="Times New Roman"/>
                <a:ea typeface="Times New Roman"/>
                <a:cs typeface="Arial"/>
              </a:rPr>
              <a:t>.</a:t>
            </a:r>
            <a:r>
              <a:rPr lang="en-GB" sz="2400" dirty="0">
                <a:ea typeface="Times New Roman"/>
                <a:cs typeface="Arial"/>
              </a:rPr>
              <a:t/>
            </a:r>
            <a:br>
              <a:rPr lang="en-GB" sz="2400" dirty="0">
                <a:ea typeface="Times New Roman"/>
                <a:cs typeface="Arial"/>
              </a:rPr>
            </a:br>
            <a:r>
              <a:rPr lang="en-GB" sz="2400" dirty="0">
                <a:solidFill>
                  <a:srgbClr val="1132D9"/>
                </a:solidFill>
                <a:ea typeface="Times New Roman"/>
                <a:cs typeface="Arial"/>
              </a:rPr>
              <a:t/>
            </a:r>
            <a:br>
              <a:rPr lang="en-GB" sz="2400" dirty="0">
                <a:solidFill>
                  <a:srgbClr val="1132D9"/>
                </a:solidFill>
                <a:ea typeface="Times New Roman"/>
                <a:cs typeface="Arial"/>
              </a:rPr>
            </a:br>
            <a:r>
              <a:rPr lang="en-GB" sz="1800" b="1" dirty="0">
                <a:latin typeface="Times New Roman"/>
                <a:ea typeface="Times New Roman"/>
                <a:cs typeface="Arial"/>
              </a:rPr>
              <a:t> </a:t>
            </a:r>
            <a:r>
              <a:rPr lang="en-GB" sz="2400" dirty="0">
                <a:ea typeface="Times New Roman"/>
                <a:cs typeface="Arial"/>
              </a:rPr>
              <a:t/>
            </a:r>
            <a:br>
              <a:rPr lang="en-GB" sz="2400" dirty="0">
                <a:ea typeface="Times New Roman"/>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r>
              <a:rPr lang="en-GB" sz="1200" b="1" dirty="0">
                <a:solidFill>
                  <a:srgbClr val="1132D9"/>
                </a:solidFill>
                <a:cs typeface="+mj-cs"/>
              </a:rPr>
              <a:t>ALONE WITH MY LOVE</a:t>
            </a:r>
            <a:endParaRPr lang="en-GB" sz="1200" dirty="0">
              <a:solidFill>
                <a:srgbClr val="1132D9"/>
              </a:solidFill>
              <a:cs typeface="+mj-cs"/>
            </a:endParaRPr>
          </a:p>
          <a:p>
            <a:pPr algn="l"/>
            <a:r>
              <a:rPr lang="en-GB" sz="1200" b="1" dirty="0">
                <a:cs typeface="+mj-cs"/>
              </a:rPr>
              <a:t>Alone, my love, with you alone;</a:t>
            </a:r>
          </a:p>
          <a:p>
            <a:pPr algn="l"/>
            <a:r>
              <a:rPr lang="en-GB" sz="1200" b="1" dirty="0">
                <a:cs typeface="+mj-cs"/>
              </a:rPr>
              <a:t>In the boat of love, we sing and dance</a:t>
            </a:r>
          </a:p>
          <a:p>
            <a:pPr algn="l"/>
            <a:r>
              <a:rPr lang="en-GB" sz="1200" b="1" dirty="0">
                <a:cs typeface="+mj-cs"/>
              </a:rPr>
              <a:t>Like the lonely man in the ocean alone</a:t>
            </a:r>
          </a:p>
          <a:p>
            <a:pPr algn="l"/>
            <a:r>
              <a:rPr lang="en-GB" sz="1200" b="1" dirty="0">
                <a:cs typeface="+mj-cs"/>
              </a:rPr>
              <a:t>When he befriended a bird of chance.</a:t>
            </a:r>
          </a:p>
          <a:p>
            <a:pPr algn="l"/>
            <a:r>
              <a:rPr lang="en-GB" sz="1200" b="1" dirty="0">
                <a:cs typeface="+mj-cs"/>
              </a:rPr>
              <a:t>*	*	*	*	</a:t>
            </a:r>
          </a:p>
          <a:p>
            <a:pPr algn="l"/>
            <a:r>
              <a:rPr lang="en-GB" sz="1200" b="1" dirty="0">
                <a:cs typeface="+mj-cs"/>
              </a:rPr>
              <a:t>Alone in a forest, we laugh and run;</a:t>
            </a:r>
          </a:p>
          <a:p>
            <a:pPr algn="l"/>
            <a:r>
              <a:rPr lang="en-GB" sz="1200" b="1" dirty="0">
                <a:cs typeface="+mj-cs"/>
              </a:rPr>
              <a:t>When the buds of May sway and say</a:t>
            </a:r>
          </a:p>
          <a:p>
            <a:pPr algn="l"/>
            <a:r>
              <a:rPr lang="en-GB" sz="1200" b="1" dirty="0">
                <a:cs typeface="+mj-cs"/>
              </a:rPr>
              <a:t>O Lovers, be happy in the sun</a:t>
            </a:r>
          </a:p>
          <a:p>
            <a:pPr algn="l"/>
            <a:r>
              <a:rPr lang="en-GB" sz="1200" b="1" dirty="0">
                <a:cs typeface="+mj-cs"/>
              </a:rPr>
              <a:t>In merry days and from people away</a:t>
            </a:r>
          </a:p>
          <a:p>
            <a:pPr algn="l"/>
            <a:r>
              <a:rPr lang="en-GB" sz="1200" b="1" dirty="0">
                <a:cs typeface="+mj-cs"/>
              </a:rPr>
              <a:t>*	*	*	*	</a:t>
            </a:r>
          </a:p>
          <a:p>
            <a:pPr algn="l"/>
            <a:r>
              <a:rPr lang="en-GB" sz="1200" b="1" dirty="0">
                <a:cs typeface="+mj-cs"/>
              </a:rPr>
              <a:t>Above, alone on the moon we live;</a:t>
            </a:r>
          </a:p>
          <a:p>
            <a:pPr algn="l"/>
            <a:r>
              <a:rPr lang="en-GB" sz="1200" b="1" dirty="0">
                <a:cs typeface="+mj-cs"/>
              </a:rPr>
              <a:t>No hate, no envy, no vice but love.</a:t>
            </a:r>
          </a:p>
          <a:p>
            <a:pPr algn="l"/>
            <a:r>
              <a:rPr lang="en-GB" sz="1200" b="1" dirty="0">
                <a:cs typeface="+mj-cs"/>
              </a:rPr>
              <a:t>The light to the world then we give;</a:t>
            </a:r>
          </a:p>
          <a:p>
            <a:pPr algn="l"/>
            <a:r>
              <a:rPr lang="en-GB" sz="1200" b="1" dirty="0">
                <a:cs typeface="+mj-cs"/>
              </a:rPr>
              <a:t>There, a happy life shall we prove.</a:t>
            </a:r>
          </a:p>
          <a:p>
            <a:pPr algn="l"/>
            <a:r>
              <a:rPr lang="en-GB" sz="1200" b="1" dirty="0">
                <a:cs typeface="+mj-cs"/>
              </a:rPr>
              <a:t>*	*	*	</a:t>
            </a:r>
            <a:r>
              <a:rPr lang="en-GB" sz="1200" b="1" dirty="0" smtClean="0">
                <a:cs typeface="+mj-cs"/>
              </a:rPr>
              <a:t>*</a:t>
            </a:r>
            <a:endParaRPr lang="en-GB" sz="1200" b="1" dirty="0">
              <a:cs typeface="+mj-cs"/>
            </a:endParaRPr>
          </a:p>
          <a:p>
            <a:pPr algn="l"/>
            <a:r>
              <a:rPr lang="en-GB" sz="1200" b="1" dirty="0">
                <a:cs typeface="+mj-cs"/>
              </a:rPr>
              <a:t>Only with you a chance I stand</a:t>
            </a:r>
          </a:p>
          <a:p>
            <a:pPr algn="l"/>
            <a:r>
              <a:rPr lang="en-GB" sz="1200" b="1" dirty="0">
                <a:cs typeface="+mj-cs"/>
              </a:rPr>
              <a:t>In sea, in heaven and on land.</a:t>
            </a:r>
          </a:p>
          <a:p>
            <a:pPr algn="l"/>
            <a:r>
              <a:rPr lang="en-GB" sz="1200" dirty="0">
                <a:cs typeface="+mj-cs"/>
              </a:rPr>
              <a:t>*	*	*	</a:t>
            </a:r>
            <a:r>
              <a:rPr lang="en-GB" sz="1200" dirty="0" smtClean="0">
                <a:cs typeface="+mj-cs"/>
              </a:rPr>
              <a:t>*</a:t>
            </a:r>
            <a:endParaRPr lang="en-GB" sz="1200" dirty="0">
              <a:cs typeface="+mj-cs"/>
            </a:endParaRPr>
          </a:p>
          <a:p>
            <a:pPr algn="l"/>
            <a:r>
              <a:rPr lang="en-GB" sz="1200" b="1" dirty="0">
                <a:solidFill>
                  <a:srgbClr val="1132D9"/>
                </a:solidFill>
                <a:cs typeface="+mj-cs"/>
              </a:rPr>
              <a:t>A.M. Halimah 1991</a:t>
            </a:r>
            <a:endParaRPr lang="en-GB" sz="1200" b="1" dirty="0" smtClean="0">
              <a:solidFill>
                <a:srgbClr val="1132D9"/>
              </a:solidFill>
              <a:latin typeface="CG Times"/>
              <a:ea typeface="Times New Roman"/>
              <a:cs typeface="+mj-cs"/>
            </a:endParaRPr>
          </a:p>
          <a:p>
            <a:pPr algn="l">
              <a:spcAft>
                <a:spcPts val="1000"/>
              </a:spcAft>
            </a:pPr>
            <a:endParaRPr lang="en-GB" sz="1200" b="1" dirty="0">
              <a:latin typeface="CG Times"/>
              <a:ea typeface="Times New Roman"/>
              <a:cs typeface="+mj-cs"/>
            </a:endParaRPr>
          </a:p>
          <a:p>
            <a:pPr algn="l">
              <a:spcAft>
                <a:spcPts val="1000"/>
              </a:spcAft>
            </a:pPr>
            <a:endParaRPr lang="en-GB" sz="1200" b="1" dirty="0" smtClean="0">
              <a:latin typeface="CG Times"/>
              <a:ea typeface="Times New Roman"/>
              <a:cs typeface="+mj-cs"/>
            </a:endParaRPr>
          </a:p>
          <a:p>
            <a:pPr algn="l">
              <a:spcAft>
                <a:spcPts val="1000"/>
              </a:spcAft>
            </a:pPr>
            <a:r>
              <a:rPr lang="ar-SY" sz="1200" b="1" dirty="0" smtClean="0">
                <a:latin typeface="CG Times"/>
                <a:ea typeface="Times New Roman"/>
                <a:cs typeface="+mj-cs"/>
              </a:rPr>
              <a:t> </a:t>
            </a:r>
            <a:endParaRPr lang="en-GB" sz="1200" dirty="0">
              <a:ea typeface="Times New Roman"/>
              <a:cs typeface="+mj-cs"/>
            </a:endParaRPr>
          </a:p>
        </p:txBody>
      </p:sp>
    </p:spTree>
    <p:extLst>
      <p:ext uri="{BB962C8B-B14F-4D97-AF65-F5344CB8AC3E}">
        <p14:creationId xmlns:p14="http://schemas.microsoft.com/office/powerpoint/2010/main" xmlns="" val="3992937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L8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rtl="1"/>
            <a:r>
              <a:rPr lang="ar-SY" sz="2000" b="1" dirty="0"/>
              <a:t>وأكل كُسيرة في جنب بيتي                    أحبُّ إلي من أكل الرغيف</a:t>
            </a:r>
            <a:endParaRPr lang="en-GB" sz="2000" dirty="0"/>
          </a:p>
          <a:p>
            <a:pPr rtl="1"/>
            <a:r>
              <a:rPr lang="ar-SY" sz="2000" b="1" dirty="0"/>
              <a:t>ولبْسُ عباءة وتقرّ عيني                        أحب إليَّ من لبس الشفوف</a:t>
            </a:r>
            <a:endParaRPr lang="en-GB" sz="2000" dirty="0"/>
          </a:p>
          <a:p>
            <a:pPr rtl="1">
              <a:lnSpc>
                <a:spcPct val="115000"/>
              </a:lnSpc>
              <a:spcAft>
                <a:spcPts val="1000"/>
              </a:spcAft>
            </a:pPr>
            <a:endParaRPr lang="en-GB" sz="1600" dirty="0">
              <a:ea typeface="Times New Roman"/>
              <a:cs typeface="Arial"/>
            </a:endParaRPr>
          </a:p>
          <a:p>
            <a:pPr algn="justLow" rtl="1">
              <a:lnSpc>
                <a:spcPct val="200000"/>
              </a:lnSpc>
              <a:spcAft>
                <a:spcPts val="1000"/>
              </a:spcAft>
            </a:pPr>
            <a:r>
              <a:rPr lang="ar-SY" sz="2000" b="1" dirty="0" smtClean="0">
                <a:ea typeface="Times New Roman"/>
                <a:cs typeface="Times New Roman"/>
              </a:rPr>
              <a:t>   </a:t>
            </a:r>
            <a:endParaRPr lang="en-GB" sz="2000" b="1" dirty="0">
              <a:ea typeface="Calibri"/>
              <a:cs typeface="Traditional Arabic" pitchFamily="2" charset="-78"/>
            </a:endParaRPr>
          </a:p>
        </p:txBody>
      </p:sp>
    </p:spTree>
    <p:extLst>
      <p:ext uri="{BB962C8B-B14F-4D97-AF65-F5344CB8AC3E}">
        <p14:creationId xmlns:p14="http://schemas.microsoft.com/office/powerpoint/2010/main" xmlns="" val="2665764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2652</TotalTime>
  <Words>1283</Words>
  <Application>Microsoft Office PowerPoint</Application>
  <PresentationFormat>A4 Paper (210x297 mm)</PresentationFormat>
  <Paragraphs>135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Lecture 8</vt:lpstr>
      <vt:lpstr>Learning Outcomes</vt:lpstr>
      <vt:lpstr> 1. Introduction </vt:lpstr>
      <vt:lpstr>Example</vt:lpstr>
      <vt:lpstr> Continued  </vt:lpstr>
      <vt:lpstr>2. The Skopos of Poetic Translation </vt:lpstr>
      <vt:lpstr>Continued</vt:lpstr>
      <vt:lpstr> 3.Translation and the Nature of Poetry  </vt:lpstr>
      <vt:lpstr>  Continued  </vt:lpstr>
      <vt:lpstr>  Example    </vt:lpstr>
      <vt:lpstr>4. How to Translate Poetry : theory and process </vt:lpstr>
      <vt:lpstr>Example</vt:lpstr>
      <vt:lpstr>  L8 Practical A Translate the following Poem into Arabic.  Use your creative ability in your translation.    </vt:lpstr>
      <vt:lpstr> L8 Practical B Translate the following into English.  Use your creative ability in your  translation. </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377</cp:revision>
  <dcterms:created xsi:type="dcterms:W3CDTF">2009-10-14T19:14:34Z</dcterms:created>
  <dcterms:modified xsi:type="dcterms:W3CDTF">2012-10-03T04:43:03Z</dcterms:modified>
</cp:coreProperties>
</file>