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57" r:id="rId3"/>
    <p:sldId id="274" r:id="rId4"/>
    <p:sldId id="309" r:id="rId5"/>
    <p:sldId id="312" r:id="rId6"/>
    <p:sldId id="286" r:id="rId7"/>
    <p:sldId id="301" r:id="rId8"/>
    <p:sldId id="288" r:id="rId9"/>
    <p:sldId id="311" r:id="rId10"/>
    <p:sldId id="289" r:id="rId11"/>
    <p:sldId id="313" r:id="rId12"/>
    <p:sldId id="300"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FF3300"/>
    <a:srgbClr val="1132D9"/>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a:t>
            </a:r>
            <a:r>
              <a:rPr lang="en-GB" b="1" dirty="0"/>
              <a:t>I</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just">
              <a:lnSpc>
                <a:spcPct val="115000"/>
              </a:lnSpc>
              <a:spcAft>
                <a:spcPts val="0"/>
              </a:spcAft>
              <a:buFont typeface="+mj-lt"/>
              <a:buAutoNum type="arabicPeriod"/>
            </a:pPr>
            <a:r>
              <a:rPr lang="en-GB" sz="2000" dirty="0" smtClean="0">
                <a:latin typeface="Times New Roman"/>
                <a:ea typeface="Times New Roman"/>
                <a:cs typeface="Arial"/>
              </a:rPr>
              <a:t>to </a:t>
            </a:r>
            <a:r>
              <a:rPr lang="en-GB" sz="2000" dirty="0">
                <a:latin typeface="Times New Roman"/>
                <a:ea typeface="Times New Roman"/>
                <a:cs typeface="Arial"/>
              </a:rPr>
              <a:t>translate a variety of simple  literary </a:t>
            </a:r>
            <a:r>
              <a:rPr lang="en-GB" sz="2000" dirty="0" smtClean="0">
                <a:latin typeface="Times New Roman"/>
                <a:ea typeface="Times New Roman"/>
                <a:cs typeface="Arial"/>
              </a:rPr>
              <a:t>texts</a:t>
            </a:r>
          </a:p>
          <a:p>
            <a:pPr lvl="0" algn="just">
              <a:lnSpc>
                <a:spcPct val="115000"/>
              </a:lnSpc>
              <a:spcAft>
                <a:spcPts val="0"/>
              </a:spcAft>
              <a:buFont typeface="+mj-lt"/>
              <a:buAutoNum type="arabicPeriod"/>
            </a:pPr>
            <a:endParaRPr lang="en-GB" sz="2000" dirty="0">
              <a:latin typeface="Times New Roman"/>
              <a:ea typeface="Times New Roman"/>
              <a:cs typeface="Arial"/>
            </a:endParaRPr>
          </a:p>
          <a:p>
            <a:pPr marL="457200" algn="just">
              <a:lnSpc>
                <a:spcPct val="115000"/>
              </a:lnSpc>
              <a:spcAft>
                <a:spcPts val="0"/>
              </a:spcAft>
              <a:buFont typeface="Wingdings" pitchFamily="2" charset="2"/>
              <a:buChar char="v"/>
            </a:pPr>
            <a:r>
              <a:rPr lang="en-GB" sz="1800" dirty="0">
                <a:latin typeface="Times New Roman"/>
                <a:ea typeface="Times New Roman"/>
                <a:cs typeface="Arial"/>
              </a:rPr>
              <a:t>The main purpose of this lecture is to look at a variety of excerpts taken from different genres such as poetry, oration and short story, translate them and discuss the process of creativity in their </a:t>
            </a:r>
            <a:r>
              <a:rPr lang="en-GB" sz="1800" dirty="0" smtClean="0">
                <a:latin typeface="Times New Roman"/>
                <a:ea typeface="Times New Roman"/>
                <a:cs typeface="Arial"/>
              </a:rPr>
              <a:t>translations.</a:t>
            </a:r>
            <a:endParaRPr lang="en-GB" sz="1600" dirty="0">
              <a:ea typeface="Times New Roman"/>
              <a:cs typeface="Arial"/>
            </a:endParaRPr>
          </a:p>
          <a:p>
            <a:pPr marL="0" lvl="0" indent="0" algn="just">
              <a:lnSpc>
                <a:spcPct val="115000"/>
              </a:lnSpc>
              <a:spcAft>
                <a:spcPts val="0"/>
              </a:spcAft>
            </a:pPr>
            <a:endParaRPr lang="en-GB" sz="1800" dirty="0">
              <a:ea typeface="Times New Roman"/>
              <a:cs typeface="Arial"/>
            </a:endParaRPr>
          </a:p>
          <a:p>
            <a:pPr lvl="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latin typeface="Times New Roman"/>
                <a:ea typeface="Times New Roman"/>
                <a:cs typeface="Arial"/>
              </a:rPr>
              <a:t>1. </a:t>
            </a:r>
            <a:r>
              <a:rPr lang="en-GB" sz="2800" b="1" dirty="0" smtClean="0">
                <a:solidFill>
                  <a:srgbClr val="1132D9"/>
                </a:solidFill>
                <a:latin typeface="Times New Roman"/>
                <a:ea typeface="Times New Roman"/>
                <a:cs typeface="Arial"/>
              </a:rPr>
              <a:t>Examples </a:t>
            </a:r>
            <a:r>
              <a:rPr lang="en-GB" sz="2800" b="1" dirty="0">
                <a:solidFill>
                  <a:srgbClr val="1132D9"/>
                </a:solidFill>
                <a:latin typeface="Times New Roman"/>
                <a:ea typeface="Times New Roman"/>
                <a:cs typeface="Arial"/>
              </a:rPr>
              <a:t>of  Translating </a:t>
            </a:r>
            <a:r>
              <a:rPr lang="en-GB" sz="2800" b="1" dirty="0" smtClean="0">
                <a:solidFill>
                  <a:srgbClr val="1132D9"/>
                </a:solidFill>
                <a:latin typeface="Times New Roman"/>
                <a:ea typeface="Times New Roman"/>
                <a:cs typeface="Arial"/>
              </a:rPr>
              <a:t>Religious  Poetry ?</a:t>
            </a: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
            </a:pPr>
            <a:r>
              <a:rPr lang="en-GB" sz="1400" b="1" dirty="0"/>
              <a:t>We have already discussed the translation of sacred texts in L5 and L6.  We, however, would like to look at the following example from linguistic, cultural and stylistic perspectives when appropriate.</a:t>
            </a:r>
          </a:p>
          <a:p>
            <a:pPr marL="0" indent="0" algn="l"/>
            <a:endParaRPr lang="en-GB" sz="1400" b="1" dirty="0" smtClean="0"/>
          </a:p>
          <a:p>
            <a:pPr algn="l">
              <a:buFont typeface="Wingdings" pitchFamily="2" charset="2"/>
              <a:buChar char="§"/>
            </a:pPr>
            <a:r>
              <a:rPr lang="en-GB" sz="1400" b="1" dirty="0" smtClean="0"/>
              <a:t>When </a:t>
            </a:r>
            <a:r>
              <a:rPr lang="en-GB" sz="1400" b="1" dirty="0"/>
              <a:t>trying to translate Arabic religious poetry into English, you need to convey not only the meaning of the poem, but also the spirit, be religious, psychological, cultural and social. If you could transfer the poetic form implied in the rhyming and rhythm of the poem, you would be really a good translator. </a:t>
            </a:r>
          </a:p>
          <a:p>
            <a:pPr algn="l">
              <a:buFont typeface="Wingdings" pitchFamily="2" charset="2"/>
              <a:buChar char="§"/>
            </a:pPr>
            <a:r>
              <a:rPr lang="en-GB" sz="1400" b="1" dirty="0">
                <a:solidFill>
                  <a:srgbClr val="1132D9"/>
                </a:solidFill>
              </a:rPr>
              <a:t>So how would you translate the following poem into English</a:t>
            </a:r>
            <a:r>
              <a:rPr lang="en-GB" sz="1400" b="1" dirty="0" smtClean="0">
                <a:solidFill>
                  <a:srgbClr val="1132D9"/>
                </a:solidFill>
              </a:rPr>
              <a:t>?</a:t>
            </a:r>
            <a:endParaRPr lang="ar-SY" sz="1400" b="1" dirty="0" smtClean="0">
              <a:solidFill>
                <a:srgbClr val="1132D9"/>
              </a:solidFill>
            </a:endParaRPr>
          </a:p>
          <a:p>
            <a:pPr rtl="1"/>
            <a:r>
              <a:rPr lang="ar-SY" sz="1400" dirty="0"/>
              <a:t>اللهُ خالقُ دنيانا			إنْ كُنْتَ حقَّاً إنسانا</a:t>
            </a:r>
            <a:endParaRPr lang="en-GB" sz="1400" dirty="0"/>
          </a:p>
          <a:p>
            <a:pPr rtl="1"/>
            <a:r>
              <a:rPr lang="ar-SY" sz="1400" dirty="0"/>
              <a:t>من غيرِ ريْبٍ أوْ شَكِّ		امْتلأ القلبُ إيمانا</a:t>
            </a:r>
            <a:endParaRPr lang="en-GB" sz="1400" dirty="0"/>
          </a:p>
          <a:p>
            <a:pPr rtl="1"/>
            <a:r>
              <a:rPr lang="en-GB" sz="1400" dirty="0"/>
              <a:t>***********************  </a:t>
            </a:r>
          </a:p>
          <a:p>
            <a:r>
              <a:rPr lang="ar-SA" sz="1400" dirty="0" smtClean="0"/>
              <a:t>وحياتًك </a:t>
            </a:r>
            <a:r>
              <a:rPr lang="ar-SA" sz="1400" dirty="0"/>
              <a:t>يإبْن البشرِ                         كلقاءِ البحرِ بالنهَر</a:t>
            </a:r>
            <a:endParaRPr lang="en-GB" sz="1400" dirty="0"/>
          </a:p>
          <a:p>
            <a:r>
              <a:rPr lang="ar-SA" sz="1400" dirty="0"/>
              <a:t>يجري يتدفق للبحرِ                        يَسوي يَسوي فوقَ الحجرِ</a:t>
            </a:r>
            <a:endParaRPr lang="en-GB" sz="1400" dirty="0"/>
          </a:p>
          <a:p>
            <a:pPr rtl="1"/>
            <a:r>
              <a:rPr lang="en-GB" sz="1400" dirty="0"/>
              <a:t>                                                                          ***********************</a:t>
            </a:r>
          </a:p>
          <a:p>
            <a:r>
              <a:rPr lang="ar-SA" sz="1400" dirty="0"/>
              <a:t>	لنْ تأخُذ مالاً ومتاعاً                      في القبرِ كُلَّك قد ضاع</a:t>
            </a:r>
            <a:endParaRPr lang="en-GB" sz="1400" dirty="0"/>
          </a:p>
          <a:p>
            <a:r>
              <a:rPr lang="ar-SA" sz="1400" dirty="0"/>
              <a:t>إنْ طابَ العملُ فلا خوفٌ              ما يخسَر عبدٌ إن طَاع</a:t>
            </a:r>
            <a:endParaRPr lang="en-GB" sz="1400" dirty="0"/>
          </a:p>
          <a:p>
            <a:r>
              <a:rPr lang="en-GB" sz="1400" dirty="0"/>
              <a:t>                                                                          *********************** </a:t>
            </a:r>
          </a:p>
        </p:txBody>
      </p:sp>
    </p:spTree>
    <p:extLst>
      <p:ext uri="{BB962C8B-B14F-4D97-AF65-F5344CB8AC3E}">
        <p14:creationId xmlns:p14="http://schemas.microsoft.com/office/powerpoint/2010/main" xmlns="" val="327170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
        <p:nvSpPr>
          <p:cNvPr id="3" name="Content Placeholder 2"/>
          <p:cNvSpPr>
            <a:spLocks noGrp="1"/>
          </p:cNvSpPr>
          <p:nvPr>
            <p:ph idx="1"/>
          </p:nvPr>
        </p:nvSpPr>
        <p:spPr/>
        <p:txBody>
          <a:bodyPr/>
          <a:lstStyle/>
          <a:p>
            <a:pPr algn="l"/>
            <a:r>
              <a:rPr lang="en-GB" sz="1800" b="1" dirty="0">
                <a:solidFill>
                  <a:srgbClr val="1132D9"/>
                </a:solidFill>
              </a:rPr>
              <a:t>So how would you translate the first two lines into English? Is it A, B, C, or something else?</a:t>
            </a:r>
            <a:endParaRPr lang="en-GB" sz="1800" dirty="0">
              <a:solidFill>
                <a:srgbClr val="1132D9"/>
              </a:solidFill>
            </a:endParaRPr>
          </a:p>
          <a:p>
            <a:pPr rtl="1"/>
            <a:r>
              <a:rPr lang="en-GB" sz="1800" dirty="0"/>
              <a:t> </a:t>
            </a:r>
            <a:r>
              <a:rPr lang="ar-SY" sz="1800" dirty="0" smtClean="0"/>
              <a:t>اللهُ </a:t>
            </a:r>
            <a:r>
              <a:rPr lang="ar-SY" sz="1800" dirty="0"/>
              <a:t>خالقُ دنيانا		</a:t>
            </a:r>
            <a:r>
              <a:rPr lang="ar-SY" sz="1800" dirty="0" smtClean="0"/>
              <a:t>إنْ </a:t>
            </a:r>
            <a:r>
              <a:rPr lang="ar-SY" sz="1800" dirty="0"/>
              <a:t>كُنْتَ حقَّاً إنسانا</a:t>
            </a:r>
            <a:endParaRPr lang="en-GB" sz="1800" dirty="0"/>
          </a:p>
          <a:p>
            <a:pPr rtl="1"/>
            <a:r>
              <a:rPr lang="ar-SY" sz="1800" dirty="0"/>
              <a:t>من غيرِ ريْبٍ أوْ شَكِّ		امْتلأ القلبُ إيمانا</a:t>
            </a:r>
            <a:endParaRPr lang="en-GB" sz="1800" dirty="0"/>
          </a:p>
          <a:p>
            <a:r>
              <a:rPr lang="en-GB" sz="1800" dirty="0" smtClean="0"/>
              <a:t>**********************************</a:t>
            </a:r>
          </a:p>
          <a:p>
            <a:pPr algn="l"/>
            <a:r>
              <a:rPr lang="en-GB" sz="1800" dirty="0" smtClean="0"/>
              <a:t>A. </a:t>
            </a:r>
            <a:r>
              <a:rPr lang="en-GB" sz="1600" dirty="0" smtClean="0">
                <a:latin typeface="Times New Roman" pitchFamily="18" charset="0"/>
                <a:cs typeface="Times New Roman" pitchFamily="18" charset="0"/>
              </a:rPr>
              <a:t>God </a:t>
            </a:r>
            <a:r>
              <a:rPr lang="en-GB" sz="1600" dirty="0">
                <a:latin typeface="Times New Roman" pitchFamily="18" charset="0"/>
                <a:cs typeface="Times New Roman" pitchFamily="18" charset="0"/>
              </a:rPr>
              <a:t>is the Creator of the World if you were really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 doubt this would fill the heart with faith.</a:t>
            </a:r>
          </a:p>
          <a:p>
            <a:pPr algn="l"/>
            <a:r>
              <a:rPr lang="en-GB" sz="1600" dirty="0" smtClean="0">
                <a:latin typeface="Times New Roman" pitchFamily="18" charset="0"/>
                <a:cs typeface="Times New Roman" pitchFamily="18" charset="0"/>
              </a:rPr>
              <a:t>B.  Allah </a:t>
            </a:r>
            <a:r>
              <a:rPr lang="en-GB" sz="1600" dirty="0">
                <a:latin typeface="Times New Roman" pitchFamily="18" charset="0"/>
                <a:cs typeface="Times New Roman" pitchFamily="18" charset="0"/>
              </a:rPr>
              <a:t>is the Creator of the World,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 were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any suspicion</a:t>
            </a:r>
          </a:p>
          <a:p>
            <a:pPr algn="l"/>
            <a:r>
              <a:rPr lang="en-GB" sz="1600" dirty="0" smtClean="0">
                <a:latin typeface="Times New Roman" pitchFamily="18" charset="0"/>
                <a:cs typeface="Times New Roman" pitchFamily="18" charset="0"/>
              </a:rPr>
              <a:t>     Your </a:t>
            </a:r>
            <a:r>
              <a:rPr lang="en-GB" sz="1600" dirty="0">
                <a:latin typeface="Times New Roman" pitchFamily="18" charset="0"/>
                <a:cs typeface="Times New Roman" pitchFamily="18" charset="0"/>
              </a:rPr>
              <a:t>heart should have faith in God.</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Allah </a:t>
            </a:r>
            <a:r>
              <a:rPr lang="en-GB" sz="1600" dirty="0">
                <a:latin typeface="Times New Roman" pitchFamily="18" charset="0"/>
                <a:cs typeface="Times New Roman" pitchFamily="18" charset="0"/>
              </a:rPr>
              <a:t>is the Creator of the World,</a:t>
            </a:r>
          </a:p>
          <a:p>
            <a:pPr algn="l"/>
            <a:r>
              <a:rPr lang="en-GB" sz="1600" dirty="0" smtClean="0">
                <a:latin typeface="Times New Roman" pitchFamily="18" charset="0"/>
                <a:cs typeface="Times New Roman" pitchFamily="18" charset="0"/>
              </a:rPr>
              <a:t>      Man </a:t>
            </a:r>
            <a:r>
              <a:rPr lang="en-GB" sz="1600" dirty="0">
                <a:latin typeface="Times New Roman" pitchFamily="18" charset="0"/>
                <a:cs typeface="Times New Roman" pitchFamily="18" charset="0"/>
              </a:rPr>
              <a:t>must say, without a shadow of doubt,</a:t>
            </a:r>
          </a:p>
          <a:p>
            <a:pPr algn="l"/>
            <a:r>
              <a:rPr lang="en-GB" sz="1600" dirty="0" smtClean="0">
                <a:latin typeface="Times New Roman" pitchFamily="18" charset="0"/>
                <a:cs typeface="Times New Roman" pitchFamily="18" charset="0"/>
              </a:rPr>
              <a:t>      I </a:t>
            </a:r>
            <a:r>
              <a:rPr lang="en-GB" sz="1600" dirty="0">
                <a:latin typeface="Times New Roman" pitchFamily="18" charset="0"/>
                <a:cs typeface="Times New Roman" pitchFamily="18" charset="0"/>
              </a:rPr>
              <a:t>believe in God.</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238444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r>
              <a:rPr lang="en-GB" sz="1600" b="1" dirty="0"/>
              <a:t>Now, how would you translate the second two lines into English? Is it A, B, C, or something else?</a:t>
            </a:r>
            <a:endParaRPr lang="en-GB" sz="1600" dirty="0"/>
          </a:p>
          <a:p>
            <a:r>
              <a:rPr lang="ar-SA" sz="1600" dirty="0" smtClean="0"/>
              <a:t>وحياتًك </a:t>
            </a:r>
            <a:r>
              <a:rPr lang="ar-SA" sz="1600" dirty="0"/>
              <a:t>يإبْن البشرِ                         كلقاءِ البحرِ بالنهَر</a:t>
            </a:r>
            <a:endParaRPr lang="en-GB" sz="1600" dirty="0"/>
          </a:p>
          <a:p>
            <a:r>
              <a:rPr lang="ar-SA" sz="1600" dirty="0"/>
              <a:t>يجري يتدفق للبحرِ                        يَسوي يَسوي فوقَ الحجرِ</a:t>
            </a:r>
            <a:endParaRPr lang="en-GB" sz="1600" dirty="0"/>
          </a:p>
          <a:p>
            <a:r>
              <a:rPr lang="en-GB" sz="1600" dirty="0"/>
              <a:t>                                                                          *********************** </a:t>
            </a:r>
          </a:p>
          <a:p>
            <a:pPr marL="0" indent="0" algn="l">
              <a:lnSpc>
                <a:spcPct val="115000"/>
              </a:lnSpc>
              <a:spcAft>
                <a:spcPts val="0"/>
              </a:spcAft>
            </a:pPr>
            <a:r>
              <a:rPr lang="en-GB" sz="1600" dirty="0" smtClean="0">
                <a:ea typeface="Times New Roman"/>
                <a:cs typeface="Arial"/>
              </a:rPr>
              <a:t>A. </a:t>
            </a:r>
            <a:r>
              <a:rPr lang="en-GB" sz="1600" dirty="0">
                <a:latin typeface="Times New Roman" pitchFamily="18" charset="0"/>
                <a:cs typeface="Times New Roman" pitchFamily="18" charset="0"/>
              </a:rPr>
              <a:t>Your life son of Adam is like the sea meeting the river.</a:t>
            </a:r>
          </a:p>
          <a:p>
            <a:pPr marL="0" indent="0" algn="l">
              <a:lnSpc>
                <a:spcPct val="115000"/>
              </a:lnSpc>
              <a:spcAft>
                <a:spcPts val="0"/>
              </a:spcAft>
            </a:pPr>
            <a:r>
              <a:rPr lang="en-GB" sz="1600" dirty="0">
                <a:latin typeface="Times New Roman" pitchFamily="18" charset="0"/>
                <a:cs typeface="Times New Roman" pitchFamily="18" charset="0"/>
              </a:rPr>
              <a:t>     Running towards the sea to settle and settle above the seabed.</a:t>
            </a:r>
          </a:p>
          <a:p>
            <a:pPr marL="0" indent="0" algn="l">
              <a:lnSpc>
                <a:spcPct val="115000"/>
              </a:lnSpc>
              <a:spcAft>
                <a:spcPts val="0"/>
              </a:spcAft>
            </a:pPr>
            <a:r>
              <a:rPr lang="en-GB" sz="1600" dirty="0">
                <a:latin typeface="Times New Roman" pitchFamily="18" charset="0"/>
                <a:cs typeface="Times New Roman" pitchFamily="18" charset="0"/>
              </a:rPr>
              <a:t>B.  Your life man is like meeting the river with sea</a:t>
            </a:r>
          </a:p>
          <a:p>
            <a:pPr marL="0" indent="0" algn="l">
              <a:lnSpc>
                <a:spcPct val="115000"/>
              </a:lnSpc>
              <a:spcAft>
                <a:spcPts val="0"/>
              </a:spcAft>
            </a:pPr>
            <a:r>
              <a:rPr lang="en-GB" sz="1600" dirty="0">
                <a:latin typeface="Times New Roman" pitchFamily="18" charset="0"/>
                <a:cs typeface="Times New Roman" pitchFamily="18" charset="0"/>
              </a:rPr>
              <a:t>     Running towards the sea to join it with settlement. </a:t>
            </a:r>
          </a:p>
          <a:p>
            <a:pPr marL="0" indent="0" algn="l">
              <a:lnSpc>
                <a:spcPct val="115000"/>
              </a:lnSpc>
              <a:spcAft>
                <a:spcPts val="0"/>
              </a:spcAft>
            </a:pPr>
            <a:r>
              <a:rPr lang="en-GB" sz="1600" dirty="0">
                <a:latin typeface="Times New Roman" pitchFamily="18" charset="0"/>
                <a:cs typeface="Times New Roman" pitchFamily="18" charset="0"/>
              </a:rPr>
              <a:t>C.  Man’s life is passing away,</a:t>
            </a:r>
          </a:p>
          <a:p>
            <a:pPr marL="0" indent="0" algn="l">
              <a:lnSpc>
                <a:spcPct val="115000"/>
              </a:lnSpc>
              <a:spcAft>
                <a:spcPts val="0"/>
              </a:spcAft>
            </a:pPr>
            <a:r>
              <a:rPr lang="en-GB" sz="1600" dirty="0">
                <a:latin typeface="Times New Roman" pitchFamily="18" charset="0"/>
                <a:cs typeface="Times New Roman" pitchFamily="18" charset="0"/>
              </a:rPr>
              <a:t>      Fast like a stream in its way,</a:t>
            </a:r>
          </a:p>
          <a:p>
            <a:pPr marL="0" indent="0" algn="l">
              <a:lnSpc>
                <a:spcPct val="115000"/>
              </a:lnSpc>
              <a:spcAft>
                <a:spcPts val="0"/>
              </a:spcAft>
            </a:pPr>
            <a:r>
              <a:rPr lang="en-GB" sz="1600" dirty="0">
                <a:latin typeface="Times New Roman" pitchFamily="18" charset="0"/>
                <a:cs typeface="Times New Roman" pitchFamily="18" charset="0"/>
              </a:rPr>
              <a:t>      To the sea to stay.</a:t>
            </a:r>
          </a:p>
          <a:p>
            <a:pPr marL="0" indent="0" algn="l">
              <a:lnSpc>
                <a:spcPct val="115000"/>
              </a:lnSpc>
              <a:spcAft>
                <a:spcPts val="0"/>
              </a:spcAft>
            </a:pPr>
            <a:r>
              <a:rPr lang="en-GB" sz="1600" dirty="0">
                <a:latin typeface="Times New Roman" pitchFamily="18" charset="0"/>
                <a:cs typeface="Times New Roman" pitchFamily="18" charset="0"/>
              </a:rPr>
              <a:t>D.   Etc..</a:t>
            </a:r>
          </a:p>
          <a:p>
            <a:pPr marL="0" indent="0" algn="l">
              <a:lnSpc>
                <a:spcPct val="115000"/>
              </a:lnSpc>
              <a:spcAft>
                <a:spcPts val="0"/>
              </a:spcAft>
            </a:pPr>
            <a:endParaRPr lang="en-GB" sz="16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Another example, how would you translate the following poem into English</a:t>
            </a:r>
            <a:r>
              <a:rPr lang="en-GB" sz="1600" b="1" dirty="0" smtClean="0"/>
              <a:t>?</a:t>
            </a:r>
          </a:p>
          <a:p>
            <a:pPr algn="l"/>
            <a:r>
              <a:rPr lang="en-GB" sz="1600" b="1" dirty="0" smtClean="0"/>
              <a:t>Is </a:t>
            </a:r>
            <a:r>
              <a:rPr lang="en-GB" sz="1600" b="1" dirty="0"/>
              <a:t>it A, B, C, or something else?</a:t>
            </a:r>
            <a:endParaRPr lang="en-GB" sz="1600" dirty="0"/>
          </a:p>
          <a:p>
            <a:r>
              <a:rPr lang="ar-SA" sz="2000" dirty="0"/>
              <a:t>	لنْ تأخُذ مالاً ومتاعاً                      في القبرِ كُلَّك قد ضاع</a:t>
            </a:r>
            <a:endParaRPr lang="en-GB" sz="2000" dirty="0"/>
          </a:p>
          <a:p>
            <a:r>
              <a:rPr lang="ar-SA" sz="2000" dirty="0" smtClean="0"/>
              <a:t>إنْ </a:t>
            </a:r>
            <a:r>
              <a:rPr lang="ar-SA" sz="2000" dirty="0"/>
              <a:t>طابَ العملُ فلا خوفٌ              ما يخسَر عبدٌ إن طَاع</a:t>
            </a:r>
            <a:endParaRPr lang="en-GB" sz="2000" dirty="0"/>
          </a:p>
          <a:p>
            <a:pPr algn="l"/>
            <a:r>
              <a:rPr lang="en-GB" sz="2000" dirty="0" smtClean="0"/>
              <a:t>A. </a:t>
            </a:r>
            <a:r>
              <a:rPr lang="en-GB" sz="1600" dirty="0" smtClean="0">
                <a:latin typeface="Times New Roman" pitchFamily="18" charset="0"/>
                <a:cs typeface="Times New Roman" pitchFamily="18" charset="0"/>
              </a:rPr>
              <a:t>You </a:t>
            </a:r>
            <a:r>
              <a:rPr lang="en-GB" sz="1600" dirty="0">
                <a:latin typeface="Times New Roman" pitchFamily="18" charset="0"/>
                <a:cs typeface="Times New Roman" pitchFamily="18" charset="0"/>
              </a:rPr>
              <a:t>will not take with you money or goods to the grave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your work is good don’t be afraid</a:t>
            </a:r>
          </a:p>
          <a:p>
            <a:pPr algn="l"/>
            <a:r>
              <a:rPr lang="en-GB" sz="1600" dirty="0" smtClean="0">
                <a:latin typeface="Times New Roman" pitchFamily="18" charset="0"/>
                <a:cs typeface="Times New Roman" pitchFamily="18" charset="0"/>
              </a:rPr>
              <a:t>      He </a:t>
            </a:r>
            <a:r>
              <a:rPr lang="en-GB" sz="1600" dirty="0">
                <a:latin typeface="Times New Roman" pitchFamily="18" charset="0"/>
                <a:cs typeface="Times New Roman" pitchFamily="18" charset="0"/>
              </a:rPr>
              <a:t>who obeys never gets lost.</a:t>
            </a:r>
          </a:p>
          <a:p>
            <a:pPr algn="l"/>
            <a:r>
              <a:rPr lang="en-GB" sz="1600" dirty="0" smtClean="0">
                <a:latin typeface="Times New Roman" pitchFamily="18" charset="0"/>
                <a:cs typeface="Times New Roman" pitchFamily="18" charset="0"/>
              </a:rPr>
              <a:t>B. You </a:t>
            </a:r>
            <a:r>
              <a:rPr lang="en-GB" sz="1600" dirty="0">
                <a:latin typeface="Times New Roman" pitchFamily="18" charset="0"/>
                <a:cs typeface="Times New Roman" pitchFamily="18" charset="0"/>
              </a:rPr>
              <a:t>will take neither money no goods to the grave being lost</a:t>
            </a:r>
          </a:p>
          <a:p>
            <a:pPr algn="l"/>
            <a:r>
              <a:rPr lang="en-GB" sz="1600" dirty="0" smtClean="0">
                <a:latin typeface="Times New Roman" pitchFamily="18" charset="0"/>
                <a:cs typeface="Times New Roman" pitchFamily="18" charset="0"/>
              </a:rPr>
              <a:t>     Don’t </a:t>
            </a:r>
            <a:r>
              <a:rPr lang="en-GB" sz="1600" dirty="0">
                <a:latin typeface="Times New Roman" pitchFamily="18" charset="0"/>
                <a:cs typeface="Times New Roman" pitchFamily="18" charset="0"/>
              </a:rPr>
              <a:t>be afraid if you have done good deeds</a:t>
            </a:r>
          </a:p>
          <a:p>
            <a:pPr algn="l"/>
            <a:r>
              <a:rPr lang="en-GB" sz="1600" dirty="0" smtClean="0">
                <a:latin typeface="Times New Roman" pitchFamily="18" charset="0"/>
                <a:cs typeface="Times New Roman" pitchFamily="18" charset="0"/>
              </a:rPr>
              <a:t>     As </a:t>
            </a:r>
            <a:r>
              <a:rPr lang="en-GB" sz="1600" dirty="0">
                <a:latin typeface="Times New Roman" pitchFamily="18" charset="0"/>
                <a:cs typeface="Times New Roman" pitchFamily="18" charset="0"/>
              </a:rPr>
              <a:t>he who obeys God will never go astray.</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Man</a:t>
            </a:r>
            <a:r>
              <a:rPr lang="en-GB" sz="1600" dirty="0">
                <a:latin typeface="Times New Roman" pitchFamily="18" charset="0"/>
                <a:cs typeface="Times New Roman" pitchFamily="18" charset="0"/>
              </a:rPr>
              <a:t>, it’s time you stopped seeking money,</a:t>
            </a:r>
          </a:p>
          <a:p>
            <a:pPr algn="l"/>
            <a:r>
              <a:rPr lang="en-GB" sz="1600" dirty="0" smtClean="0">
                <a:latin typeface="Times New Roman" pitchFamily="18" charset="0"/>
                <a:cs typeface="Times New Roman" pitchFamily="18" charset="0"/>
              </a:rPr>
              <a:t>      Just </a:t>
            </a:r>
            <a:r>
              <a:rPr lang="en-GB" sz="1600" dirty="0">
                <a:latin typeface="Times New Roman" pitchFamily="18" charset="0"/>
                <a:cs typeface="Times New Roman" pitchFamily="18" charset="0"/>
              </a:rPr>
              <a:t>think of thy destiny,</a:t>
            </a:r>
          </a:p>
          <a:p>
            <a:pPr algn="l"/>
            <a:r>
              <a:rPr lang="en-GB" sz="1600" dirty="0" smtClean="0">
                <a:latin typeface="Times New Roman" pitchFamily="18" charset="0"/>
                <a:cs typeface="Times New Roman" pitchFamily="18" charset="0"/>
              </a:rPr>
              <a:t>      Nothing </a:t>
            </a:r>
            <a:r>
              <a:rPr lang="en-GB" sz="1600" dirty="0">
                <a:latin typeface="Times New Roman" pitchFamily="18" charset="0"/>
                <a:cs typeface="Times New Roman" pitchFamily="18" charset="0"/>
              </a:rPr>
              <a:t>you’ll take with you</a:t>
            </a:r>
          </a:p>
          <a:p>
            <a:pPr algn="l"/>
            <a:r>
              <a:rPr lang="en-GB" sz="1600" dirty="0" smtClean="0">
                <a:latin typeface="Times New Roman" pitchFamily="18" charset="0"/>
                <a:cs typeface="Times New Roman" pitchFamily="18" charset="0"/>
              </a:rPr>
              <a:t>     To </a:t>
            </a:r>
            <a:r>
              <a:rPr lang="en-GB" sz="1600" dirty="0">
                <a:latin typeface="Times New Roman" pitchFamily="18" charset="0"/>
                <a:cs typeface="Times New Roman" pitchFamily="18" charset="0"/>
              </a:rPr>
              <a:t>the grave but few</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200" dirty="0">
                <a:latin typeface="Times New Roman" pitchFamily="18" charset="0"/>
                <a:cs typeface="Times New Roman" pitchFamily="18" charset="0"/>
              </a:rPr>
              <a:t>…</a:t>
            </a:r>
          </a:p>
          <a:p>
            <a:pPr algn="l"/>
            <a:endParaRPr lang="en-GB" sz="1200" dirty="0"/>
          </a:p>
          <a:p>
            <a:pPr algn="l"/>
            <a:r>
              <a:rPr lang="en-GB" sz="1200" dirty="0" smtClean="0"/>
              <a:t>                                                         </a:t>
            </a:r>
            <a:r>
              <a:rPr lang="en-GB" sz="2000" dirty="0" smtClean="0"/>
              <a:t>                 </a:t>
            </a:r>
            <a:r>
              <a:rPr lang="en-GB" sz="2000" dirty="0"/>
              <a:t>**********************</a:t>
            </a:r>
            <a:endParaRPr lang="en-GB" sz="20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3200" b="1" dirty="0" smtClean="0">
                <a:solidFill>
                  <a:srgbClr val="1132D9"/>
                </a:solidFill>
              </a:rPr>
              <a:t>2. Examples </a:t>
            </a:r>
            <a:r>
              <a:rPr lang="en-GB" sz="3200" b="1" dirty="0">
                <a:solidFill>
                  <a:srgbClr val="1132D9"/>
                </a:solidFill>
              </a:rPr>
              <a:t>of </a:t>
            </a:r>
            <a:r>
              <a:rPr lang="en-GB" sz="3200" b="1" dirty="0" smtClean="0">
                <a:solidFill>
                  <a:srgbClr val="1132D9"/>
                </a:solidFill>
              </a:rPr>
              <a:t>Translating </a:t>
            </a:r>
            <a:r>
              <a:rPr lang="en-GB" sz="3200" b="1" dirty="0">
                <a:solidFill>
                  <a:srgbClr val="1132D9"/>
                </a:solidFill>
              </a:rPr>
              <a:t>a </a:t>
            </a:r>
            <a:r>
              <a:rPr lang="en-GB" sz="3200" b="1" dirty="0" smtClean="0">
                <a:solidFill>
                  <a:srgbClr val="1132D9"/>
                </a:solidFill>
              </a:rPr>
              <a:t>Short </a:t>
            </a:r>
            <a:r>
              <a:rPr lang="en-GB" sz="3200" b="1" dirty="0">
                <a:solidFill>
                  <a:srgbClr val="1132D9"/>
                </a:solidFill>
              </a:rPr>
              <a:t>S</a:t>
            </a:r>
            <a:r>
              <a:rPr lang="en-GB" sz="3200" b="1" dirty="0" smtClean="0">
                <a:solidFill>
                  <a:srgbClr val="1132D9"/>
                </a:solidFill>
              </a:rPr>
              <a:t>tory</a:t>
            </a: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400050" indent="-285750" algn="l">
              <a:lnSpc>
                <a:spcPct val="115000"/>
              </a:lnSpc>
              <a:spcAft>
                <a:spcPts val="1000"/>
              </a:spcAft>
              <a:buFont typeface="Wingdings" pitchFamily="2" charset="2"/>
              <a:buChar char="q"/>
            </a:pPr>
            <a:r>
              <a:rPr lang="en-GB" sz="1600" b="1" dirty="0">
                <a:ea typeface="Calibri"/>
                <a:cs typeface="Arial"/>
              </a:rPr>
              <a:t>We have already discussed the translation of short story in L9.  We, however, would like to look at the following example from linguistic, cultural and stylistic perspectives when appropriate.</a:t>
            </a:r>
          </a:p>
          <a:p>
            <a:pPr marL="400050" indent="-285750" algn="l">
              <a:lnSpc>
                <a:spcPct val="115000"/>
              </a:lnSpc>
              <a:spcAft>
                <a:spcPts val="1000"/>
              </a:spcAft>
              <a:buFont typeface="Wingdings" pitchFamily="2" charset="2"/>
              <a:buChar char="q"/>
            </a:pPr>
            <a:r>
              <a:rPr lang="en-GB" sz="1600" b="1" dirty="0" smtClean="0">
                <a:ea typeface="Calibri"/>
                <a:cs typeface="Arial"/>
              </a:rPr>
              <a:t>As </a:t>
            </a:r>
            <a:r>
              <a:rPr lang="en-GB" sz="1600" b="1" dirty="0">
                <a:ea typeface="Calibri"/>
                <a:cs typeface="Arial"/>
              </a:rPr>
              <a:t>a reminder, when translating a short story, as a translator, </a:t>
            </a:r>
            <a:r>
              <a:rPr lang="en-GB" sz="1600" b="1" dirty="0">
                <a:solidFill>
                  <a:srgbClr val="FF0000"/>
                </a:solidFill>
                <a:ea typeface="Calibri"/>
                <a:cs typeface="Arial"/>
              </a:rPr>
              <a:t>you have to make first a crude handwritten draft that you never refer to again.</a:t>
            </a:r>
            <a:r>
              <a:rPr lang="en-GB" sz="1600" b="1" dirty="0">
                <a:ea typeface="Calibri"/>
                <a:cs typeface="Arial"/>
              </a:rPr>
              <a:t>  This is a necessary stage, the stage of ‘writing the reading’ in some palpable form.  </a:t>
            </a:r>
          </a:p>
          <a:p>
            <a:pPr marL="400050" indent="-285750" algn="l">
              <a:lnSpc>
                <a:spcPct val="115000"/>
              </a:lnSpc>
              <a:spcAft>
                <a:spcPts val="1000"/>
              </a:spcAft>
              <a:buFont typeface="Wingdings" pitchFamily="2" charset="2"/>
              <a:buChar char="q"/>
            </a:pPr>
            <a:r>
              <a:rPr lang="en-GB" sz="1600" b="1" dirty="0" smtClean="0">
                <a:solidFill>
                  <a:srgbClr val="1132D9"/>
                </a:solidFill>
                <a:ea typeface="Calibri"/>
                <a:cs typeface="Arial"/>
              </a:rPr>
              <a:t>The </a:t>
            </a:r>
            <a:r>
              <a:rPr lang="en-GB" sz="1600" b="1" dirty="0">
                <a:solidFill>
                  <a:srgbClr val="1132D9"/>
                </a:solidFill>
                <a:ea typeface="Calibri"/>
                <a:cs typeface="Arial"/>
              </a:rPr>
              <a:t>next stage</a:t>
            </a:r>
            <a:r>
              <a:rPr lang="en-GB" sz="1600" b="1" dirty="0">
                <a:ea typeface="Calibri"/>
                <a:cs typeface="Arial"/>
              </a:rPr>
              <a:t>, which is as translation proper, </a:t>
            </a:r>
            <a:r>
              <a:rPr lang="en-GB" sz="1600" b="1" dirty="0">
                <a:solidFill>
                  <a:srgbClr val="1132D9"/>
                </a:solidFill>
                <a:ea typeface="Calibri"/>
                <a:cs typeface="Arial"/>
              </a:rPr>
              <a:t>involves writing and rewriting, crafting sentences, using dictionaries, thesauruses and encyclopaedias</a:t>
            </a:r>
            <a:r>
              <a:rPr lang="en-GB" sz="1600" b="1" dirty="0">
                <a:ea typeface="Calibri"/>
                <a:cs typeface="Arial"/>
              </a:rPr>
              <a:t>. By the time you have finished a translation, you may have several drafts including the initial handwritten scrawl. Significantly, though, you never have more than one draft or two exceptionally, when writing other types of text.</a:t>
            </a:r>
          </a:p>
          <a:p>
            <a:pPr marL="400050" indent="-285750" algn="l">
              <a:lnSpc>
                <a:spcPct val="115000"/>
              </a:lnSpc>
              <a:spcAft>
                <a:spcPts val="1000"/>
              </a:spcAft>
              <a:buFont typeface="Wingdings" pitchFamily="2" charset="2"/>
              <a:buChar char="q"/>
            </a:pPr>
            <a:r>
              <a:rPr lang="en-GB" sz="1600" b="1" dirty="0" smtClean="0">
                <a:solidFill>
                  <a:srgbClr val="009900"/>
                </a:solidFill>
                <a:ea typeface="Calibri"/>
                <a:cs typeface="Arial"/>
              </a:rPr>
              <a:t>In addition to linguistic and cultural translation of the story content and form, the translator needs </a:t>
            </a:r>
            <a:r>
              <a:rPr lang="en-GB" sz="1600" b="1" dirty="0" smtClean="0">
                <a:ea typeface="Calibri"/>
                <a:cs typeface="Arial"/>
              </a:rPr>
              <a:t>to work on the </a:t>
            </a:r>
            <a:r>
              <a:rPr lang="en-GB" sz="1600" b="1" dirty="0" smtClean="0">
                <a:solidFill>
                  <a:srgbClr val="009900"/>
                </a:solidFill>
                <a:ea typeface="Calibri"/>
                <a:cs typeface="Arial"/>
              </a:rPr>
              <a:t>translation of Style </a:t>
            </a:r>
            <a:r>
              <a:rPr lang="en-GB" sz="1600" b="1" dirty="0" smtClean="0">
                <a:ea typeface="Calibri"/>
                <a:cs typeface="Arial"/>
              </a:rPr>
              <a:t>normally adopted in storytelling, whether it is archaic, dialectical or idiosyncratic to the writer, for example- to encode their attitude towards the text content, to mark out different voices.</a:t>
            </a:r>
          </a:p>
          <a:p>
            <a:pPr marL="114300" indent="0" algn="l">
              <a:lnSpc>
                <a:spcPct val="115000"/>
              </a:lnSpc>
              <a:spcAft>
                <a:spcPts val="1000"/>
              </a:spcAft>
            </a:pPr>
            <a:endParaRPr lang="en-GB" sz="1200" b="1" dirty="0" smtClean="0">
              <a:ea typeface="Calibri"/>
              <a:cs typeface="Arial"/>
            </a:endParaRPr>
          </a:p>
          <a:p>
            <a:pPr marL="114300" indent="0" algn="l">
              <a:lnSpc>
                <a:spcPct val="115000"/>
              </a:lnSpc>
              <a:spcAft>
                <a:spcPts val="1000"/>
              </a:spcAft>
            </a:pPr>
            <a:endParaRPr lang="en-GB" sz="12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rtl="1"/>
            <a:r>
              <a:rPr lang="en-GB" sz="1400" b="1" dirty="0"/>
              <a:t>For example, let’s now look at the following excerpt taken from </a:t>
            </a:r>
            <a:r>
              <a:rPr lang="en-GB" sz="1400" b="1" dirty="0" err="1"/>
              <a:t>AlNaimi’s</a:t>
            </a:r>
            <a:r>
              <a:rPr lang="en-GB" sz="1400" b="1" dirty="0"/>
              <a:t> Arabic short story ‘Cut &amp; Chat’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endParaRPr lang="ar-SY" sz="1200" b="1" dirty="0" smtClean="0">
              <a:solidFill>
                <a:srgbClr val="1132D9"/>
              </a:solidFill>
            </a:endParaRPr>
          </a:p>
          <a:p>
            <a:pPr rtl="1"/>
            <a:r>
              <a:rPr lang="ar-SY" sz="1600" b="1" dirty="0" smtClean="0">
                <a:solidFill>
                  <a:srgbClr val="1132D9"/>
                </a:solidFill>
              </a:rPr>
              <a:t>       يفكر </a:t>
            </a:r>
            <a:r>
              <a:rPr lang="ar-SY" sz="1600" b="1" dirty="0">
                <a:solidFill>
                  <a:srgbClr val="1132D9"/>
                </a:solidFill>
              </a:rPr>
              <a:t>كثيراً في أن الحلاق كان يغط في ذلك الوقت في نوم عميق، غير أن فكرة الذهاب كانت تلح عليه وتغريه إغراء بوظة لطفل عطش في عز الصيف. </a:t>
            </a:r>
            <a:endParaRPr lang="ar-SY" sz="1600" b="1" dirty="0" smtClean="0">
              <a:solidFill>
                <a:srgbClr val="1132D9"/>
              </a:solidFill>
            </a:endParaRPr>
          </a:p>
          <a:p>
            <a:pPr lvl="0" algn="l">
              <a:buFont typeface="+mj-lt"/>
              <a:buAutoNum type="alphaUcPeriod"/>
            </a:pPr>
            <a:r>
              <a:rPr lang="en-GB" sz="1800" b="1" dirty="0" smtClean="0">
                <a:solidFill>
                  <a:srgbClr val="1132D9"/>
                </a:solidFill>
              </a:rPr>
              <a:t>He </a:t>
            </a:r>
            <a:r>
              <a:rPr lang="en-GB" sz="1800" b="1" dirty="0">
                <a:solidFill>
                  <a:srgbClr val="1132D9"/>
                </a:solidFill>
              </a:rPr>
              <a:t>did not expect that the barber might be sleeping deeply at this time! But the idea of going was tempting him, as a child gives up to the temptation of tasty ice cream on a hot summer day. </a:t>
            </a:r>
          </a:p>
          <a:p>
            <a:pPr lvl="0" algn="l">
              <a:buFont typeface="+mj-lt"/>
              <a:buAutoNum type="alphaUcPeriod"/>
            </a:pPr>
            <a:r>
              <a:rPr lang="en-GB" sz="1800" b="1" dirty="0"/>
              <a:t>He did not think that the barber might be falling asleep, but the idea of going was persistent  and tempting him like a child being tempted by an ice cream in the middle of a hot summer</a:t>
            </a:r>
            <a:r>
              <a:rPr lang="en-GB" sz="1800" b="1" dirty="0" smtClean="0"/>
              <a:t>.</a:t>
            </a:r>
            <a:endParaRPr lang="en-GB" sz="1800" b="1" dirty="0" smtClean="0"/>
          </a:p>
          <a:p>
            <a:pPr algn="l">
              <a:buFont typeface="+mj-lt"/>
              <a:buAutoNum type="alphaUcPeriod"/>
            </a:pPr>
            <a:r>
              <a:rPr lang="en-GB" sz="1800" b="1" dirty="0">
                <a:solidFill>
                  <a:srgbClr val="FF3300"/>
                </a:solidFill>
              </a:rPr>
              <a:t>The possibility that the barber might be sound asleep at this time of the day did not cross his mind, not once because the thought of going to the </a:t>
            </a:r>
            <a:r>
              <a:rPr lang="en-GB" sz="1800" b="1" dirty="0" smtClean="0">
                <a:solidFill>
                  <a:srgbClr val="FF3300"/>
                </a:solidFill>
              </a:rPr>
              <a:t>barber’s </a:t>
            </a:r>
            <a:r>
              <a:rPr lang="en-GB" sz="1800" b="1" dirty="0">
                <a:solidFill>
                  <a:srgbClr val="FF3300"/>
                </a:solidFill>
              </a:rPr>
              <a:t>was as tempting as a cold ice-cream for a child who is thirsty in the middle of a summer hot day.</a:t>
            </a:r>
          </a:p>
          <a:p>
            <a:pPr lvl="0" algn="l">
              <a:buFont typeface="+mj-lt"/>
              <a:buAutoNum type="alphaUcPeriod"/>
            </a:pPr>
            <a:endParaRPr lang="en-GB" sz="1400" dirty="0"/>
          </a:p>
          <a:p>
            <a:pPr algn="l">
              <a:buFont typeface="+mj-lt"/>
              <a:buAutoNum type="alphaUcPeriod"/>
            </a:pPr>
            <a:endParaRPr lang="en-GB" sz="1400" dirty="0"/>
          </a:p>
          <a:p>
            <a:pPr algn="l">
              <a:buFont typeface="+mj-lt"/>
              <a:buAutoNum type="alphaUcPeriod"/>
            </a:pPr>
            <a:endParaRPr lang="en-GB" sz="1400" dirty="0"/>
          </a:p>
        </p:txBody>
      </p:sp>
    </p:spTree>
    <p:extLst>
      <p:ext uri="{BB962C8B-B14F-4D97-AF65-F5344CB8AC3E}">
        <p14:creationId xmlns:p14="http://schemas.microsoft.com/office/powerpoint/2010/main" xmlns="" val="292047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endParaRPr lang="en-GB" sz="1600" dirty="0"/>
          </a:p>
          <a:p>
            <a:pPr algn="l">
              <a:buAutoNum type="alphaUcPeriod" startAt="4"/>
            </a:pPr>
            <a:r>
              <a:rPr lang="ar-SA" sz="1800" dirty="0"/>
              <a:t> </a:t>
            </a:r>
            <a:r>
              <a:rPr lang="en-GB" sz="1800" b="1" dirty="0">
                <a:solidFill>
                  <a:srgbClr val="009900"/>
                </a:solidFill>
              </a:rPr>
              <a:t>He did not think much of the possibility that the barber might be sound asleep at this time of the day.  </a:t>
            </a:r>
            <a:r>
              <a:rPr lang="en-GB" sz="1800" b="1" dirty="0" smtClean="0">
                <a:solidFill>
                  <a:srgbClr val="009900"/>
                </a:solidFill>
              </a:rPr>
              <a:t> Nevertheless </a:t>
            </a:r>
            <a:r>
              <a:rPr lang="en-GB" sz="1800" b="1" dirty="0">
                <a:solidFill>
                  <a:srgbClr val="009900"/>
                </a:solidFill>
              </a:rPr>
              <a:t>the thought of going to the barber was as persistent and tempting as that of the temptation of an ice cream for a thirsty child in the middle of a hot summer day</a:t>
            </a:r>
            <a:r>
              <a:rPr lang="en-GB" sz="1800" b="1" dirty="0" smtClean="0">
                <a:solidFill>
                  <a:srgbClr val="009900"/>
                </a:solidFill>
              </a:rPr>
              <a:t>.</a:t>
            </a:r>
            <a:endParaRPr lang="en-GB" sz="1800" dirty="0"/>
          </a:p>
          <a:p>
            <a:pPr marL="0" indent="0" algn="l"/>
            <a:r>
              <a:rPr lang="en-GB" sz="1800" dirty="0" smtClean="0"/>
              <a:t>E</a:t>
            </a:r>
            <a:r>
              <a:rPr lang="en-GB" sz="1800" dirty="0"/>
              <a:t>.   </a:t>
            </a:r>
            <a:r>
              <a:rPr lang="en-GB" sz="1800" b="1" dirty="0"/>
              <a:t>He did not think a lot about the possibility that most barbers would be sleeping at this </a:t>
            </a:r>
            <a:r>
              <a:rPr lang="en-GB" sz="1800" b="1" dirty="0" smtClean="0"/>
              <a:t> time </a:t>
            </a:r>
            <a:r>
              <a:rPr lang="en-GB" sz="1800" b="1" dirty="0"/>
              <a:t>of the day.  Nevertheless, he thought more and more of going to the barbers so that the temptation grew stronger just like a young child has a big temptation for an ice cream on a hot summer day.</a:t>
            </a: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a:solidFill>
                  <a:srgbClr val="FF3300"/>
                </a:solidFill>
                <a:latin typeface="Times New Roman"/>
                <a:ea typeface="Calibri"/>
                <a:cs typeface="Arial"/>
              </a:rPr>
              <a:t/>
            </a:r>
            <a:br>
              <a:rPr lang="en-GB" sz="1800" b="1" u="sng" dirty="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L11 </a:t>
            </a:r>
            <a:r>
              <a:rPr lang="en-GB" sz="1800" b="1" u="sng" dirty="0">
                <a:solidFill>
                  <a:srgbClr val="FF3300"/>
                </a:solidFill>
                <a:latin typeface="Times New Roman"/>
                <a:ea typeface="Calibri"/>
                <a:cs typeface="Arial"/>
              </a:rPr>
              <a:t>Practical A</a:t>
            </a:r>
            <a:br>
              <a:rPr lang="en-GB" sz="1800" b="1" u="sng" dirty="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smtClean="0">
                <a:solidFill>
                  <a:srgbClr val="1132D9"/>
                </a:solidFill>
                <a:latin typeface="Times New Roman"/>
                <a:ea typeface="Times New Roman"/>
                <a:cs typeface="Arial"/>
              </a:rPr>
              <a:t>Poem into </a:t>
            </a:r>
            <a:r>
              <a:rPr lang="en-GB" sz="1800" b="1" dirty="0">
                <a:solidFill>
                  <a:srgbClr val="1132D9"/>
                </a:solidFill>
                <a:latin typeface="Times New Roman"/>
                <a:ea typeface="Times New Roman"/>
                <a:cs typeface="Arial"/>
              </a:rPr>
              <a:t>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your translation</a:t>
            </a:r>
            <a:r>
              <a:rPr lang="en-GB" sz="1800" b="1" dirty="0">
                <a:solidFill>
                  <a:srgbClr val="72A376">
                    <a:lumMod val="75000"/>
                  </a:srgbClr>
                </a:solidFill>
                <a:latin typeface="Times New Roman"/>
                <a:ea typeface="Times New Roman"/>
                <a:cs typeface="Arial"/>
              </a:rPr>
              <a:t>.</a:t>
            </a:r>
            <a:r>
              <a:rPr lang="en-GB" sz="2400" dirty="0">
                <a:solidFill>
                  <a:srgbClr val="72A376">
                    <a:lumMod val="75000"/>
                  </a:srgbClr>
                </a:solidFill>
                <a:ea typeface="Times New Roman"/>
                <a:cs typeface="Arial"/>
              </a:rPr>
              <a:t/>
            </a:r>
            <a:br>
              <a:rPr lang="en-GB" sz="2400" dirty="0">
                <a:solidFill>
                  <a:srgbClr val="72A376">
                    <a:lumMod val="75000"/>
                  </a:srgbClr>
                </a:solidFill>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endParaRPr lang="en-GB" dirty="0"/>
          </a:p>
        </p:txBody>
      </p:sp>
      <p:sp>
        <p:nvSpPr>
          <p:cNvPr id="3" name="Content Placeholder 2"/>
          <p:cNvSpPr>
            <a:spLocks noGrp="1"/>
          </p:cNvSpPr>
          <p:nvPr>
            <p:ph sz="half" idx="13"/>
          </p:nvPr>
        </p:nvSpPr>
        <p:spPr/>
        <p:txBody>
          <a:bodyPr/>
          <a:lstStyle/>
          <a:p>
            <a:pPr algn="l" rtl="0"/>
            <a:endParaRPr lang="en-GB" sz="1600" dirty="0" smtClean="0"/>
          </a:p>
          <a:p>
            <a:pPr algn="l" rtl="0"/>
            <a:r>
              <a:rPr lang="en-GB" sz="1600" dirty="0" smtClean="0"/>
              <a:t>Muhammad </a:t>
            </a:r>
            <a:r>
              <a:rPr lang="en-GB" sz="1600" dirty="0"/>
              <a:t>Whom Allah taught up,</a:t>
            </a:r>
          </a:p>
          <a:p>
            <a:pPr algn="l" rtl="0"/>
            <a:r>
              <a:rPr lang="en-GB" sz="1600" dirty="0"/>
              <a:t>The Infallible in whom we must trust,</a:t>
            </a:r>
          </a:p>
          <a:p>
            <a:pPr algn="l" rtl="0"/>
            <a:r>
              <a:rPr lang="en-GB" sz="1600" dirty="0"/>
              <a:t>The Orphan who Allah brought up,</a:t>
            </a:r>
          </a:p>
          <a:p>
            <a:pPr algn="l" rtl="0"/>
            <a:r>
              <a:rPr lang="en-GB" sz="1600" dirty="0"/>
              <a:t>The Truthful whose speech will last.</a:t>
            </a:r>
          </a:p>
          <a:p>
            <a:pPr algn="l" rtl="0"/>
            <a:r>
              <a:rPr lang="en-GB" sz="1600" dirty="0"/>
              <a:t>*	*	*	*	*</a:t>
            </a:r>
          </a:p>
          <a:p>
            <a:pPr algn="l" rtl="0"/>
            <a:r>
              <a:rPr lang="en-GB" sz="1600" dirty="0"/>
              <a:t>All his life in hardship was spent,</a:t>
            </a:r>
          </a:p>
          <a:p>
            <a:pPr algn="l" rtl="0"/>
            <a:r>
              <a:rPr lang="en-GB" sz="1600" dirty="0"/>
              <a:t>To give us relief through believe in Allah,</a:t>
            </a:r>
          </a:p>
          <a:p>
            <a:pPr algn="l" rtl="0"/>
            <a:r>
              <a:rPr lang="en-GB" sz="1600" dirty="0"/>
              <a:t>To give a chance for sinners to repent,</a:t>
            </a:r>
          </a:p>
          <a:p>
            <a:pPr algn="l" rtl="0"/>
            <a:r>
              <a:rPr lang="en-GB" sz="1600" dirty="0"/>
              <a:t>To say, there is no god but Allah.</a:t>
            </a:r>
          </a:p>
          <a:p>
            <a:pPr algn="l" rtl="0"/>
            <a:r>
              <a:rPr lang="en-GB" sz="1600" dirty="0"/>
              <a:t>*	*	*	*	*</a:t>
            </a:r>
          </a:p>
          <a:p>
            <a:pPr algn="l" rtl="0"/>
            <a:r>
              <a:rPr lang="en-GB" sz="1600" b="1" dirty="0">
                <a:solidFill>
                  <a:srgbClr val="1132D9"/>
                </a:solidFill>
              </a:rPr>
              <a:t>A.M. Halimah  June’79</a:t>
            </a:r>
          </a:p>
          <a:p>
            <a:pPr algn="l" rtl="0"/>
            <a:endParaRPr lang="en-GB" sz="1600" dirty="0"/>
          </a:p>
          <a:p>
            <a:pPr algn="l" rtl="0"/>
            <a:endParaRPr lang="en-GB" sz="1600" dirty="0"/>
          </a:p>
        </p:txBody>
      </p:sp>
      <p:sp>
        <p:nvSpPr>
          <p:cNvPr id="4" name="Content Placeholder 3"/>
          <p:cNvSpPr>
            <a:spLocks noGrp="1"/>
          </p:cNvSpPr>
          <p:nvPr>
            <p:ph sz="half" idx="1"/>
          </p:nvPr>
        </p:nvSpPr>
        <p:spPr/>
        <p:txBody>
          <a:bodyPr/>
          <a:lstStyle/>
          <a:p>
            <a:pPr algn="l" rtl="0"/>
            <a:r>
              <a:rPr lang="en-GB" sz="1400" b="1" dirty="0">
                <a:solidFill>
                  <a:srgbClr val="1132D9"/>
                </a:solidFill>
              </a:rPr>
              <a:t>MUHAMMAD THE PROPHET  (</a:t>
            </a:r>
            <a:r>
              <a:rPr lang="en-GB" sz="1400" b="1" dirty="0" err="1">
                <a:solidFill>
                  <a:srgbClr val="1132D9"/>
                </a:solidFill>
              </a:rPr>
              <a:t>p.b.b.u.h</a:t>
            </a:r>
            <a:r>
              <a:rPr lang="en-GB" sz="1400" b="1" dirty="0">
                <a:solidFill>
                  <a:srgbClr val="1132D9"/>
                </a:solidFill>
              </a:rPr>
              <a:t>)</a:t>
            </a:r>
          </a:p>
          <a:p>
            <a:pPr algn="l" rtl="0"/>
            <a:r>
              <a:rPr lang="en-GB" sz="1600" dirty="0" smtClean="0"/>
              <a:t>A </a:t>
            </a:r>
            <a:r>
              <a:rPr lang="en-GB" sz="1600" dirty="0"/>
              <a:t>red rose has grown up in a desert,</a:t>
            </a:r>
          </a:p>
          <a:p>
            <a:pPr algn="l" rtl="0"/>
            <a:r>
              <a:rPr lang="en-GB" sz="1600" dirty="0"/>
              <a:t>Among fields of spine scent thorn apples,</a:t>
            </a:r>
          </a:p>
          <a:p>
            <a:pPr algn="l" rtl="0"/>
            <a:r>
              <a:rPr lang="en-GB" sz="1600" dirty="0"/>
              <a:t>To grant a flourished life to the dead desert,</a:t>
            </a:r>
          </a:p>
          <a:p>
            <a:pPr algn="l" rtl="0"/>
            <a:r>
              <a:rPr lang="en-GB" sz="1600" dirty="0"/>
              <a:t>To make smooth pinks out of thorn apples.</a:t>
            </a:r>
          </a:p>
          <a:p>
            <a:pPr algn="l" rtl="0"/>
            <a:r>
              <a:rPr lang="en-GB" sz="1600" dirty="0"/>
              <a:t>*	*	*	*	*	</a:t>
            </a:r>
          </a:p>
          <a:p>
            <a:pPr algn="l" rtl="0"/>
            <a:r>
              <a:rPr lang="en-GB" sz="1600" dirty="0"/>
              <a:t>As a plank of wood to a lonely man,</a:t>
            </a:r>
          </a:p>
          <a:p>
            <a:pPr algn="l" rtl="0"/>
            <a:r>
              <a:rPr lang="en-GB" sz="1600" dirty="0"/>
              <a:t>Groping among waves of a stormy ocean,</a:t>
            </a:r>
          </a:p>
          <a:p>
            <a:pPr algn="l" rtl="0"/>
            <a:r>
              <a:rPr lang="en-GB" sz="1600" dirty="0"/>
              <a:t>Crying out, help! Help! Drowning is man!</a:t>
            </a:r>
          </a:p>
          <a:p>
            <a:pPr algn="l" rtl="0"/>
            <a:r>
              <a:rPr lang="en-GB" sz="1600" dirty="0"/>
              <a:t>Help! Help! Man is in Corruption!</a:t>
            </a:r>
          </a:p>
          <a:p>
            <a:pPr algn="l" rtl="0"/>
            <a:r>
              <a:rPr lang="en-GB" sz="1600" dirty="0"/>
              <a:t>*	*	*	*	*</a:t>
            </a:r>
          </a:p>
          <a:p>
            <a:pPr algn="l" rtl="0"/>
            <a:r>
              <a:rPr lang="en-GB" sz="1600" dirty="0"/>
              <a:t>A shining star in the wide-clouded sky</a:t>
            </a:r>
          </a:p>
          <a:p>
            <a:pPr algn="l" rtl="0"/>
            <a:r>
              <a:rPr lang="en-GB" sz="1600" dirty="0"/>
              <a:t>Has appeared to make a day out of a night.</a:t>
            </a:r>
          </a:p>
          <a:p>
            <a:pPr algn="l" rtl="0"/>
            <a:r>
              <a:rPr lang="en-GB" sz="1600" dirty="0"/>
              <a:t>As a merry bird from branch to another fly</a:t>
            </a:r>
          </a:p>
          <a:p>
            <a:pPr algn="l" rtl="0"/>
            <a:r>
              <a:rPr lang="en-GB" sz="1600" dirty="0"/>
              <a:t>To grand gaiety to children not fright.</a:t>
            </a:r>
          </a:p>
        </p:txBody>
      </p:sp>
    </p:spTree>
    <p:extLst>
      <p:ext uri="{BB962C8B-B14F-4D97-AF65-F5344CB8AC3E}">
        <p14:creationId xmlns:p14="http://schemas.microsoft.com/office/powerpoint/2010/main" xmlns="" val="1089287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L11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400" b="1" dirty="0" smtClean="0">
                <a:ea typeface="Calibri"/>
                <a:cs typeface="Traditional Arabic" pitchFamily="2" charset="-78"/>
              </a:rPr>
              <a:t>لم </a:t>
            </a:r>
            <a:r>
              <a:rPr lang="ar-SY" sz="1400" b="1" dirty="0">
                <a:ea typeface="Calibri"/>
                <a:cs typeface="Traditional Arabic" pitchFamily="2" charset="-78"/>
              </a:rPr>
              <a:t>يفكر كثيراً في أن الحلاق كان يغط في ذلك الوقت في نوم عميق، غير أن فكرة الذهاب كانت تلح عليه وتغريه إغراء بوظة لطفل عطش في عز الصيف. تساءل: "هل يمكن للحلاق أن يكون قد كسر وتيرة نظامه كأن يكون تشاجر مع زوجته فترك بيته وقصد دكانه قبل ساعة ونصف من موعده المعهود". همَّ بالوقوف وهو مشوش التفكير. بدأ بجر قدميه لأنه كان مأخوذاً بألوان السجادة التي زادت في خوفه, إذ بدا له الأحمر ناراً متماوجة والأصفر ثعباناً يتلوى والأسود موتاً يتربص به. تحرك مسرعاً رغم تردده لأنه كان يعرف أنه سيجد باب الدكان الموصد في وجهه, وسيرمق بابه بنظرة خائبة, وسيرى خيبته تلك مخضبة على زجاج ذلك الباب, وسيشعر بعذاب الراغب بشراء بضاعة مرتبة خلف زجاج دكان دون أن يملك المال اللازم لشرائها.</a:t>
            </a:r>
          </a:p>
          <a:p>
            <a:pPr rtl="1">
              <a:lnSpc>
                <a:spcPct val="200000"/>
              </a:lnSpc>
              <a:spcAft>
                <a:spcPts val="1000"/>
              </a:spcAft>
            </a:pPr>
            <a:r>
              <a:rPr lang="ar-SY" sz="1400" b="1" dirty="0" smtClean="0">
                <a:ea typeface="Calibri"/>
                <a:cs typeface="Traditional Arabic" pitchFamily="2" charset="-78"/>
              </a:rPr>
              <a:t>               عاد </a:t>
            </a:r>
            <a:r>
              <a:rPr lang="ar-SY" sz="1400" b="1" dirty="0">
                <a:ea typeface="Calibri"/>
                <a:cs typeface="Traditional Arabic" pitchFamily="2" charset="-78"/>
              </a:rPr>
              <a:t>التساؤل عود رغبة مكبوتة: "لماذا يقدم المرء على الدخول بمعارك يعرف سلفاً أنها خاسرة, كالذهاب إلى دكان الحلاق في هذه الساعة من الظهيرة؟".</a:t>
            </a:r>
          </a:p>
          <a:p>
            <a:pPr rtl="1">
              <a:lnSpc>
                <a:spcPct val="200000"/>
              </a:lnSpc>
              <a:spcAft>
                <a:spcPts val="1000"/>
              </a:spcAft>
            </a:pPr>
            <a:r>
              <a:rPr lang="ar-SY" sz="1400" b="1" dirty="0" smtClean="0">
                <a:ea typeface="Calibri"/>
                <a:cs typeface="Traditional Arabic" pitchFamily="2" charset="-78"/>
              </a:rPr>
              <a:t>                 انتعل </a:t>
            </a:r>
            <a:r>
              <a:rPr lang="ar-SY" sz="1400" b="1" dirty="0">
                <a:ea typeface="Calibri"/>
                <a:cs typeface="Traditional Arabic" pitchFamily="2" charset="-78"/>
              </a:rPr>
              <a:t>حذاءه, فتح باب شقته وانسل خارجاً. بدأ يهبط السلالم محصياً عدد درجاتها. عندما وصل إلى الدرجة الحادية والثلاثين, لاحظ أنها قد تشققت وانكسرت قليلاً وأن أصابع الحديد في داخلها نتأت خارجاً، وتخيل أن وزنه ازداد ثقلاً إلى حد جعلها تتهاوى فتسقط مع بقية الدرجات عليه. أسرع قليلاً ثم تمهل بالنزول. نظر في قاع ذاته فرأى عصفوراً مرعوباً. غمر الضـوء الساطـع والهواء الحار الشارع فزاد انكماشه.</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2864</TotalTime>
  <Words>1154</Words>
  <Application>Microsoft Office PowerPoint</Application>
  <PresentationFormat>A4 Paper (210x297 mm)</PresentationFormat>
  <Paragraphs>124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Lecture 11</vt:lpstr>
      <vt:lpstr>Learning Outcomes</vt:lpstr>
      <vt:lpstr>1. Examples of  Translating Religious  Poetry ? </vt:lpstr>
      <vt:lpstr>Continued</vt:lpstr>
      <vt:lpstr>Continued</vt:lpstr>
      <vt:lpstr>Continued</vt:lpstr>
      <vt:lpstr>2. Examples of Translating a Short Story </vt:lpstr>
      <vt:lpstr>Example</vt:lpstr>
      <vt:lpstr> Continued  </vt:lpstr>
      <vt:lpstr>  L11 Practical A Translate the following Poem into Arabic.  Use your creative ability in your translation.  </vt:lpstr>
      <vt:lpstr>L11 Practical B Translate the following excerpt into English.  Use your creative ability in translation.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416</cp:revision>
  <dcterms:created xsi:type="dcterms:W3CDTF">2009-10-14T19:14:34Z</dcterms:created>
  <dcterms:modified xsi:type="dcterms:W3CDTF">2012-08-26T13:48:44Z</dcterms:modified>
</cp:coreProperties>
</file>