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2" r:id="rId2"/>
    <p:sldId id="257" r:id="rId3"/>
    <p:sldId id="274" r:id="rId4"/>
    <p:sldId id="309" r:id="rId5"/>
    <p:sldId id="312" r:id="rId6"/>
    <p:sldId id="286" r:id="rId7"/>
    <p:sldId id="301" r:id="rId8"/>
    <p:sldId id="288" r:id="rId9"/>
    <p:sldId id="311" r:id="rId10"/>
    <p:sldId id="289" r:id="rId11"/>
    <p:sldId id="313" r:id="rId12"/>
    <p:sldId id="300"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1132D9"/>
    <a:srgbClr val="0099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8/26/2012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II</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able to  </a:t>
            </a:r>
          </a:p>
          <a:p>
            <a:pPr lvl="0" algn="just">
              <a:lnSpc>
                <a:spcPct val="115000"/>
              </a:lnSpc>
              <a:spcAft>
                <a:spcPts val="0"/>
              </a:spcAft>
              <a:buFont typeface="+mj-lt"/>
              <a:buAutoNum type="arabicPeriod"/>
            </a:pPr>
            <a:r>
              <a:rPr lang="en-GB" sz="2000" dirty="0" smtClean="0">
                <a:latin typeface="Times New Roman"/>
                <a:ea typeface="Times New Roman"/>
                <a:cs typeface="Arial"/>
              </a:rPr>
              <a:t>to </a:t>
            </a:r>
            <a:r>
              <a:rPr lang="en-GB" sz="2000" dirty="0">
                <a:latin typeface="Times New Roman"/>
                <a:ea typeface="Times New Roman"/>
                <a:cs typeface="Arial"/>
              </a:rPr>
              <a:t>translate a variety of simple  orations</a:t>
            </a:r>
            <a:endParaRPr lang="en-GB" sz="1800" dirty="0">
              <a:ea typeface="Times New Roman"/>
              <a:cs typeface="Arial"/>
            </a:endParaRPr>
          </a:p>
          <a:p>
            <a:pPr marL="0" lvl="0" indent="0" algn="just">
              <a:lnSpc>
                <a:spcPct val="115000"/>
              </a:lnSpc>
              <a:spcAft>
                <a:spcPts val="0"/>
              </a:spcAft>
            </a:pPr>
            <a:endParaRPr lang="en-GB" sz="2000" dirty="0">
              <a:latin typeface="Times New Roman"/>
              <a:ea typeface="Times New Roman"/>
              <a:cs typeface="Arial"/>
            </a:endParaRPr>
          </a:p>
          <a:p>
            <a:pPr marL="457200" algn="just">
              <a:lnSpc>
                <a:spcPct val="115000"/>
              </a:lnSpc>
              <a:spcAft>
                <a:spcPts val="0"/>
              </a:spcAft>
              <a:buFont typeface="Wingdings" pitchFamily="2" charset="2"/>
              <a:buChar char="v"/>
            </a:pPr>
            <a:r>
              <a:rPr lang="en-GB" sz="1800" b="1" dirty="0" smtClean="0"/>
              <a:t>The </a:t>
            </a:r>
            <a:r>
              <a:rPr lang="en-GB" sz="1800" b="1" dirty="0"/>
              <a:t>main purpose of this lecture is to look at a variety of excerpts taken from different types of orations, translate them and discuss the process of creativity in their translation.</a:t>
            </a:r>
          </a:p>
          <a:p>
            <a:pPr marL="0" lvl="0" indent="0" algn="just">
              <a:lnSpc>
                <a:spcPct val="115000"/>
              </a:lnSpc>
              <a:spcAft>
                <a:spcPts val="0"/>
              </a:spcAft>
            </a:pPr>
            <a:endParaRPr lang="en-GB" sz="1800" dirty="0">
              <a:ea typeface="Times New Roman"/>
              <a:cs typeface="Arial"/>
            </a:endParaRPr>
          </a:p>
          <a:p>
            <a:pPr lvl="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1132D9"/>
                </a:solidFill>
                <a:latin typeface="Times New Roman"/>
                <a:ea typeface="Times New Roman"/>
                <a:cs typeface="Arial"/>
              </a:rPr>
              <a:t>1. </a:t>
            </a:r>
            <a:r>
              <a:rPr lang="en-GB" sz="2800" b="1" dirty="0" smtClean="0">
                <a:solidFill>
                  <a:srgbClr val="1132D9"/>
                </a:solidFill>
                <a:latin typeface="Times New Roman"/>
                <a:ea typeface="Times New Roman"/>
                <a:cs typeface="Arial"/>
              </a:rPr>
              <a:t>Examples </a:t>
            </a:r>
            <a:r>
              <a:rPr lang="en-GB" sz="2800" b="1" dirty="0">
                <a:solidFill>
                  <a:srgbClr val="1132D9"/>
                </a:solidFill>
                <a:latin typeface="Times New Roman"/>
                <a:ea typeface="Times New Roman"/>
                <a:cs typeface="Arial"/>
              </a:rPr>
              <a:t>of  Translating Religious orations </a:t>
            </a:r>
            <a:r>
              <a:rPr lang="en-GB" sz="2800" b="1" dirty="0" smtClean="0">
                <a:solidFill>
                  <a:srgbClr val="1132D9"/>
                </a:solidFill>
                <a:latin typeface="Times New Roman"/>
                <a:ea typeface="Times New Roman"/>
                <a:cs typeface="Arial"/>
              </a:rPr>
              <a:t>?</a:t>
            </a: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endParaRPr lang="en-GB" sz="2400" b="1" dirty="0">
              <a:solidFill>
                <a:srgbClr val="1132D9"/>
              </a:solidFill>
              <a:latin typeface="Times New Roman"/>
              <a:ea typeface="Times New Roman"/>
              <a:cs typeface="Arial"/>
            </a:endParaRPr>
          </a:p>
        </p:txBody>
      </p:sp>
      <p:sp>
        <p:nvSpPr>
          <p:cNvPr id="3" name="Content Placeholder 2"/>
          <p:cNvSpPr>
            <a:spLocks noGrp="1"/>
          </p:cNvSpPr>
          <p:nvPr>
            <p:ph idx="1"/>
          </p:nvPr>
        </p:nvSpPr>
        <p:spPr/>
        <p:txBody>
          <a:bodyPr/>
          <a:lstStyle/>
          <a:p>
            <a:pPr algn="l">
              <a:buFont typeface="Wingdings" pitchFamily="2" charset="2"/>
              <a:buChar char="§"/>
            </a:pPr>
            <a:r>
              <a:rPr lang="en-GB" sz="1600" b="1" dirty="0"/>
              <a:t>We have already discussed the translation of orations in L7.  We, however, would like to look at the following example from linguistic, cultural and stylistic perspectives when appropriate.</a:t>
            </a:r>
          </a:p>
          <a:p>
            <a:pPr algn="l">
              <a:buFont typeface="Wingdings" pitchFamily="2" charset="2"/>
              <a:buChar char="§"/>
            </a:pPr>
            <a:endParaRPr lang="en-GB" sz="1600" b="1" dirty="0"/>
          </a:p>
          <a:p>
            <a:pPr algn="l">
              <a:buFont typeface="Wingdings" pitchFamily="2" charset="2"/>
              <a:buChar char="§"/>
            </a:pPr>
            <a:r>
              <a:rPr lang="en-GB" sz="1600" b="1" dirty="0"/>
              <a:t>Translating orations ranges in terms of difficulty from translating simple farewell speeches of University outgoing students to the most difficult oratorical speeches of the Prophet Muhammad (</a:t>
            </a:r>
            <a:r>
              <a:rPr lang="en-GB" sz="1600" b="1" dirty="0" err="1"/>
              <a:t>p.b.b.u.h</a:t>
            </a:r>
            <a:r>
              <a:rPr lang="en-GB" sz="1600" b="1" dirty="0"/>
              <a:t>).  Our main concern here is the translation of religious orations</a:t>
            </a:r>
            <a:r>
              <a:rPr lang="en-GB" sz="1600" b="1" dirty="0" smtClean="0"/>
              <a:t>.</a:t>
            </a:r>
          </a:p>
          <a:p>
            <a:pPr marL="0" indent="0" algn="l"/>
            <a:r>
              <a:rPr lang="en-GB" sz="1600" b="1" dirty="0" smtClean="0"/>
              <a:t> </a:t>
            </a:r>
          </a:p>
          <a:p>
            <a:pPr algn="l">
              <a:buFont typeface="Wingdings" pitchFamily="2" charset="2"/>
              <a:buChar char="§"/>
            </a:pPr>
            <a:r>
              <a:rPr lang="en-GB" sz="1600" b="1" dirty="0" smtClean="0"/>
              <a:t>Religious </a:t>
            </a:r>
            <a:r>
              <a:rPr lang="en-GB" sz="1600" b="1" dirty="0"/>
              <a:t>orations (non-prophetic type): as mentioned earlier, religious speech, short or long, tend to appeal to both hearts and minds, using a high stylistic approach to a wide audience of diverse classes of people in a variety of situation and settings.</a:t>
            </a:r>
          </a:p>
          <a:p>
            <a:pPr algn="l">
              <a:buFont typeface="Wingdings" pitchFamily="2" charset="2"/>
              <a:buChar char="§"/>
            </a:pPr>
            <a:endParaRPr lang="en-GB" sz="1600" b="1" dirty="0"/>
          </a:p>
          <a:p>
            <a:pPr algn="l">
              <a:buFont typeface="Wingdings" pitchFamily="2" charset="2"/>
              <a:buChar char="§"/>
            </a:pPr>
            <a:r>
              <a:rPr lang="en-GB" sz="1600" b="1" dirty="0"/>
              <a:t>Let’s look at the following short rhetorical speech by our great </a:t>
            </a:r>
            <a:r>
              <a:rPr lang="en-GB" sz="1600" b="1" dirty="0" err="1"/>
              <a:t>Khalifa</a:t>
            </a:r>
            <a:r>
              <a:rPr lang="en-GB" sz="1600" b="1" dirty="0"/>
              <a:t> Abu </a:t>
            </a:r>
            <a:r>
              <a:rPr lang="en-GB" sz="1600" b="1" dirty="0" err="1"/>
              <a:t>Bakr</a:t>
            </a:r>
            <a:r>
              <a:rPr lang="en-GB" sz="1600" b="1" dirty="0"/>
              <a:t> </a:t>
            </a:r>
            <a:r>
              <a:rPr lang="en-GB" sz="1600" b="1" dirty="0" err="1"/>
              <a:t>ALSidiq</a:t>
            </a:r>
            <a:r>
              <a:rPr lang="en-GB" sz="1600" b="1" dirty="0"/>
              <a:t> (may Allah be pleased with him) addressed to all people when Prophet Muhammad (</a:t>
            </a:r>
            <a:r>
              <a:rPr lang="en-GB" sz="1600" b="1" dirty="0" err="1"/>
              <a:t>p.b.b.u.h</a:t>
            </a:r>
            <a:r>
              <a:rPr lang="en-GB" sz="1600" b="1" dirty="0"/>
              <a:t>) passed away  in 11H in </a:t>
            </a:r>
            <a:r>
              <a:rPr lang="en-GB" sz="1600" b="1" dirty="0" err="1"/>
              <a:t>Madinah</a:t>
            </a:r>
            <a:r>
              <a:rPr lang="en-GB" sz="1600" b="1" dirty="0"/>
              <a:t>. How would you translate an oratory like that of Abu </a:t>
            </a:r>
            <a:r>
              <a:rPr lang="en-GB" sz="1600" b="1" dirty="0" err="1"/>
              <a:t>Bakr</a:t>
            </a:r>
            <a:r>
              <a:rPr lang="en-GB" sz="1600" b="1" dirty="0"/>
              <a:t> </a:t>
            </a:r>
            <a:r>
              <a:rPr lang="en-GB" sz="1600" b="1" dirty="0" err="1"/>
              <a:t>AlSidiq</a:t>
            </a:r>
            <a:r>
              <a:rPr lang="en-GB" sz="1600" b="1" dirty="0"/>
              <a:t> into English and achieve equivalence in English, communicative purpose of his speech, in a style that signals  that this is a translation of Abu </a:t>
            </a:r>
            <a:r>
              <a:rPr lang="en-GB" sz="1600" b="1" dirty="0" err="1"/>
              <a:t>Bakr</a:t>
            </a:r>
            <a:r>
              <a:rPr lang="en-GB" sz="1600" b="1" dirty="0"/>
              <a:t> </a:t>
            </a:r>
            <a:r>
              <a:rPr lang="en-GB" sz="1600" b="1" dirty="0" err="1"/>
              <a:t>AlSidiq</a:t>
            </a:r>
            <a:r>
              <a:rPr lang="en-GB" sz="1600" b="1" dirty="0"/>
              <a:t>  who said in that space of time and context of the first years of Islamic widespread expansion:</a:t>
            </a:r>
          </a:p>
          <a:p>
            <a:pPr algn="l">
              <a:buFont typeface="Wingdings" pitchFamily="2" charset="2"/>
              <a:buChar char="§"/>
            </a:pPr>
            <a:endParaRPr lang="en-GB" sz="1400" dirty="0"/>
          </a:p>
        </p:txBody>
      </p:sp>
    </p:spTree>
    <p:extLst>
      <p:ext uri="{BB962C8B-B14F-4D97-AF65-F5344CB8AC3E}">
        <p14:creationId xmlns:p14="http://schemas.microsoft.com/office/powerpoint/2010/main" xmlns="" val="3271700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a:r>
              <a:rPr lang="en-GB" sz="1600" b="1" dirty="0" smtClean="0">
                <a:solidFill>
                  <a:srgbClr val="1132D9"/>
                </a:solidFill>
                <a:latin typeface="Times New Roman" pitchFamily="18" charset="0"/>
                <a:cs typeface="Times New Roman" pitchFamily="18" charset="0"/>
              </a:rPr>
              <a:t>Now </a:t>
            </a:r>
            <a:r>
              <a:rPr lang="en-GB" sz="1600" b="1" dirty="0">
                <a:solidFill>
                  <a:srgbClr val="1132D9"/>
                </a:solidFill>
                <a:latin typeface="Times New Roman" pitchFamily="18" charset="0"/>
                <a:cs typeface="Times New Roman" pitchFamily="18" charset="0"/>
              </a:rPr>
              <a:t>how would you translate the following into English?  Is it A, B, C, or D?</a:t>
            </a:r>
          </a:p>
          <a:p>
            <a:pPr algn="l"/>
            <a:endParaRPr lang="en-GB" sz="1600" dirty="0">
              <a:latin typeface="Times New Roman" pitchFamily="18" charset="0"/>
              <a:cs typeface="Times New Roman" pitchFamily="18" charset="0"/>
            </a:endParaRPr>
          </a:p>
          <a:p>
            <a:pPr algn="r" rtl="1"/>
            <a:r>
              <a:rPr lang="ar-SY" sz="1600" b="1" dirty="0">
                <a:latin typeface="Times New Roman" pitchFamily="18" charset="0"/>
                <a:cs typeface="Times New Roman" pitchFamily="18" charset="0"/>
              </a:rPr>
              <a:t>فقام أبو بكر في الناس خطيباً بعد أن حمد الله وأثنى عليه: أما بعد:</a:t>
            </a:r>
          </a:p>
          <a:p>
            <a:pPr algn="r" rtl="1"/>
            <a:r>
              <a:rPr lang="ar-SY" sz="1600" b="1" dirty="0">
                <a:latin typeface="Times New Roman" pitchFamily="18" charset="0"/>
                <a:cs typeface="Times New Roman" pitchFamily="18" charset="0"/>
              </a:rPr>
              <a:t>" فإن من كان يعبد محمداً فإن محمداً قد مات، ومن كان يعبد الله فإن الله حي لا يموت."</a:t>
            </a:r>
          </a:p>
          <a:p>
            <a:pPr algn="l"/>
            <a:endParaRPr lang="ar-SY" sz="1600" dirty="0">
              <a:latin typeface="Times New Roman" pitchFamily="18" charset="0"/>
              <a:cs typeface="Times New Roman" pitchFamily="18" charset="0"/>
            </a:endParaRPr>
          </a:p>
          <a:p>
            <a:pPr algn="l"/>
            <a:r>
              <a:rPr lang="en-GB" sz="1600" dirty="0">
                <a:latin typeface="Times New Roman" pitchFamily="18" charset="0"/>
                <a:cs typeface="Times New Roman" pitchFamily="18" charset="0"/>
              </a:rPr>
              <a:t>A.	If you are used to worship Muhammad, Muhammad is dead, and those who worship God, God is alive and does not die."</a:t>
            </a:r>
          </a:p>
          <a:p>
            <a:pPr algn="l"/>
            <a:r>
              <a:rPr lang="en-GB" sz="1600" dirty="0">
                <a:latin typeface="Times New Roman" pitchFamily="18" charset="0"/>
                <a:cs typeface="Times New Roman" pitchFamily="18" charset="0"/>
              </a:rPr>
              <a:t>B.	If </a:t>
            </a:r>
            <a:r>
              <a:rPr lang="en-GB" sz="1600" dirty="0" smtClean="0">
                <a:latin typeface="Times New Roman" pitchFamily="18" charset="0"/>
                <a:cs typeface="Times New Roman" pitchFamily="18" charset="0"/>
              </a:rPr>
              <a:t>you were </a:t>
            </a:r>
            <a:r>
              <a:rPr lang="en-GB" sz="1600" dirty="0">
                <a:latin typeface="Times New Roman" pitchFamily="18" charset="0"/>
                <a:cs typeface="Times New Roman" pitchFamily="18" charset="0"/>
              </a:rPr>
              <a:t>worshiping Muhammad, Muhammad </a:t>
            </a:r>
            <a:r>
              <a:rPr lang="en-GB" sz="1600" dirty="0" smtClean="0">
                <a:latin typeface="Times New Roman" pitchFamily="18" charset="0"/>
                <a:cs typeface="Times New Roman" pitchFamily="18" charset="0"/>
              </a:rPr>
              <a:t>has passed away, </a:t>
            </a:r>
            <a:r>
              <a:rPr lang="en-GB" sz="1600" dirty="0">
                <a:latin typeface="Times New Roman" pitchFamily="18" charset="0"/>
                <a:cs typeface="Times New Roman" pitchFamily="18" charset="0"/>
              </a:rPr>
              <a:t>and those who were worshiping God, God is still alive and does not die."</a:t>
            </a:r>
          </a:p>
          <a:p>
            <a:pPr algn="l"/>
            <a:r>
              <a:rPr lang="en-GB" sz="1600" dirty="0">
                <a:latin typeface="Times New Roman" pitchFamily="18" charset="0"/>
                <a:cs typeface="Times New Roman" pitchFamily="18" charset="0"/>
              </a:rPr>
              <a:t>C.	Hear me out!  If </a:t>
            </a:r>
            <a:r>
              <a:rPr lang="en-GB" sz="1600" dirty="0" smtClean="0">
                <a:latin typeface="Times New Roman" pitchFamily="18" charset="0"/>
                <a:cs typeface="Times New Roman" pitchFamily="18" charset="0"/>
              </a:rPr>
              <a:t>you were </a:t>
            </a:r>
            <a:r>
              <a:rPr lang="en-GB" sz="1600" dirty="0">
                <a:latin typeface="Times New Roman" pitchFamily="18" charset="0"/>
                <a:cs typeface="Times New Roman" pitchFamily="18" charset="0"/>
              </a:rPr>
              <a:t>used to worship Muhammad, Muhammad </a:t>
            </a:r>
            <a:r>
              <a:rPr lang="en-GB" sz="1600" dirty="0" smtClean="0">
                <a:latin typeface="Times New Roman" pitchFamily="18" charset="0"/>
                <a:cs typeface="Times New Roman" pitchFamily="18" charset="0"/>
              </a:rPr>
              <a:t>is dead</a:t>
            </a:r>
            <a:r>
              <a:rPr lang="en-GB" sz="1600" dirty="0" smtClean="0">
                <a:latin typeface="Times New Roman" pitchFamily="18" charset="0"/>
                <a:cs typeface="Times New Roman" pitchFamily="18" charset="0"/>
              </a:rPr>
              <a:t>, </a:t>
            </a:r>
            <a:r>
              <a:rPr lang="en-GB" sz="1600" dirty="0">
                <a:latin typeface="Times New Roman" pitchFamily="18" charset="0"/>
                <a:cs typeface="Times New Roman" pitchFamily="18" charset="0"/>
              </a:rPr>
              <a:t>and those who worship God, God is alive and does not die."</a:t>
            </a:r>
          </a:p>
          <a:p>
            <a:pPr algn="l"/>
            <a:r>
              <a:rPr lang="en-GB" sz="1600" dirty="0">
                <a:latin typeface="Times New Roman" pitchFamily="18" charset="0"/>
                <a:cs typeface="Times New Roman" pitchFamily="18" charset="0"/>
              </a:rPr>
              <a:t>D.	Hear me out, people, if you </a:t>
            </a:r>
            <a:r>
              <a:rPr lang="en-GB" sz="1600" dirty="0" smtClean="0">
                <a:latin typeface="Times New Roman" pitchFamily="18" charset="0"/>
                <a:cs typeface="Times New Roman" pitchFamily="18" charset="0"/>
              </a:rPr>
              <a:t>used </a:t>
            </a:r>
            <a:r>
              <a:rPr lang="en-GB" sz="1600" dirty="0">
                <a:latin typeface="Times New Roman" pitchFamily="18" charset="0"/>
                <a:cs typeface="Times New Roman" pitchFamily="18" charset="0"/>
              </a:rPr>
              <a:t>to worship Muhammad, Muhammad </a:t>
            </a:r>
            <a:r>
              <a:rPr lang="en-GB" sz="1600" dirty="0" smtClean="0">
                <a:latin typeface="Times New Roman" pitchFamily="18" charset="0"/>
                <a:cs typeface="Times New Roman" pitchFamily="18" charset="0"/>
              </a:rPr>
              <a:t>is dead, </a:t>
            </a:r>
            <a:r>
              <a:rPr lang="en-GB" sz="1600" dirty="0">
                <a:latin typeface="Times New Roman" pitchFamily="18" charset="0"/>
                <a:cs typeface="Times New Roman" pitchFamily="18" charset="0"/>
              </a:rPr>
              <a:t>but if you are worshiping Allah, Allah is alive and does not die."</a:t>
            </a:r>
          </a:p>
          <a:p>
            <a:pPr algn="l"/>
            <a:endParaRPr lang="en-GB" sz="16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Tree>
    <p:extLst>
      <p:ext uri="{BB962C8B-B14F-4D97-AF65-F5344CB8AC3E}">
        <p14:creationId xmlns:p14="http://schemas.microsoft.com/office/powerpoint/2010/main" xmlns="" val="238444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Continued</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marL="285750" indent="-285750" algn="l">
              <a:lnSpc>
                <a:spcPct val="115000"/>
              </a:lnSpc>
              <a:spcAft>
                <a:spcPts val="0"/>
              </a:spcAft>
              <a:buFont typeface="Wingdings" pitchFamily="2" charset="2"/>
              <a:buChar char="q"/>
            </a:pPr>
            <a:r>
              <a:rPr lang="en-GB" sz="1600" b="1" dirty="0"/>
              <a:t>Let’s look at the following short rhetorical speech by our great </a:t>
            </a:r>
            <a:r>
              <a:rPr lang="en-GB" sz="1600" b="1" dirty="0" err="1"/>
              <a:t>Khalifa</a:t>
            </a:r>
            <a:r>
              <a:rPr lang="en-GB" sz="1600" b="1" dirty="0"/>
              <a:t> Abu </a:t>
            </a:r>
            <a:r>
              <a:rPr lang="en-GB" sz="1600" b="1" dirty="0" err="1"/>
              <a:t>Bakr</a:t>
            </a:r>
            <a:r>
              <a:rPr lang="en-GB" sz="1600" b="1" dirty="0"/>
              <a:t> </a:t>
            </a:r>
            <a:r>
              <a:rPr lang="en-GB" sz="1600" b="1" dirty="0" err="1"/>
              <a:t>ALSidiq</a:t>
            </a:r>
            <a:r>
              <a:rPr lang="en-GB" sz="1600" b="1" dirty="0"/>
              <a:t> (may Allah be pleased with him) addressed to Abu </a:t>
            </a:r>
            <a:r>
              <a:rPr lang="en-GB" sz="1600" b="1" dirty="0" err="1"/>
              <a:t>Obaida</a:t>
            </a:r>
            <a:r>
              <a:rPr lang="en-GB" sz="1600" b="1" dirty="0"/>
              <a:t> bin </a:t>
            </a:r>
            <a:r>
              <a:rPr lang="en-GB" sz="1600" b="1" dirty="0" err="1"/>
              <a:t>AlJarrah</a:t>
            </a:r>
            <a:r>
              <a:rPr lang="en-GB" sz="1600" b="1" dirty="0"/>
              <a:t> on his way to lead an army and see how we can translate it into English. Is it A, B, C, or something else?</a:t>
            </a:r>
            <a:endParaRPr lang="en-GB" sz="1600" dirty="0"/>
          </a:p>
          <a:p>
            <a:pPr rtl="1"/>
            <a:r>
              <a:rPr lang="ar-SY" sz="1600" b="1" dirty="0" smtClean="0">
                <a:cs typeface="Traditional Arabic" pitchFamily="2" charset="-78"/>
              </a:rPr>
              <a:t>         </a:t>
            </a:r>
            <a:r>
              <a:rPr lang="ar-SA" sz="1600" b="1" dirty="0" smtClean="0">
                <a:cs typeface="Traditional Arabic" pitchFamily="2" charset="-78"/>
              </a:rPr>
              <a:t>لما </a:t>
            </a:r>
            <a:r>
              <a:rPr lang="ar-SA" sz="1600" b="1" dirty="0">
                <a:cs typeface="Traditional Arabic" pitchFamily="2" charset="-78"/>
              </a:rPr>
              <a:t>عزم الصِّديق على بعث أبي عبيدة بن الجراح بجيشة دعاه فودعه ثم قال له: </a:t>
            </a:r>
            <a:endParaRPr lang="en-GB" sz="1600" dirty="0">
              <a:cs typeface="Traditional Arabic" pitchFamily="2" charset="-78"/>
            </a:endParaRPr>
          </a:p>
          <a:p>
            <a:pPr rtl="1"/>
            <a:r>
              <a:rPr lang="ar-SY" sz="1600" b="1" dirty="0" smtClean="0">
                <a:cs typeface="Traditional Arabic" pitchFamily="2" charset="-78"/>
              </a:rPr>
              <a:t>        </a:t>
            </a:r>
            <a:r>
              <a:rPr lang="ar-SA" sz="1600" b="1" dirty="0" smtClean="0">
                <a:cs typeface="Traditional Arabic" pitchFamily="2" charset="-78"/>
              </a:rPr>
              <a:t>"</a:t>
            </a:r>
            <a:r>
              <a:rPr lang="ar-SA" sz="1600" b="1" dirty="0">
                <a:cs typeface="Traditional Arabic" pitchFamily="2" charset="-78"/>
              </a:rPr>
              <a:t>اسمع سماع من يريد أن يفهم ما قيل له، ثم يعمل بما أمر به، إنك تخرج في أشراف الناس، وبيوتات العرب، وصلحاء المسلمين، وفرسان الجاهلية، كانوا يقاتلون إذ ذاك على الحمية، وهم اليوم يقاتلون على الحسبةن والنية الحسنة، أحسن صحبة من صبك، وليكن الناس عندك في الحق سواء، واستعن بالله وكفى باللله معيناً، وتوكل على الله وكفى بالله وكيلاً، أُخرج من غد إن شاء الله."</a:t>
            </a:r>
            <a:endParaRPr lang="en-GB" sz="1600" dirty="0">
              <a:cs typeface="Traditional Arabic" pitchFamily="2" charset="-78"/>
            </a:endParaRPr>
          </a:p>
          <a:p>
            <a:pPr marL="0" indent="0" algn="l">
              <a:lnSpc>
                <a:spcPct val="115000"/>
              </a:lnSpc>
              <a:spcAft>
                <a:spcPts val="0"/>
              </a:spcAft>
            </a:pPr>
            <a:r>
              <a:rPr lang="en-GB" sz="1600" dirty="0" smtClean="0">
                <a:ea typeface="Times New Roman"/>
                <a:cs typeface="Arial"/>
              </a:rPr>
              <a:t>A. </a:t>
            </a:r>
            <a:r>
              <a:rPr lang="en-GB" sz="1400" b="1" dirty="0" smtClean="0">
                <a:solidFill>
                  <a:srgbClr val="FF0000"/>
                </a:solidFill>
                <a:ea typeface="Times New Roman"/>
                <a:cs typeface="Arial"/>
              </a:rPr>
              <a:t>"</a:t>
            </a:r>
            <a:r>
              <a:rPr lang="en-GB" sz="1400" b="1" dirty="0">
                <a:solidFill>
                  <a:srgbClr val="FF0000"/>
                </a:solidFill>
                <a:ea typeface="Times New Roman"/>
                <a:cs typeface="Arial"/>
              </a:rPr>
              <a:t>Listen to hear who wants to understand what he was told, then working as ordered, you graduated in the supervision of the people, and houses the Arabs, and good Muslims, and the Knights of ignorance.</a:t>
            </a:r>
          </a:p>
          <a:p>
            <a:pPr marL="0" indent="0" algn="l">
              <a:lnSpc>
                <a:spcPct val="115000"/>
              </a:lnSpc>
              <a:spcAft>
                <a:spcPts val="0"/>
              </a:spcAft>
            </a:pPr>
            <a:endParaRPr lang="en-GB" sz="1400" dirty="0">
              <a:ea typeface="Times New Roman"/>
              <a:cs typeface="Arial"/>
            </a:endParaRPr>
          </a:p>
          <a:p>
            <a:pPr marL="0" indent="0" algn="l">
              <a:lnSpc>
                <a:spcPct val="115000"/>
              </a:lnSpc>
              <a:spcAft>
                <a:spcPts val="0"/>
              </a:spcAft>
            </a:pPr>
            <a:r>
              <a:rPr lang="en-GB" sz="1400" dirty="0" smtClean="0">
                <a:ea typeface="Times New Roman"/>
                <a:cs typeface="Arial"/>
              </a:rPr>
              <a:t>B</a:t>
            </a:r>
            <a:r>
              <a:rPr lang="en-GB" sz="1400" b="1" dirty="0" smtClean="0">
                <a:solidFill>
                  <a:srgbClr val="1132D9"/>
                </a:solidFill>
                <a:ea typeface="Times New Roman"/>
                <a:cs typeface="Arial"/>
              </a:rPr>
              <a:t>. Listen </a:t>
            </a:r>
            <a:r>
              <a:rPr lang="en-GB" sz="1400" b="1" dirty="0">
                <a:solidFill>
                  <a:srgbClr val="1132D9"/>
                </a:solidFill>
                <a:ea typeface="Times New Roman"/>
                <a:cs typeface="Arial"/>
              </a:rPr>
              <a:t>like someone who is interest in understanding what is said to him, then does what he is ordered to do. You are leaving with the nobles of the people, and the masters of Arabs, the righteous of the Muslims and warriors of Pre-Islamic era.</a:t>
            </a:r>
          </a:p>
          <a:p>
            <a:pPr marL="0" indent="0" algn="l">
              <a:lnSpc>
                <a:spcPct val="115000"/>
              </a:lnSpc>
              <a:spcAft>
                <a:spcPts val="0"/>
              </a:spcAft>
            </a:pPr>
            <a:r>
              <a:rPr lang="en-GB" sz="1400" dirty="0" smtClean="0">
                <a:ea typeface="Times New Roman"/>
                <a:cs typeface="Arial"/>
              </a:rPr>
              <a:t>C. </a:t>
            </a:r>
            <a:r>
              <a:rPr lang="en-GB" sz="1400" b="1" dirty="0" smtClean="0">
                <a:ea typeface="Times New Roman"/>
                <a:cs typeface="Arial"/>
              </a:rPr>
              <a:t>Listen </a:t>
            </a:r>
            <a:r>
              <a:rPr lang="en-GB" sz="1400" b="1" dirty="0">
                <a:ea typeface="Times New Roman"/>
                <a:cs typeface="Arial"/>
              </a:rPr>
              <a:t>up like someone keen to understand what is being said to him, and then does what he is being ordered to do. You are leaving with the noblest of the people, and the best </a:t>
            </a:r>
            <a:r>
              <a:rPr lang="en-GB" sz="1400" b="1" dirty="0" smtClean="0">
                <a:ea typeface="Times New Roman"/>
                <a:cs typeface="Arial"/>
              </a:rPr>
              <a:t>amongst </a:t>
            </a:r>
            <a:r>
              <a:rPr lang="en-GB" sz="1400" b="1" dirty="0">
                <a:ea typeface="Times New Roman"/>
                <a:cs typeface="Arial"/>
              </a:rPr>
              <a:t>the Arabs, the most righteous of the Muslims and the best warriors of the pre-Islamic era , who used to fight out of zeal but now they fight for God’s sake. </a:t>
            </a:r>
            <a:r>
              <a:rPr lang="en-GB" sz="1400" b="1" dirty="0" smtClean="0">
                <a:ea typeface="Times New Roman"/>
                <a:cs typeface="Arial"/>
              </a:rPr>
              <a:t> </a:t>
            </a:r>
            <a:endParaRPr lang="en-GB" sz="1400" b="1" dirty="0">
              <a:ea typeface="Times New Roman"/>
              <a:cs typeface="Arial"/>
            </a:endParaRPr>
          </a:p>
          <a:p>
            <a:pPr marL="0" indent="0" algn="l">
              <a:lnSpc>
                <a:spcPct val="115000"/>
              </a:lnSpc>
              <a:spcAft>
                <a:spcPts val="0"/>
              </a:spcAft>
            </a:pP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buFont typeface="Wingdings" pitchFamily="2" charset="2"/>
              <a:buChar char="q"/>
            </a:pPr>
            <a:r>
              <a:rPr lang="en-GB" sz="1200" b="1" dirty="0" smtClean="0"/>
              <a:t>Let’s </a:t>
            </a:r>
            <a:r>
              <a:rPr lang="en-GB" sz="1200" b="1" dirty="0"/>
              <a:t>look at another example of a short rhetorical speech by our great </a:t>
            </a:r>
            <a:r>
              <a:rPr lang="en-GB" sz="1200" b="1" dirty="0" err="1"/>
              <a:t>Khalifa</a:t>
            </a:r>
            <a:r>
              <a:rPr lang="en-GB" sz="1200" b="1" dirty="0"/>
              <a:t> Abu </a:t>
            </a:r>
            <a:r>
              <a:rPr lang="en-GB" sz="1200" b="1" dirty="0" err="1"/>
              <a:t>Bakr</a:t>
            </a:r>
            <a:r>
              <a:rPr lang="en-GB" sz="1200" b="1" dirty="0"/>
              <a:t> </a:t>
            </a:r>
            <a:r>
              <a:rPr lang="en-GB" sz="1200" b="1" dirty="0" err="1"/>
              <a:t>ALSidiq</a:t>
            </a:r>
            <a:r>
              <a:rPr lang="en-GB" sz="1200" b="1" dirty="0"/>
              <a:t> (may Allah be pleased with him) addressed to all people when he was</a:t>
            </a:r>
            <a:r>
              <a:rPr lang="en-GB" sz="1200" dirty="0"/>
              <a:t> </a:t>
            </a:r>
            <a:r>
              <a:rPr lang="en-GB" sz="1200" b="1" dirty="0"/>
              <a:t>given</a:t>
            </a:r>
            <a:r>
              <a:rPr lang="en-GB" sz="1200" dirty="0"/>
              <a:t> </a:t>
            </a:r>
            <a:r>
              <a:rPr lang="en-GB" sz="1200" b="1" dirty="0"/>
              <a:t>Pledge of allegiance  as the leader of the Muslim </a:t>
            </a:r>
            <a:r>
              <a:rPr lang="en-GB" sz="1200" b="1" dirty="0" err="1"/>
              <a:t>Ummah</a:t>
            </a:r>
            <a:r>
              <a:rPr lang="en-GB" sz="1200" b="1" dirty="0"/>
              <a:t> and  see how we can translate it into English. Is it A, B, C, D or something else?</a:t>
            </a:r>
            <a:endParaRPr lang="en-GB" sz="1200" dirty="0"/>
          </a:p>
          <a:p>
            <a:r>
              <a:rPr lang="ar-SY" sz="1400" b="1" dirty="0"/>
              <a:t>لما بايع الناس أبا بكر الصِّديق قام فخطب بالناس فقال:</a:t>
            </a:r>
          </a:p>
          <a:p>
            <a:r>
              <a:rPr lang="ar-SY" sz="1400" b="1" dirty="0"/>
              <a:t>"أما بعد، أيها الناس، فإني قد وُليت عليكم ولست بخيركم، فإن أحسنت فأعينوني، و إن أسأت فقوموني، الصدق أمانة والكذب خيانة، والضعيف فيكم قوي عندي حتى أرجع عليه حقه إن شاء الله، والقوي فيكم ضعيف عندي حتى آخذ الحق منه إن شاء الله، لايدع قوم الجهاد في سبيل الله إلا ضربهم الله بالذل، ولا تشيع الفاحشة في قوم إلا عمّهم الله بالبلاء، أطيعوني ما أطعت الله ورسوله فإذا عصيت الله ورسوله فلا طاعة لي عليكم، قوموا إلى صلاتكم يرحمكم الله" </a:t>
            </a:r>
            <a:endParaRPr lang="ar-SY" sz="1400" b="1" dirty="0" smtClean="0"/>
          </a:p>
          <a:p>
            <a:pPr algn="l"/>
            <a:r>
              <a:rPr lang="en-GB" sz="2000" b="1" dirty="0"/>
              <a:t> A.	Having said that, O people, I have been appointed as your leader and I'm not your best, If  I  do well help me , and if I do bad straighten me out.</a:t>
            </a:r>
          </a:p>
          <a:p>
            <a:pPr algn="l"/>
            <a:r>
              <a:rPr lang="en-GB" sz="2000" b="1" dirty="0"/>
              <a:t>B.	</a:t>
            </a:r>
            <a:r>
              <a:rPr lang="en-GB" sz="2000" b="1" dirty="0">
                <a:solidFill>
                  <a:srgbClr val="1132D9"/>
                </a:solidFill>
              </a:rPr>
              <a:t>O people, I have been selected as your custodian but I am not the best among you. So when I do well, support me; and when I do wrong, correct me.</a:t>
            </a:r>
          </a:p>
          <a:p>
            <a:pPr algn="l"/>
            <a:r>
              <a:rPr lang="en-GB" sz="2000" b="1" dirty="0"/>
              <a:t>C.	</a:t>
            </a:r>
            <a:r>
              <a:rPr lang="en-GB" sz="2000" b="1" dirty="0">
                <a:solidFill>
                  <a:srgbClr val="FF3300"/>
                </a:solidFill>
              </a:rPr>
              <a:t>O people, I have been entrusted with the rule of you and I am not the best among you.  So If I do well, support me and if not straighten me out.</a:t>
            </a:r>
          </a:p>
          <a:p>
            <a:pPr algn="l"/>
            <a:r>
              <a:rPr lang="en-GB" sz="2000" b="1" dirty="0"/>
              <a:t>D.	O people, I have been elected as your leader and I am not the best of you. Support me if I do well, and correct me if I do wrong.</a:t>
            </a:r>
          </a:p>
          <a:p>
            <a:pPr algn="l"/>
            <a:endParaRPr lang="en-GB" sz="2000" b="1" dirty="0"/>
          </a:p>
          <a:p>
            <a:pPr algn="l"/>
            <a:endParaRPr lang="en-GB" sz="2000" dirty="0"/>
          </a:p>
          <a:p>
            <a:pPr algn="l"/>
            <a:endParaRPr lang="en-GB" sz="2000" dirty="0">
              <a:ea typeface="Times New Roman"/>
              <a:cs typeface="Arial"/>
            </a:endParaRPr>
          </a:p>
        </p:txBody>
      </p:sp>
    </p:spTree>
    <p:extLst>
      <p:ext uri="{BB962C8B-B14F-4D97-AF65-F5344CB8AC3E}">
        <p14:creationId xmlns:p14="http://schemas.microsoft.com/office/powerpoint/2010/main" xmlns=""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3200" b="1" dirty="0" smtClean="0">
                <a:solidFill>
                  <a:srgbClr val="1132D9"/>
                </a:solidFill>
              </a:rPr>
              <a:t>2. Examples </a:t>
            </a:r>
            <a:r>
              <a:rPr lang="en-GB" sz="3200" b="1" dirty="0">
                <a:solidFill>
                  <a:srgbClr val="1132D9"/>
                </a:solidFill>
              </a:rPr>
              <a:t>of </a:t>
            </a:r>
            <a:r>
              <a:rPr lang="en-GB" sz="3200" b="1" dirty="0" smtClean="0">
                <a:solidFill>
                  <a:srgbClr val="1132D9"/>
                </a:solidFill>
              </a:rPr>
              <a:t>Translating General </a:t>
            </a:r>
            <a:r>
              <a:rPr lang="en-GB" sz="3200" b="1" dirty="0">
                <a:solidFill>
                  <a:srgbClr val="1132D9"/>
                </a:solidFill>
              </a:rPr>
              <a:t>orations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457200" algn="l">
              <a:lnSpc>
                <a:spcPct val="115000"/>
              </a:lnSpc>
              <a:spcAft>
                <a:spcPts val="1000"/>
              </a:spcAft>
              <a:buFont typeface="Wingdings" pitchFamily="2" charset="2"/>
              <a:buChar char="q"/>
            </a:pPr>
            <a:r>
              <a:rPr lang="en-GB" sz="2400" b="1" dirty="0">
                <a:ea typeface="Calibri"/>
                <a:cs typeface="Arial"/>
              </a:rPr>
              <a:t>We have already discussed the translation of general orations in L7.  We, however, would like to look at the following example from linguistic, cultural and stylistic perspectives when appropriate.</a:t>
            </a:r>
          </a:p>
          <a:p>
            <a:pPr marL="457200" algn="l">
              <a:lnSpc>
                <a:spcPct val="115000"/>
              </a:lnSpc>
              <a:spcAft>
                <a:spcPts val="1000"/>
              </a:spcAft>
              <a:buFont typeface="Wingdings" pitchFamily="2" charset="2"/>
              <a:buChar char="q"/>
            </a:pPr>
            <a:r>
              <a:rPr lang="en-GB" sz="2400" b="1" dirty="0" smtClean="0">
                <a:ea typeface="Calibri"/>
                <a:cs typeface="Arial"/>
              </a:rPr>
              <a:t>For </a:t>
            </a:r>
            <a:r>
              <a:rPr lang="en-GB" sz="2400" b="1" dirty="0">
                <a:ea typeface="Calibri"/>
                <a:cs typeface="Arial"/>
              </a:rPr>
              <a:t>example, let’s now look at an excerpt taken from “Dirty Hands” by John P. Delaney S.J. and see how we can achieve equivalence in English, communicative purpose of the speech, in a style that signals that this is a translation of a person proud of manual jobs:</a:t>
            </a:r>
          </a:p>
          <a:p>
            <a:pPr marL="457200" algn="l">
              <a:lnSpc>
                <a:spcPct val="115000"/>
              </a:lnSpc>
              <a:spcAft>
                <a:spcPts val="1000"/>
              </a:spcAft>
              <a:buFont typeface="Wingdings" pitchFamily="2" charset="2"/>
              <a:buChar char="q"/>
            </a:pPr>
            <a:endParaRPr lang="en-GB" sz="20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marL="0" indent="0" algn="l"/>
            <a:r>
              <a:rPr lang="en-GB" sz="1600" b="1" dirty="0"/>
              <a:t>Now, how would you translate the following lines into Arabic? Is it A, B, C, or something else?</a:t>
            </a:r>
          </a:p>
          <a:p>
            <a:pPr marL="0" indent="0" algn="l"/>
            <a:endParaRPr lang="en-GB" sz="1400" dirty="0"/>
          </a:p>
          <a:p>
            <a:pPr marL="0" indent="0" algn="l"/>
            <a:r>
              <a:rPr lang="en-GB" sz="1400" b="1" dirty="0">
                <a:solidFill>
                  <a:srgbClr val="FF0000"/>
                </a:solidFill>
              </a:rPr>
              <a:t>Dirty Hands by John P. Delaney S.J</a:t>
            </a:r>
            <a:r>
              <a:rPr lang="en-GB" sz="1400" dirty="0" smtClean="0"/>
              <a:t>.</a:t>
            </a:r>
            <a:endParaRPr lang="en-GB" sz="1400" dirty="0"/>
          </a:p>
          <a:p>
            <a:pPr marL="0" indent="0" algn="l"/>
            <a:r>
              <a:rPr lang="en-GB" sz="1400" b="1" dirty="0" smtClean="0"/>
              <a:t>“I'm </a:t>
            </a:r>
            <a:r>
              <a:rPr lang="en-GB" sz="1400" b="1" dirty="0"/>
              <a:t>proud of my dirty hands. Yes, they are dirty. And they are rough and knobby and calloused. And I'm proud of the dirt and the knobs and the callouses. I didn't get them that way by playing bridge or drinking afternoon tea out of dainty cups</a:t>
            </a:r>
            <a:r>
              <a:rPr lang="en-GB" sz="1400" b="1" dirty="0" smtClean="0"/>
              <a:t>.”</a:t>
            </a:r>
            <a:endParaRPr lang="en-GB" sz="1400" b="1" dirty="0"/>
          </a:p>
          <a:p>
            <a:pPr marL="0" indent="0" algn="l"/>
            <a:endParaRPr lang="en-GB" sz="1400" dirty="0"/>
          </a:p>
          <a:p>
            <a:pPr marL="0" indent="0" algn="r" rtl="1"/>
            <a:r>
              <a:rPr lang="en-GB" sz="1400" dirty="0" smtClean="0"/>
              <a:t>A.</a:t>
            </a:r>
            <a:r>
              <a:rPr lang="ar-SY" sz="1400" dirty="0" smtClean="0"/>
              <a:t> </a:t>
            </a:r>
            <a:r>
              <a:rPr lang="ar-SY" sz="1400" b="1" dirty="0" smtClean="0"/>
              <a:t>أنا </a:t>
            </a:r>
            <a:r>
              <a:rPr lang="ar-SY" sz="1400" b="1" dirty="0"/>
              <a:t>فخور يدي قذرة. نعم، فهي قذرة. وهم الخام وعقدي ومتصلبة. وأنا فخور من الاوساخ والمقابض والمثافن . أنا لم تحصل عليها بهذه الطريقة عن طريق اللعب جسر أو شرب الشاي بعد الظهر من كؤوس لذيذ، أو لعب السامري جيدا المعلن جيد في الكرات الخيرية.</a:t>
            </a:r>
          </a:p>
          <a:p>
            <a:pPr marL="0" indent="0" algn="r" rtl="1"/>
            <a:endParaRPr lang="ar-SY" sz="1400" b="1" dirty="0"/>
          </a:p>
          <a:p>
            <a:pPr marL="0" indent="0" algn="r" rtl="1"/>
            <a:r>
              <a:rPr lang="en-GB" sz="1400" b="1" dirty="0" smtClean="0"/>
              <a:t>B.</a:t>
            </a:r>
            <a:r>
              <a:rPr lang="ar-SY" sz="1400" b="1" dirty="0" smtClean="0"/>
              <a:t> أنا </a:t>
            </a:r>
            <a:r>
              <a:rPr lang="ar-SY" sz="1400" b="1" dirty="0"/>
              <a:t>فخور بيدي الوسخة. نعم، إنها وسخة. وهي خشنة وعليها آثار العمل. وأنا فخور بالاوساخ والزوايا  . فأنا لم أحصل عليها بهذه الطريقة عن طريق اللعب لعبة االأبراج أو شرب الشاي بعد الظهر من كؤوس أنيقة.</a:t>
            </a:r>
          </a:p>
          <a:p>
            <a:pPr marL="0" indent="0" algn="r" rtl="1"/>
            <a:endParaRPr lang="ar-SY" sz="1400" b="1" dirty="0"/>
          </a:p>
          <a:p>
            <a:pPr marL="0" indent="0" algn="r" rtl="1"/>
            <a:r>
              <a:rPr lang="en-GB" sz="1400" b="1" dirty="0" smtClean="0"/>
              <a:t>C.</a:t>
            </a:r>
            <a:r>
              <a:rPr lang="ar-SY" sz="1400" b="1" dirty="0" smtClean="0"/>
              <a:t> يدي </a:t>
            </a:r>
            <a:r>
              <a:rPr lang="ar-SY" sz="1400" b="1" dirty="0"/>
              <a:t>الوسختان الخشنتان هما مدعاة للفخر عندي،  فخور بهذه الأوساخ وبعقد كفي الخشنة وبسماكتهما لأنهما من جراء عملي الجاد لكسب لقمة عيشي وليستا نتيجة حياة مرفهة ومن اللعب بالاوراق وشرب الشاي بكؤوس فاخرة.</a:t>
            </a:r>
          </a:p>
          <a:p>
            <a:pPr marL="0" indent="0" algn="l"/>
            <a:endParaRPr lang="ar-SY" sz="1400" dirty="0"/>
          </a:p>
          <a:p>
            <a:pPr marL="0" indent="0" algn="l"/>
            <a:endParaRPr lang="en-GB" sz="1400" dirty="0"/>
          </a:p>
        </p:txBody>
      </p:sp>
    </p:spTree>
    <p:extLst>
      <p:ext uri="{BB962C8B-B14F-4D97-AF65-F5344CB8AC3E}">
        <p14:creationId xmlns:p14="http://schemas.microsoft.com/office/powerpoint/2010/main" xmlns="" val="2920472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smtClean="0">
                <a:solidFill>
                  <a:srgbClr val="1132D9"/>
                </a:solidFill>
              </a:rPr>
              <a:t>Continued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marL="0" lvl="0" indent="0" algn="l"/>
            <a:r>
              <a:rPr lang="en-GB" sz="1600" b="1" dirty="0"/>
              <a:t>Now, how would you translate the following lines into Arabic? Is it A, B, C, or something else?</a:t>
            </a:r>
          </a:p>
          <a:p>
            <a:pPr marL="0" lvl="0" indent="0" algn="l"/>
            <a:endParaRPr lang="en-GB" sz="1600" dirty="0"/>
          </a:p>
          <a:p>
            <a:pPr marL="0" lvl="0" indent="0" algn="l"/>
            <a:r>
              <a:rPr lang="en-GB" sz="1600" b="1" dirty="0" smtClean="0"/>
              <a:t>“I </a:t>
            </a:r>
            <a:r>
              <a:rPr lang="en-GB" sz="1600" b="1" dirty="0"/>
              <a:t>got them that way by working with them, and I'm proud of the work and the dirt. Why shouldn't I feel proud of the work they do - these dirty hands of mine</a:t>
            </a:r>
            <a:r>
              <a:rPr lang="en-GB" sz="1600" b="1" dirty="0" smtClean="0"/>
              <a:t>?”</a:t>
            </a:r>
            <a:endParaRPr lang="en-GB" sz="1600" b="1" dirty="0"/>
          </a:p>
          <a:p>
            <a:pPr marL="0" lvl="0" indent="0" algn="l"/>
            <a:endParaRPr lang="en-GB" sz="1600" dirty="0"/>
          </a:p>
          <a:p>
            <a:pPr marL="0" lvl="0" indent="0" algn="r" rtl="1"/>
            <a:r>
              <a:rPr lang="en-GB" sz="1600" dirty="0" smtClean="0"/>
              <a:t>A.</a:t>
            </a:r>
            <a:r>
              <a:rPr lang="ar-SY" sz="1600" dirty="0" smtClean="0"/>
              <a:t> </a:t>
            </a:r>
            <a:r>
              <a:rPr lang="ar-SY" sz="1600" b="1" dirty="0" smtClean="0"/>
              <a:t>حصلت </a:t>
            </a:r>
            <a:r>
              <a:rPr lang="ar-SY" sz="1600" b="1" dirty="0"/>
              <a:t>عليها بهذه الطريقة من خلال العمل بها، وأنا فخور بالعمل وبالأوساخ و. فلماذا لا أشعر بالفخر من العمل الذي يقومون به - وهذه الأيدي القذرة من الألغام؟</a:t>
            </a:r>
          </a:p>
          <a:p>
            <a:pPr marL="0" lvl="0" indent="0" algn="r" rtl="1"/>
            <a:endParaRPr lang="ar-SY" sz="1600" b="1" dirty="0"/>
          </a:p>
          <a:p>
            <a:pPr marL="0" lvl="0" indent="0" algn="r" rtl="1"/>
            <a:r>
              <a:rPr lang="en-GB" sz="1600" b="1" dirty="0" smtClean="0"/>
              <a:t>B.</a:t>
            </a:r>
            <a:r>
              <a:rPr lang="ar-SY" sz="1600" b="1" dirty="0" smtClean="0"/>
              <a:t> حصلت </a:t>
            </a:r>
            <a:r>
              <a:rPr lang="ar-SY" sz="1600" b="1" dirty="0"/>
              <a:t>عليها بهذا الشكل من خلال العمل بها، فأنا فخور بهذا العمل وبالوسخ، ولماذا لا أشعر بالفخر بالعمل  الذي تقوم به يدي الوسخة هذه.</a:t>
            </a:r>
          </a:p>
          <a:p>
            <a:pPr marL="0" lvl="0" indent="0" algn="r" rtl="1"/>
            <a:endParaRPr lang="ar-SY" sz="1600" b="1" dirty="0"/>
          </a:p>
          <a:p>
            <a:pPr marL="0" lvl="0" indent="0" algn="r" rtl="1"/>
            <a:r>
              <a:rPr lang="en-GB" sz="1600" b="1" dirty="0" smtClean="0"/>
              <a:t>C.</a:t>
            </a:r>
            <a:r>
              <a:rPr lang="ar-SY" sz="1600" b="1" dirty="0" smtClean="0"/>
              <a:t> إنهما </a:t>
            </a:r>
            <a:r>
              <a:rPr lang="ar-SY" sz="1600" b="1" dirty="0"/>
              <a:t>هكذا لأنني عملت جاهدا بهما،  إني فخور بالعمل الذي قامتا به  هاتين اليدين وبالأوساخ العالقة عليهما، </a:t>
            </a:r>
          </a:p>
          <a:p>
            <a:pPr marL="0" lvl="0" indent="0" algn="l"/>
            <a:endParaRPr lang="ar-SY" sz="1600" dirty="0"/>
          </a:p>
          <a:p>
            <a:pPr marL="0" lvl="0" indent="0" algn="l"/>
            <a:endParaRPr lang="ar-SY" sz="1600" dirty="0"/>
          </a:p>
          <a:p>
            <a:pPr marL="0" lvl="0" indent="0" algn="l"/>
            <a:endParaRPr lang="ar-SY" sz="1600" dirty="0"/>
          </a:p>
          <a:p>
            <a:pPr marL="0" lvl="0" indent="0" algn="l"/>
            <a:endParaRPr lang="en-GB" sz="1600" dirty="0"/>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dirty="0" smtClean="0">
                <a:solidFill>
                  <a:srgbClr val="FF3300"/>
                </a:solidFill>
              </a:rPr>
              <a:t>L12 </a:t>
            </a:r>
            <a:r>
              <a:rPr lang="en-GB" sz="1800" b="1" dirty="0">
                <a:solidFill>
                  <a:srgbClr val="FF3300"/>
                </a:solidFill>
              </a:rPr>
              <a:t>Practical </a:t>
            </a:r>
            <a:r>
              <a:rPr lang="en-GB" sz="1800" b="1" dirty="0" smtClean="0">
                <a:solidFill>
                  <a:srgbClr val="FF3300"/>
                </a:solidFill>
              </a:rPr>
              <a:t>A</a:t>
            </a:r>
            <a:r>
              <a:rPr lang="en-GB" sz="1800" b="1" dirty="0">
                <a:solidFill>
                  <a:srgbClr val="FF3300"/>
                </a:solidFill>
              </a:rPr>
              <a:t/>
            </a:r>
            <a:br>
              <a:rPr lang="en-GB" sz="1800" b="1" dirty="0">
                <a:solidFill>
                  <a:srgbClr val="FF3300"/>
                </a:solidFill>
              </a:rPr>
            </a:br>
            <a:r>
              <a:rPr lang="en-GB" sz="1800" b="1" dirty="0">
                <a:solidFill>
                  <a:srgbClr val="1132D9"/>
                </a:solidFill>
                <a:latin typeface="Times New Roman"/>
                <a:ea typeface="Calibri"/>
                <a:cs typeface="Arial"/>
              </a:rPr>
              <a:t>Translate the following excerpt into Arabic.  Use your creative ability in your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p>
        </p:txBody>
      </p:sp>
      <p:sp>
        <p:nvSpPr>
          <p:cNvPr id="3" name="Content Placeholder 2"/>
          <p:cNvSpPr>
            <a:spLocks noGrp="1"/>
          </p:cNvSpPr>
          <p:nvPr>
            <p:ph idx="1"/>
          </p:nvPr>
        </p:nvSpPr>
        <p:spPr/>
        <p:txBody>
          <a:bodyPr/>
          <a:lstStyle/>
          <a:p>
            <a:pPr marL="0" indent="0" algn="l"/>
            <a:r>
              <a:rPr lang="en-GB" sz="1600" dirty="0">
                <a:solidFill>
                  <a:srgbClr val="FF0000"/>
                </a:solidFill>
              </a:rPr>
              <a:t>Dirty Hands</a:t>
            </a:r>
          </a:p>
          <a:p>
            <a:pPr marL="0" indent="0" algn="l"/>
            <a:r>
              <a:rPr lang="en-GB" sz="1600" dirty="0" smtClean="0"/>
              <a:t>	I'm </a:t>
            </a:r>
            <a:r>
              <a:rPr lang="en-GB" sz="1600" dirty="0"/>
              <a:t>proud of my dirty hands. Yes, they are dirty. And they are rough and knobby and calloused. And I'm proud of the dirt and the knobs and the callouses. I didn't get them that way by playing bridge or drinking afternoon tea out of dainty cups.</a:t>
            </a:r>
          </a:p>
          <a:p>
            <a:pPr marL="0" indent="0" algn="l"/>
            <a:r>
              <a:rPr lang="en-GB" sz="1600" dirty="0" smtClean="0"/>
              <a:t>	I </a:t>
            </a:r>
            <a:r>
              <a:rPr lang="en-GB" sz="1600" dirty="0"/>
              <a:t>got them that way by working with them, and I'm proud of the work and the dirt. Why shouldn't I feel proud of the work they do - these dirty hands of mine</a:t>
            </a:r>
            <a:r>
              <a:rPr lang="en-GB" sz="1600" dirty="0" smtClean="0"/>
              <a:t>?</a:t>
            </a:r>
            <a:endParaRPr lang="en-GB" sz="1600" dirty="0"/>
          </a:p>
          <a:p>
            <a:pPr marL="0" indent="0" algn="l"/>
            <a:r>
              <a:rPr lang="en-GB" sz="1600" dirty="0" smtClean="0"/>
              <a:t>	My </a:t>
            </a:r>
            <a:r>
              <a:rPr lang="en-GB" sz="1600" dirty="0"/>
              <a:t>hands are the hands of plumbers, of truck drivers and street cleaners; of carpenters; engineers, machinists and workers in steel. They are not pretty hands; they are dirty and knobby and calloused. But they are strong hands, hands that make so much that the world must have or die.</a:t>
            </a:r>
          </a:p>
          <a:p>
            <a:pPr algn="l">
              <a:buFont typeface="Wingdings" pitchFamily="2" charset="2"/>
              <a:buChar char="q"/>
            </a:pPr>
            <a:endParaRPr lang="en-GB" sz="1600" dirty="0"/>
          </a:p>
        </p:txBody>
      </p:sp>
    </p:spTree>
    <p:extLst>
      <p:ext uri="{BB962C8B-B14F-4D97-AF65-F5344CB8AC3E}">
        <p14:creationId xmlns:p14="http://schemas.microsoft.com/office/powerpoint/2010/main" xmlns="" val="3111212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L12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a:t>
            </a:r>
            <a:r>
              <a:rPr lang="en-GB" sz="1800" b="1" dirty="0">
                <a:solidFill>
                  <a:srgbClr val="1132D9"/>
                </a:solidFill>
                <a:latin typeface="Times New Roman"/>
                <a:ea typeface="Calibri"/>
                <a:cs typeface="Arial"/>
              </a:rPr>
              <a:t>following excerpt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200000"/>
              </a:lnSpc>
              <a:spcAft>
                <a:spcPts val="1000"/>
              </a:spcAft>
            </a:pPr>
            <a:r>
              <a:rPr lang="ar-SY" sz="1200" b="1" dirty="0" smtClean="0">
                <a:ea typeface="Calibri"/>
                <a:cs typeface="Traditional Arabic" pitchFamily="2" charset="-78"/>
              </a:rPr>
              <a:t>                  </a:t>
            </a:r>
            <a:r>
              <a:rPr lang="ar-SY" sz="1600" b="1" dirty="0">
                <a:ea typeface="Calibri"/>
                <a:cs typeface="Traditional Arabic" pitchFamily="2" charset="-78"/>
              </a:rPr>
              <a:t>لما بايع الناس أبا بكر الصِّديق قام فخطب بالناس فقال:</a:t>
            </a:r>
          </a:p>
          <a:p>
            <a:pPr rtl="1">
              <a:lnSpc>
                <a:spcPct val="200000"/>
              </a:lnSpc>
              <a:spcAft>
                <a:spcPts val="1000"/>
              </a:spcAft>
            </a:pPr>
            <a:r>
              <a:rPr lang="ar-SY" sz="1200" b="1" dirty="0" smtClean="0">
                <a:ea typeface="Calibri"/>
                <a:cs typeface="Traditional Arabic" pitchFamily="2" charset="-78"/>
              </a:rPr>
              <a:t>          </a:t>
            </a:r>
            <a:r>
              <a:rPr lang="ar-SY" sz="1600" b="1" dirty="0" smtClean="0">
                <a:ea typeface="Calibri"/>
                <a:cs typeface="Traditional Arabic" pitchFamily="2" charset="-78"/>
              </a:rPr>
              <a:t>"</a:t>
            </a:r>
            <a:r>
              <a:rPr lang="ar-SY" sz="1600" b="1" dirty="0">
                <a:ea typeface="Calibri"/>
                <a:cs typeface="Traditional Arabic" pitchFamily="2" charset="-78"/>
              </a:rPr>
              <a:t>أما بعد، أيها الناس، فإني قد وُليت عليكم ولست بخيركم، فإن أحسنت فأعينوني، و إن أسأت فقوموني، الصدق أمانة والكذب خيانة، والضعيف فيكم قوي عندي حتى أرجع عليه حقه إن شاء الله، والقوي فيكم ضعيف عندي حتى آخذ الحق منه إن شاء الله، لايدع قوم الجهاد في سبيل الله إلا ضربهم الله بالذل، ولا تشيع الفاحشة في قوم إلا عمّهم الله بالبلاء، أطيعوني ما أطعت الله ورسوله فإذا عصيت الله ورسوله فلا طاعة لي عليكم، قوموا إلى صلاتكم يرحمكم الله" </a:t>
            </a:r>
            <a:endParaRPr lang="en-GB" sz="16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2950</TotalTime>
  <Words>1442</Words>
  <Application>Microsoft Office PowerPoint</Application>
  <PresentationFormat>A4 Paper (210x297 mm)</PresentationFormat>
  <Paragraphs>86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Lecture 12</vt:lpstr>
      <vt:lpstr>Learning Outcomes</vt:lpstr>
      <vt:lpstr>1. Examples of  Translating Religious orations ? </vt:lpstr>
      <vt:lpstr>Continued</vt:lpstr>
      <vt:lpstr>Continued</vt:lpstr>
      <vt:lpstr>Continued</vt:lpstr>
      <vt:lpstr>2. Examples of Translating General orations  </vt:lpstr>
      <vt:lpstr>Example</vt:lpstr>
      <vt:lpstr> Continued  </vt:lpstr>
      <vt:lpstr>L12 Practical A Translate the following excerpt into Arabic.  Use your creative ability in your translation.  </vt:lpstr>
      <vt:lpstr>L12 Practical B Translate the following excerpt into English.  Use your creative ability in translation.  </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434</cp:revision>
  <dcterms:created xsi:type="dcterms:W3CDTF">2009-10-14T19:14:34Z</dcterms:created>
  <dcterms:modified xsi:type="dcterms:W3CDTF">2012-08-26T14:07:14Z</dcterms:modified>
</cp:coreProperties>
</file>