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84" r:id="rId2"/>
    <p:sldId id="257" r:id="rId3"/>
    <p:sldId id="274" r:id="rId4"/>
    <p:sldId id="275" r:id="rId5"/>
    <p:sldId id="276" r:id="rId6"/>
    <p:sldId id="285" r:id="rId7"/>
    <p:sldId id="286" r:id="rId8"/>
    <p:sldId id="287" r:id="rId9"/>
    <p:sldId id="288" r:id="rId10"/>
    <p:sldId id="289" r:id="rId11"/>
    <p:sldId id="290" r:id="rId12"/>
    <p:sldId id="266" r:id="rId13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1132D9"/>
    <a:srgbClr val="009900"/>
    <a:srgbClr val="3B84AF"/>
    <a:srgbClr val="709256"/>
    <a:srgbClr val="AD9968"/>
    <a:srgbClr val="FF3300"/>
    <a:srgbClr val="000000"/>
    <a:srgbClr val="FF006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66" d="100"/>
          <a:sy n="66" d="100"/>
        </p:scale>
        <p:origin x="-1128" y="-91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7F8FDB-80B7-4013-9B19-C788818B8140}" type="datetimeFigureOut">
              <a:rPr lang="en-US" smtClean="0"/>
              <a:pPr/>
              <a:t>1/28/2013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4B197B-6070-437C-83B3-8308F3928A6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393429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1/28/2013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9291685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1143000" y="6324600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/>
              <a:t>E 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3700" b="1" dirty="0" smtClean="0">
                <a:solidFill>
                  <a:schemeClr val="accent1">
                    <a:lumMod val="50000"/>
                  </a:schemeClr>
                </a:solidFill>
                <a:latin typeface="AR CARTER" pitchFamily="2" charset="0"/>
                <a:cs typeface="+mj-cs"/>
              </a:rPr>
              <a:t> </a:t>
            </a:r>
            <a:r>
              <a:rPr lang="en-US" sz="3700" b="1" dirty="0" smtClean="0">
                <a:solidFill>
                  <a:srgbClr val="1132D9"/>
                </a:solidFill>
                <a:latin typeface="AR CARTER" pitchFamily="2" charset="0"/>
                <a:cs typeface="+mj-cs"/>
              </a:rPr>
              <a:t>Consecutive Translation</a:t>
            </a:r>
          </a:p>
          <a:p>
            <a:pPr algn="ctr"/>
            <a:r>
              <a:rPr lang="en-GB" sz="3700" b="1" dirty="0" smtClean="0">
                <a:solidFill>
                  <a:srgbClr val="FF0000"/>
                </a:solidFill>
                <a:latin typeface="AR CARTER" pitchFamily="2" charset="0"/>
                <a:cs typeface="+mj-cs"/>
              </a:rPr>
              <a:t>No.473  </a:t>
            </a:r>
            <a:r>
              <a:rPr lang="en-GB" sz="3700" b="1" dirty="0" smtClean="0">
                <a:solidFill>
                  <a:srgbClr val="009900"/>
                </a:solidFill>
                <a:latin typeface="AR CARTER" pitchFamily="2" charset="0"/>
                <a:cs typeface="+mj-cs"/>
              </a:rPr>
              <a:t>Level 8</a:t>
            </a:r>
            <a:r>
              <a:rPr lang="en-GB" sz="3700" b="1" dirty="0" smtClean="0">
                <a:solidFill>
                  <a:srgbClr val="FF0000"/>
                </a:solidFill>
                <a:latin typeface="AR CARTER" pitchFamily="2" charset="0"/>
                <a:cs typeface="+mj-cs"/>
              </a:rPr>
              <a:t> </a:t>
            </a:r>
            <a:endParaRPr lang="ar-SA" sz="3700" b="1" dirty="0" smtClean="0">
              <a:solidFill>
                <a:srgbClr val="FF0000"/>
              </a:solidFill>
              <a:latin typeface="AR CARTER" pitchFamily="2" charset="0"/>
              <a:cs typeface="+mj-cs"/>
            </a:endParaRPr>
          </a:p>
          <a:p>
            <a:pPr algn="ctr"/>
            <a:r>
              <a:rPr lang="en-US" sz="2600" b="1" dirty="0" smtClean="0">
                <a:solidFill>
                  <a:srgbClr val="7F7F7F"/>
                </a:solidFill>
                <a:latin typeface="Bell MT" pitchFamily="18" charset="0"/>
                <a:cs typeface="+mj-cs"/>
              </a:rPr>
              <a:t>Dr. Ahmad M </a:t>
            </a:r>
            <a:r>
              <a:rPr lang="en-US" sz="2600" b="1" dirty="0" err="1" smtClean="0">
                <a:solidFill>
                  <a:srgbClr val="7F7F7F"/>
                </a:solidFill>
                <a:latin typeface="Bell MT" pitchFamily="18" charset="0"/>
                <a:cs typeface="+mj-cs"/>
              </a:rPr>
              <a:t>Halimah</a:t>
            </a:r>
            <a:endParaRPr lang="en-US" sz="2600" b="1" dirty="0">
              <a:solidFill>
                <a:srgbClr val="7F7F7F"/>
              </a:solidFill>
              <a:latin typeface="Bell MT" pitchFamily="18" charset="0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en-US" sz="3200" b="1" dirty="0">
                <a:solidFill>
                  <a:srgbClr val="1132D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Course </a:t>
            </a:r>
            <a:r>
              <a:rPr lang="en-US" sz="3200" b="1" dirty="0" smtClean="0">
                <a:solidFill>
                  <a:srgbClr val="1132D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Orientation</a:t>
            </a:r>
            <a:endParaRPr lang="en-US" sz="3200" spc="-150" dirty="0" smtClean="0">
              <a:solidFill>
                <a:srgbClr val="1132D9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r>
              <a:rPr lang="en-US" b="1" dirty="0">
                <a:solidFill>
                  <a:schemeClr val="tx1"/>
                </a:solidFill>
                <a:cs typeface="Arial" pitchFamily="34" charset="0"/>
              </a:rPr>
              <a:t>Introduction to the Course</a:t>
            </a:r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200" b="1" dirty="0" smtClean="0">
                <a:solidFill>
                  <a:srgbClr val="1132D9"/>
                </a:solidFill>
              </a:rPr>
              <a:t>Learning Outcomes</a:t>
            </a:r>
            <a:endParaRPr lang="en-US" sz="3200" b="1" dirty="0">
              <a:solidFill>
                <a:srgbClr val="1132D9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dirty="0"/>
              <a:t>By the end of this lecture, you should be </a:t>
            </a:r>
          </a:p>
          <a:p>
            <a:pPr marL="457200" indent="-457200" algn="l">
              <a:buFont typeface="Wingdings" pitchFamily="2" charset="2"/>
              <a:buChar char="v"/>
            </a:pPr>
            <a:r>
              <a:rPr lang="en-US" dirty="0" smtClean="0"/>
              <a:t>familiar </a:t>
            </a:r>
            <a:r>
              <a:rPr lang="en-US" dirty="0"/>
              <a:t>with the course content.</a:t>
            </a:r>
          </a:p>
          <a:p>
            <a:pPr marL="457200" indent="-457200" algn="l">
              <a:buFont typeface="Wingdings" pitchFamily="2" charset="2"/>
              <a:buChar char="v"/>
            </a:pPr>
            <a:r>
              <a:rPr lang="en-US" dirty="0"/>
              <a:t> familiar with the objectives &amp; teaching methods.</a:t>
            </a:r>
          </a:p>
          <a:p>
            <a:pPr marL="457200" indent="-457200" algn="l">
              <a:buFont typeface="Wingdings" pitchFamily="2" charset="2"/>
              <a:buChar char="v"/>
            </a:pPr>
            <a:r>
              <a:rPr lang="en-US" dirty="0"/>
              <a:t> aware of the materials to be used.</a:t>
            </a:r>
          </a:p>
          <a:p>
            <a:pPr marL="457200" indent="-457200" algn="l">
              <a:buFont typeface="Wingdings" pitchFamily="2" charset="2"/>
              <a:buChar char="v"/>
            </a:pPr>
            <a:r>
              <a:rPr lang="en-US" dirty="0"/>
              <a:t> aware of the main topics to be covered.</a:t>
            </a:r>
          </a:p>
          <a:p>
            <a:pPr marL="457200" indent="-457200" algn="l">
              <a:buFont typeface="Wingdings" pitchFamily="2" charset="2"/>
              <a:buChar char="v"/>
            </a:pPr>
            <a:r>
              <a:rPr lang="en-US" dirty="0"/>
              <a:t> aware of the assessment criteria.</a:t>
            </a:r>
          </a:p>
          <a:p>
            <a:pPr marL="457200" indent="-457200" algn="l">
              <a:buFont typeface="Wingdings" pitchFamily="2" charset="2"/>
              <a:buChar char="v"/>
            </a:pPr>
            <a:r>
              <a:rPr lang="en-US" dirty="0"/>
              <a:t> aware of the importance of attendance.</a:t>
            </a:r>
          </a:p>
          <a:p>
            <a:r>
              <a:rPr lang="en-GB" dirty="0" smtClean="0"/>
              <a:t> </a:t>
            </a:r>
            <a:endParaRPr lang="en-US" dirty="0" smtClean="0"/>
          </a:p>
          <a:p>
            <a:pPr marL="514350" indent="-514350" algn="l"/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l"/>
            <a:r>
              <a:rPr lang="en-GB" sz="3200" b="1" dirty="0">
                <a:solidFill>
                  <a:srgbClr val="1132D9"/>
                </a:solidFill>
              </a:rPr>
              <a:t>Course Syllabus</a:t>
            </a:r>
            <a:endParaRPr lang="en-US" sz="3200" dirty="0">
              <a:solidFill>
                <a:srgbClr val="1132D9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algn="just">
              <a:lnSpc>
                <a:spcPct val="115000"/>
              </a:lnSpc>
              <a:spcAft>
                <a:spcPts val="0"/>
              </a:spcAft>
              <a:buFont typeface="Wingdings" pitchFamily="2" charset="2"/>
              <a:buChar char="v"/>
            </a:pPr>
            <a:r>
              <a:rPr lang="en-GB" sz="2400" dirty="0" smtClean="0">
                <a:latin typeface="Times New Roman"/>
                <a:ea typeface="Calibri"/>
                <a:cs typeface="Arial"/>
              </a:rPr>
              <a:t>“Consecutive Translation” is a practical course which focuses on developing the skills of producing a translation within a short time (directly after hearing  the Source text). </a:t>
            </a:r>
          </a:p>
          <a:p>
            <a:pPr marL="457200" indent="-457200" algn="just">
              <a:lnSpc>
                <a:spcPct val="115000"/>
              </a:lnSpc>
              <a:spcAft>
                <a:spcPts val="0"/>
              </a:spcAft>
              <a:buFont typeface="Wingdings" pitchFamily="2" charset="2"/>
              <a:buChar char="v"/>
            </a:pPr>
            <a:r>
              <a:rPr lang="en-GB" sz="2400" dirty="0" smtClean="0">
                <a:latin typeface="Times New Roman"/>
                <a:ea typeface="Calibri"/>
                <a:cs typeface="Arial"/>
              </a:rPr>
              <a:t> This includes translating examples from Arabic and English texts, mainly newspaper material representing  public (non-specialised ) domain/knowledge and popular sciences.  </a:t>
            </a:r>
          </a:p>
          <a:p>
            <a:pPr marL="457200" indent="-457200" algn="just">
              <a:lnSpc>
                <a:spcPct val="115000"/>
              </a:lnSpc>
              <a:spcAft>
                <a:spcPts val="0"/>
              </a:spcAft>
              <a:buFont typeface="Wingdings" pitchFamily="2" charset="2"/>
              <a:buChar char="v"/>
            </a:pPr>
            <a:r>
              <a:rPr lang="en-GB" sz="2400" dirty="0" smtClean="0">
                <a:latin typeface="Times New Roman"/>
                <a:ea typeface="Calibri"/>
                <a:cs typeface="Arial"/>
              </a:rPr>
              <a:t>The main thrust of the course is to enable you produce  a current oral translation.</a:t>
            </a:r>
            <a:endParaRPr lang="en-US" sz="2400" dirty="0" smtClean="0">
              <a:latin typeface="Times New Roman"/>
              <a:ea typeface="Calibri"/>
              <a:cs typeface="Arial"/>
            </a:endParaRPr>
          </a:p>
          <a:p>
            <a:pPr marL="457200" indent="-457200" algn="l">
              <a:lnSpc>
                <a:spcPct val="115000"/>
              </a:lnSpc>
              <a:spcAft>
                <a:spcPts val="0"/>
              </a:spcAft>
              <a:buFont typeface="Wingdings" pitchFamily="2" charset="2"/>
              <a:buChar char="v"/>
            </a:pPr>
            <a:endParaRPr lang="en-GB" dirty="0" smtClean="0">
              <a:latin typeface="Times New Roman"/>
              <a:ea typeface="Calibri"/>
              <a:cs typeface="Arial"/>
            </a:endParaRPr>
          </a:p>
          <a:p>
            <a:pPr marL="457200" indent="-457200" algn="l">
              <a:lnSpc>
                <a:spcPct val="115000"/>
              </a:lnSpc>
              <a:spcAft>
                <a:spcPts val="0"/>
              </a:spcAft>
              <a:buFont typeface="Wingdings" pitchFamily="2" charset="2"/>
              <a:buChar char="v"/>
            </a:pPr>
            <a:endParaRPr lang="en-GB" dirty="0" smtClean="0">
              <a:latin typeface="Times New Roman"/>
              <a:ea typeface="Calibri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915400" cy="1143000"/>
          </a:xfrm>
        </p:spPr>
        <p:txBody>
          <a:bodyPr/>
          <a:lstStyle/>
          <a:p>
            <a:pPr algn="l"/>
            <a:r>
              <a:rPr lang="en-GB" sz="3200" b="1" dirty="0">
                <a:solidFill>
                  <a:srgbClr val="1132D9"/>
                </a:solidFill>
              </a:rPr>
              <a:t>Objectives</a:t>
            </a:r>
            <a:r>
              <a:rPr lang="en-US" sz="3200" dirty="0">
                <a:solidFill>
                  <a:srgbClr val="1132D9"/>
                </a:solidFill>
              </a:rPr>
              <a:t/>
            </a:r>
            <a:br>
              <a:rPr lang="en-US" sz="3200" dirty="0">
                <a:solidFill>
                  <a:srgbClr val="1132D9"/>
                </a:solidFill>
              </a:rPr>
            </a:br>
            <a:endParaRPr lang="en-US" sz="3200" dirty="0">
              <a:solidFill>
                <a:srgbClr val="1132D9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GB" sz="2400" b="1" dirty="0" smtClean="0">
                <a:solidFill>
                  <a:srgbClr val="1132D9"/>
                </a:solidFill>
                <a:latin typeface="Times New Roman"/>
                <a:ea typeface="Calibri"/>
                <a:cs typeface="Arial"/>
              </a:rPr>
              <a:t>By the end of the course, students should be able to:</a:t>
            </a:r>
          </a:p>
          <a:p>
            <a:pPr algn="l">
              <a:buFont typeface="Wingdings" pitchFamily="2" charset="2"/>
              <a:buChar char="v"/>
            </a:pPr>
            <a:r>
              <a:rPr lang="en-GB" dirty="0" smtClean="0">
                <a:solidFill>
                  <a:prstClr val="black"/>
                </a:solidFill>
                <a:latin typeface="Times New Roman"/>
                <a:ea typeface="Calibri"/>
                <a:cs typeface="Arial"/>
              </a:rPr>
              <a:t> </a:t>
            </a:r>
            <a:r>
              <a:rPr lang="en-GB" sz="2800" dirty="0" smtClean="0">
                <a:solidFill>
                  <a:prstClr val="black"/>
                </a:solidFill>
                <a:latin typeface="Times New Roman"/>
                <a:ea typeface="Calibri"/>
                <a:cs typeface="Arial"/>
              </a:rPr>
              <a:t>demonstrate comprehension of  new unprepared utterances and texts.</a:t>
            </a:r>
            <a:endParaRPr lang="en-US" sz="2800" dirty="0" smtClean="0">
              <a:solidFill>
                <a:prstClr val="black"/>
              </a:solidFill>
              <a:latin typeface="Times New Roman"/>
              <a:ea typeface="Calibri"/>
              <a:cs typeface="Arial"/>
            </a:endParaRPr>
          </a:p>
          <a:p>
            <a:pPr lvl="0" algn="l">
              <a:buFont typeface="Wingdings" pitchFamily="2" charset="2"/>
              <a:buChar char="v"/>
            </a:pPr>
            <a:r>
              <a:rPr lang="en-GB" sz="2800" dirty="0" smtClean="0">
                <a:solidFill>
                  <a:prstClr val="black"/>
                </a:solidFill>
                <a:latin typeface="Times New Roman"/>
                <a:ea typeface="Calibri"/>
                <a:cs typeface="Arial"/>
              </a:rPr>
              <a:t>show competence in oral communication and interpretation.</a:t>
            </a:r>
            <a:endParaRPr lang="en-US" sz="2800" dirty="0" smtClean="0">
              <a:solidFill>
                <a:prstClr val="black"/>
              </a:solidFill>
              <a:latin typeface="Times New Roman"/>
              <a:ea typeface="Calibri"/>
              <a:cs typeface="Arial"/>
            </a:endParaRPr>
          </a:p>
          <a:p>
            <a:pPr lvl="0" algn="l">
              <a:buFont typeface="Wingdings" pitchFamily="2" charset="2"/>
              <a:buChar char="v"/>
            </a:pPr>
            <a:r>
              <a:rPr lang="en-GB" sz="2800" dirty="0" smtClean="0">
                <a:solidFill>
                  <a:prstClr val="black"/>
                </a:solidFill>
                <a:latin typeface="Times New Roman"/>
                <a:ea typeface="Calibri"/>
                <a:cs typeface="Arial"/>
              </a:rPr>
              <a:t>translate unseen texts fairly rapidly and with minimum errors.</a:t>
            </a:r>
            <a:endParaRPr lang="en-US" sz="2800" dirty="0" smtClean="0">
              <a:solidFill>
                <a:prstClr val="black"/>
              </a:solidFill>
              <a:latin typeface="Times New Roman"/>
              <a:ea typeface="Calibri"/>
              <a:cs typeface="Arial"/>
            </a:endParaRPr>
          </a:p>
          <a:p>
            <a:pPr lvl="0" algn="l">
              <a:buFont typeface="Wingdings" pitchFamily="2" charset="2"/>
              <a:buChar char="v"/>
            </a:pPr>
            <a:r>
              <a:rPr lang="en-GB" sz="2800" dirty="0" smtClean="0">
                <a:solidFill>
                  <a:prstClr val="black"/>
                </a:solidFill>
                <a:latin typeface="Times New Roman"/>
                <a:ea typeface="Calibri"/>
                <a:cs typeface="Arial"/>
              </a:rPr>
              <a:t>show retention and control of information in unprepared verbal texts in situation similar to real life.</a:t>
            </a:r>
            <a:endParaRPr lang="en-US" sz="2800" dirty="0" smtClean="0">
              <a:solidFill>
                <a:prstClr val="black"/>
              </a:solidFill>
              <a:latin typeface="Times New Roman"/>
              <a:ea typeface="Calibri"/>
              <a:cs typeface="Arial"/>
            </a:endParaRPr>
          </a:p>
          <a:p>
            <a:pPr marL="457200" lvl="0" indent="-457200" algn="l">
              <a:lnSpc>
                <a:spcPct val="115000"/>
              </a:lnSpc>
              <a:spcAft>
                <a:spcPts val="0"/>
              </a:spcAft>
              <a:buFont typeface="Wingdings" pitchFamily="2" charset="2"/>
              <a:buChar char="v"/>
            </a:pPr>
            <a:endParaRPr lang="en-GB" dirty="0" smtClean="0">
              <a:solidFill>
                <a:prstClr val="black"/>
              </a:solidFill>
              <a:latin typeface="Times New Roman"/>
              <a:ea typeface="Calibri"/>
              <a:cs typeface="Arial"/>
            </a:endParaRPr>
          </a:p>
          <a:p>
            <a:pPr marL="457200" lvl="0" indent="-457200" algn="l">
              <a:lnSpc>
                <a:spcPct val="115000"/>
              </a:lnSpc>
              <a:spcAft>
                <a:spcPts val="0"/>
              </a:spcAft>
              <a:buFont typeface="Wingdings" pitchFamily="2" charset="2"/>
              <a:buChar char="v"/>
            </a:pPr>
            <a:endParaRPr lang="en-GB" sz="2800" dirty="0">
              <a:solidFill>
                <a:prstClr val="black"/>
              </a:solidFill>
              <a:ea typeface="Calibri"/>
              <a:cs typeface="Arial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sz="3200" b="1" dirty="0">
                <a:solidFill>
                  <a:srgbClr val="1132D9"/>
                </a:solidFill>
              </a:rPr>
              <a:t>Teaching Methods</a:t>
            </a:r>
            <a:r>
              <a:rPr lang="en-US" sz="3200" dirty="0">
                <a:solidFill>
                  <a:srgbClr val="1132D9"/>
                </a:solidFill>
              </a:rPr>
              <a:t/>
            </a:r>
            <a:br>
              <a:rPr lang="en-US" sz="3200" dirty="0">
                <a:solidFill>
                  <a:srgbClr val="1132D9"/>
                </a:solidFill>
              </a:rPr>
            </a:br>
            <a:endParaRPr lang="en-GB" sz="3200" dirty="0">
              <a:solidFill>
                <a:srgbClr val="1132D9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l">
              <a:buFont typeface="Wingdings" pitchFamily="2" charset="2"/>
              <a:buChar char="v"/>
            </a:pPr>
            <a:r>
              <a:rPr lang="en-GB" dirty="0"/>
              <a:t>Recorded Lectures </a:t>
            </a:r>
            <a:endParaRPr lang="en-US" dirty="0"/>
          </a:p>
          <a:p>
            <a:pPr lvl="0" algn="l">
              <a:buFont typeface="Wingdings" pitchFamily="2" charset="2"/>
              <a:buChar char="v"/>
            </a:pPr>
            <a:r>
              <a:rPr lang="en-GB" dirty="0"/>
              <a:t>Live Interactive Lectures </a:t>
            </a:r>
            <a:endParaRPr lang="en-US" dirty="0"/>
          </a:p>
          <a:p>
            <a:pPr lvl="0" algn="l">
              <a:buFont typeface="Wingdings" pitchFamily="2" charset="2"/>
              <a:buChar char="v"/>
            </a:pPr>
            <a:r>
              <a:rPr lang="en-GB" dirty="0"/>
              <a:t>Questions for discussion.</a:t>
            </a:r>
            <a:endParaRPr lang="en-US" dirty="0"/>
          </a:p>
          <a:p>
            <a:pPr lvl="0" algn="l">
              <a:buFont typeface="Wingdings" pitchFamily="2" charset="2"/>
              <a:buChar char="v"/>
            </a:pPr>
            <a:r>
              <a:rPr lang="en-GB" dirty="0"/>
              <a:t> Homework.</a:t>
            </a:r>
            <a:endParaRPr lang="en-US" dirty="0"/>
          </a:p>
          <a:p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32767035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sz="3200" b="1" dirty="0">
                <a:solidFill>
                  <a:srgbClr val="1132D9"/>
                </a:solidFill>
              </a:rPr>
              <a:t>Materials:</a:t>
            </a:r>
            <a:r>
              <a:rPr lang="en-US" sz="3200" dirty="0">
                <a:solidFill>
                  <a:srgbClr val="1132D9"/>
                </a:solidFill>
              </a:rPr>
              <a:t/>
            </a:r>
            <a:br>
              <a:rPr lang="en-US" sz="3200" dirty="0">
                <a:solidFill>
                  <a:srgbClr val="1132D9"/>
                </a:solidFill>
              </a:rPr>
            </a:br>
            <a:endParaRPr lang="en-GB" sz="3200" dirty="0">
              <a:solidFill>
                <a:srgbClr val="1132D9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0" indent="-457200" algn="l">
              <a:buFont typeface="+mj-lt"/>
              <a:buAutoNum type="arabicPeriod"/>
            </a:pPr>
            <a:endParaRPr lang="en-GB" sz="2000" b="1" dirty="0" smtClean="0"/>
          </a:p>
          <a:p>
            <a:pPr marL="457200" lvl="0" indent="-457200" algn="l">
              <a:buFont typeface="+mj-lt"/>
              <a:buAutoNum type="arabicPeriod"/>
            </a:pPr>
            <a:r>
              <a:rPr lang="en-GB" sz="2000" b="1" dirty="0" err="1" smtClean="0"/>
              <a:t>Pochhacker</a:t>
            </a:r>
            <a:r>
              <a:rPr lang="en-GB" sz="2000" b="1" dirty="0" smtClean="0"/>
              <a:t>, Franz</a:t>
            </a:r>
            <a:r>
              <a:rPr lang="en-GB" sz="2000" dirty="0" smtClean="0"/>
              <a:t> (2004) Introducing Interpreting Studies, </a:t>
            </a:r>
            <a:r>
              <a:rPr lang="en-GB" sz="2000" dirty="0" err="1" smtClean="0"/>
              <a:t>Routledge</a:t>
            </a:r>
            <a:r>
              <a:rPr lang="en-GB" sz="2000" dirty="0" smtClean="0"/>
              <a:t>, London</a:t>
            </a:r>
            <a:endParaRPr lang="en-US" sz="2000" dirty="0" smtClean="0"/>
          </a:p>
          <a:p>
            <a:pPr marL="457200" lvl="0" indent="-457200" algn="l">
              <a:buFont typeface="+mj-lt"/>
              <a:buAutoNum type="arabicPeriod"/>
            </a:pPr>
            <a:r>
              <a:rPr lang="en-GB" sz="2000" b="1" dirty="0" err="1" smtClean="0"/>
              <a:t>Patrie</a:t>
            </a:r>
            <a:r>
              <a:rPr lang="en-GB" sz="2000" b="1" dirty="0" smtClean="0"/>
              <a:t>, </a:t>
            </a:r>
            <a:r>
              <a:rPr lang="en-GB" sz="2000" b="1" dirty="0" err="1" smtClean="0"/>
              <a:t>Patrie</a:t>
            </a:r>
            <a:r>
              <a:rPr lang="en-GB" sz="2000" b="1" dirty="0" smtClean="0"/>
              <a:t> (2004)  </a:t>
            </a:r>
            <a:r>
              <a:rPr lang="en-GB" sz="2000" i="1" dirty="0" smtClean="0"/>
              <a:t>Consecutive Interpreting:</a:t>
            </a:r>
            <a:r>
              <a:rPr lang="en-GB" sz="2000" dirty="0" smtClean="0"/>
              <a:t> workbook and DVD. USA, Dawn Sign Press</a:t>
            </a:r>
            <a:endParaRPr lang="en-US" sz="2000" dirty="0" smtClean="0"/>
          </a:p>
          <a:p>
            <a:pPr marL="457200" lvl="0" indent="-457200" algn="l">
              <a:buFont typeface="+mj-lt"/>
              <a:buAutoNum type="arabicPeriod"/>
            </a:pPr>
            <a:r>
              <a:rPr lang="en-GB" sz="2000" b="1" dirty="0" err="1" smtClean="0"/>
              <a:t>Dimitrova</a:t>
            </a:r>
            <a:r>
              <a:rPr lang="en-GB" sz="2000" b="1" dirty="0" smtClean="0"/>
              <a:t>, </a:t>
            </a:r>
            <a:r>
              <a:rPr lang="en-GB" sz="2000" b="1" dirty="0" err="1" smtClean="0"/>
              <a:t>Birgitta</a:t>
            </a:r>
            <a:r>
              <a:rPr lang="en-GB" sz="2000" b="1" dirty="0" smtClean="0"/>
              <a:t> E </a:t>
            </a:r>
            <a:r>
              <a:rPr lang="en-GB" sz="2000" b="1" dirty="0" err="1" smtClean="0"/>
              <a:t>E</a:t>
            </a:r>
            <a:r>
              <a:rPr lang="en-GB" sz="2000" b="1" dirty="0" smtClean="0"/>
              <a:t> and Kenneth </a:t>
            </a:r>
            <a:r>
              <a:rPr lang="en-GB" sz="2000" b="1" dirty="0" err="1" smtClean="0"/>
              <a:t>Hyltentam</a:t>
            </a:r>
            <a:r>
              <a:rPr lang="en-GB" sz="2000" b="1" dirty="0" smtClean="0"/>
              <a:t> Ed. (2000), </a:t>
            </a:r>
            <a:r>
              <a:rPr lang="en-GB" sz="2000" i="1" dirty="0" smtClean="0"/>
              <a:t>Language processing  and Simultaneous Interpreting : Interdisciplinary Perspecti</a:t>
            </a:r>
            <a:r>
              <a:rPr lang="en-GB" sz="2000" dirty="0" smtClean="0"/>
              <a:t>ve., New York, </a:t>
            </a:r>
            <a:r>
              <a:rPr lang="en-GB" sz="2000" dirty="0" err="1" smtClean="0"/>
              <a:t>Benjamins</a:t>
            </a:r>
            <a:r>
              <a:rPr lang="en-GB" sz="2000" dirty="0" smtClean="0"/>
              <a:t>, John Publishing Company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GB" sz="2000" b="1" dirty="0" smtClean="0"/>
              <a:t>Supplementary materials</a:t>
            </a:r>
            <a:r>
              <a:rPr lang="en-GB" sz="2000" dirty="0" smtClean="0"/>
              <a:t> prepared by the teacher. </a:t>
            </a:r>
            <a:endParaRPr lang="en-US" sz="2000" dirty="0" smtClean="0"/>
          </a:p>
          <a:p>
            <a:pPr marL="457200" indent="-457200" algn="l"/>
            <a:endParaRPr lang="en-US" sz="2000" dirty="0" smtClean="0"/>
          </a:p>
          <a:p>
            <a:r>
              <a:rPr lang="en-GB" sz="2000" dirty="0" smtClean="0"/>
              <a:t> </a:t>
            </a:r>
            <a:endParaRPr lang="en-US" sz="2000" dirty="0" smtClean="0"/>
          </a:p>
          <a:p>
            <a:pPr marL="457200" lvl="0" indent="-457200" algn="l">
              <a:buFont typeface="+mj-lt"/>
              <a:buAutoNum type="arabicPeriod"/>
            </a:pPr>
            <a:endParaRPr lang="en-US" sz="2000" dirty="0" smtClean="0"/>
          </a:p>
          <a:p>
            <a:pPr algn="l"/>
            <a:endParaRPr lang="en-GB" sz="2000" dirty="0"/>
          </a:p>
        </p:txBody>
      </p:sp>
    </p:spTree>
    <p:extLst>
      <p:ext uri="{BB962C8B-B14F-4D97-AF65-F5344CB8AC3E}">
        <p14:creationId xmlns="" xmlns:p14="http://schemas.microsoft.com/office/powerpoint/2010/main" val="15959797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sz="3200" b="1" dirty="0">
                <a:solidFill>
                  <a:srgbClr val="1132D9"/>
                </a:solidFill>
              </a:rPr>
              <a:t>Lecture Schedule</a:t>
            </a:r>
            <a:endParaRPr lang="en-GB" sz="3200" dirty="0">
              <a:solidFill>
                <a:srgbClr val="1132D9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3"/>
          </p:nvPr>
        </p:nvSpPr>
        <p:spPr>
          <a:xfrm>
            <a:off x="5410200" y="1600201"/>
            <a:ext cx="4004162" cy="4525963"/>
          </a:xfrm>
        </p:spPr>
        <p:txBody>
          <a:bodyPr/>
          <a:lstStyle/>
          <a:p>
            <a:pPr algn="just" rtl="0">
              <a:lnSpc>
                <a:spcPct val="115000"/>
              </a:lnSpc>
            </a:pPr>
            <a:r>
              <a:rPr lang="en-GB" sz="2000" dirty="0" smtClean="0">
                <a:latin typeface="Times New Roman" pitchFamily="18" charset="0"/>
                <a:cs typeface="Times New Roman" pitchFamily="18" charset="0"/>
              </a:rPr>
              <a:t>L8) </a:t>
            </a:r>
            <a:r>
              <a:rPr lang="en-GB" sz="2200" dirty="0" smtClean="0">
                <a:latin typeface="Times New Roman"/>
                <a:ea typeface="Calibri"/>
                <a:cs typeface="Arial"/>
              </a:rPr>
              <a:t>Interpreting Domains &amp; Dimensions</a:t>
            </a:r>
            <a:endParaRPr lang="en-GB" sz="2200" dirty="0">
              <a:latin typeface="Times New Roman"/>
              <a:ea typeface="Calibri"/>
              <a:cs typeface="Arial"/>
            </a:endParaRPr>
          </a:p>
          <a:p>
            <a:pPr algn="l" rtl="0"/>
            <a:r>
              <a:rPr lang="en-GB" sz="2200" dirty="0" smtClean="0">
                <a:latin typeface="Times New Roman"/>
                <a:ea typeface="Calibri"/>
                <a:cs typeface="Arial"/>
              </a:rPr>
              <a:t>L9) Interpreting Approaches</a:t>
            </a:r>
          </a:p>
          <a:p>
            <a:pPr algn="l" rtl="0"/>
            <a:r>
              <a:rPr lang="en-GB" sz="2200" dirty="0" smtClean="0">
                <a:latin typeface="Times New Roman"/>
                <a:ea typeface="Calibri"/>
                <a:cs typeface="Arial"/>
              </a:rPr>
              <a:t> L10) Selection Criteria for Training Interpreters</a:t>
            </a:r>
            <a:endParaRPr lang="en-GB" sz="2200" dirty="0">
              <a:latin typeface="Times New Roman"/>
              <a:ea typeface="Calibri"/>
              <a:cs typeface="Arial"/>
            </a:endParaRPr>
          </a:p>
          <a:p>
            <a:pPr algn="just" rtl="0">
              <a:lnSpc>
                <a:spcPct val="115000"/>
              </a:lnSpc>
            </a:pPr>
            <a:r>
              <a:rPr lang="en-GB" sz="2200" dirty="0" smtClean="0"/>
              <a:t>L11</a:t>
            </a:r>
            <a:r>
              <a:rPr lang="en-GB" sz="2200" dirty="0"/>
              <a:t>. </a:t>
            </a:r>
            <a:r>
              <a:rPr lang="en-GB" sz="2200" dirty="0" smtClean="0">
                <a:latin typeface="Times New Roman"/>
                <a:ea typeface="Calibri"/>
                <a:cs typeface="Arial"/>
              </a:rPr>
              <a:t>Globalization &amp; Interpreting</a:t>
            </a:r>
            <a:endParaRPr lang="en-GB" sz="2200" dirty="0">
              <a:latin typeface="Times New Roman"/>
              <a:ea typeface="Calibri"/>
              <a:cs typeface="Arial"/>
            </a:endParaRPr>
          </a:p>
          <a:p>
            <a:pPr algn="just" rtl="0">
              <a:lnSpc>
                <a:spcPct val="115000"/>
              </a:lnSpc>
            </a:pPr>
            <a:r>
              <a:rPr lang="en-GB" sz="2200" dirty="0" smtClean="0">
                <a:latin typeface="Times New Roman"/>
                <a:ea typeface="Calibri"/>
                <a:cs typeface="Arial"/>
              </a:rPr>
              <a:t>L12.</a:t>
            </a:r>
            <a:r>
              <a:rPr lang="en-GB" sz="2000" dirty="0" smtClean="0">
                <a:latin typeface="Times New Roman"/>
                <a:ea typeface="Calibri"/>
                <a:cs typeface="Arial"/>
              </a:rPr>
              <a:t>Technologization &amp; </a:t>
            </a:r>
            <a:r>
              <a:rPr lang="en-GB" sz="2000" dirty="0" smtClean="0">
                <a:latin typeface="Times New Roman"/>
                <a:ea typeface="Calibri"/>
                <a:cs typeface="Arial"/>
              </a:rPr>
              <a:t>Interpreting</a:t>
            </a:r>
          </a:p>
          <a:p>
            <a:pPr algn="just" rtl="0">
              <a:lnSpc>
                <a:spcPct val="115000"/>
              </a:lnSpc>
            </a:pPr>
            <a:r>
              <a:rPr lang="en-GB" sz="2200" dirty="0" smtClean="0">
                <a:latin typeface="Times New Roman"/>
                <a:ea typeface="Calibri"/>
                <a:cs typeface="Arial"/>
              </a:rPr>
              <a:t>L13</a:t>
            </a:r>
            <a:r>
              <a:rPr lang="en-GB" sz="2200" dirty="0">
                <a:latin typeface="Times New Roman"/>
                <a:ea typeface="Calibri"/>
                <a:cs typeface="Arial"/>
              </a:rPr>
              <a:t>. </a:t>
            </a:r>
            <a:r>
              <a:rPr lang="en-GB" sz="2200" dirty="0" smtClean="0">
                <a:latin typeface="Times New Roman"/>
                <a:ea typeface="Calibri"/>
                <a:cs typeface="Arial"/>
              </a:rPr>
              <a:t>Orientation of Interpreting  </a:t>
            </a:r>
            <a:endParaRPr lang="en-GB" sz="2200" dirty="0">
              <a:latin typeface="Times New Roman"/>
              <a:ea typeface="Calibri"/>
              <a:cs typeface="Arial"/>
            </a:endParaRPr>
          </a:p>
          <a:p>
            <a:pPr algn="l" rtl="0"/>
            <a:r>
              <a:rPr lang="en-GB" sz="2400" b="1" dirty="0">
                <a:solidFill>
                  <a:srgbClr val="FF0000"/>
                </a:solidFill>
                <a:latin typeface="Times New Roman"/>
                <a:ea typeface="Calibri"/>
              </a:rPr>
              <a:t>L14) Review of the </a:t>
            </a:r>
            <a:r>
              <a:rPr lang="en-GB" sz="2400" b="1" dirty="0" smtClean="0">
                <a:solidFill>
                  <a:srgbClr val="FF0000"/>
                </a:solidFill>
                <a:latin typeface="Times New Roman"/>
                <a:ea typeface="Calibri"/>
              </a:rPr>
              <a:t>Course</a:t>
            </a:r>
            <a:endParaRPr lang="en-GB" sz="2400" b="1" dirty="0">
              <a:solidFill>
                <a:srgbClr val="FF0000"/>
              </a:solidFill>
            </a:endParaRPr>
          </a:p>
          <a:p>
            <a:endParaRPr lang="en-US" sz="2000" dirty="0"/>
          </a:p>
          <a:p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5562600" cy="4525963"/>
          </a:xfrm>
        </p:spPr>
        <p:txBody>
          <a:bodyPr/>
          <a:lstStyle/>
          <a:p>
            <a:pPr algn="l" rtl="0"/>
            <a:r>
              <a:rPr lang="en-GB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L0</a:t>
            </a:r>
            <a:r>
              <a:rPr lang="en-GB" sz="2400" b="1" dirty="0" smtClean="0">
                <a:solidFill>
                  <a:srgbClr val="FF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. Introduction to the Course</a:t>
            </a:r>
            <a:endParaRPr lang="en-GB" sz="2400" dirty="0" smtClean="0">
              <a:latin typeface="Times New Roman"/>
              <a:ea typeface="Calibri"/>
              <a:cs typeface="Arial"/>
            </a:endParaRPr>
          </a:p>
          <a:p>
            <a:pPr algn="l" rtl="0"/>
            <a:r>
              <a:rPr lang="en-GB" sz="2400" dirty="0" smtClean="0">
                <a:latin typeface="Times New Roman" pitchFamily="18" charset="0"/>
                <a:ea typeface="Calibri"/>
                <a:cs typeface="Times New Roman" pitchFamily="18" charset="0"/>
              </a:rPr>
              <a:t>L1) </a:t>
            </a:r>
            <a:r>
              <a:rPr lang="en-GB" sz="2200" dirty="0" smtClean="0">
                <a:latin typeface="Times New Roman" pitchFamily="18" charset="0"/>
                <a:ea typeface="Calibri"/>
                <a:cs typeface="Times New Roman" pitchFamily="18" charset="0"/>
              </a:rPr>
              <a:t>What is Interpreting	</a:t>
            </a:r>
          </a:p>
          <a:p>
            <a:pPr algn="l"/>
            <a:r>
              <a:rPr lang="en-GB" sz="2200" dirty="0" smtClean="0">
                <a:latin typeface="Times New Roman" pitchFamily="18" charset="0"/>
                <a:ea typeface="Calibri"/>
                <a:cs typeface="Times New Roman" pitchFamily="18" charset="0"/>
              </a:rPr>
              <a:t>L2) Interpreting as  Translation</a:t>
            </a:r>
            <a:endParaRPr lang="en-US" sz="2200" dirty="0" smtClean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l"/>
            <a:r>
              <a:rPr lang="en-GB" sz="2200" dirty="0" smtClean="0">
                <a:latin typeface="Times New Roman" pitchFamily="18" charset="0"/>
                <a:ea typeface="Calibri"/>
                <a:cs typeface="Times New Roman" pitchFamily="18" charset="0"/>
              </a:rPr>
              <a:t>	L3) Interpreting Settings</a:t>
            </a:r>
            <a:endParaRPr lang="en-US" sz="2200" dirty="0" smtClean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l"/>
            <a:r>
              <a:rPr lang="en-GB" sz="2200" dirty="0" smtClean="0">
                <a:latin typeface="Times New Roman" pitchFamily="18" charset="0"/>
                <a:ea typeface="Calibri"/>
                <a:cs typeface="Times New Roman" pitchFamily="18" charset="0"/>
              </a:rPr>
              <a:t>				L4) Interpreting	Constellation of Interaction</a:t>
            </a:r>
            <a:endParaRPr lang="en-US" sz="2200" dirty="0" smtClean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l"/>
            <a:r>
              <a:rPr lang="en-GB" sz="2200" dirty="0" smtClean="0">
                <a:latin typeface="Times New Roman" pitchFamily="18" charset="0"/>
                <a:ea typeface="Calibri"/>
                <a:cs typeface="Times New Roman" pitchFamily="18" charset="0"/>
              </a:rPr>
              <a:t>	L5) Interpreting Typological Parameters </a:t>
            </a:r>
            <a:endParaRPr lang="en-US" sz="2200" dirty="0" smtClean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l"/>
            <a:r>
              <a:rPr lang="en-GB" sz="2200" dirty="0" smtClean="0">
                <a:latin typeface="Times New Roman" pitchFamily="18" charset="0"/>
                <a:ea typeface="Calibri"/>
                <a:cs typeface="Times New Roman" pitchFamily="18" charset="0"/>
              </a:rPr>
              <a:t>	L6) What is consecutive Interpreting</a:t>
            </a:r>
            <a:endParaRPr lang="en-US" sz="2200" dirty="0" smtClean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l"/>
            <a:r>
              <a:rPr lang="en-GB" sz="2200" dirty="0" smtClean="0">
                <a:latin typeface="Times New Roman" pitchFamily="18" charset="0"/>
                <a:ea typeface="Calibri"/>
                <a:cs typeface="Times New Roman" pitchFamily="18" charset="0"/>
              </a:rPr>
              <a:t>	L7) What is Simultaneous Interpreting </a:t>
            </a:r>
            <a:r>
              <a:rPr lang="en-GB" sz="2400" dirty="0" smtClean="0">
                <a:latin typeface="Times New Roman" pitchFamily="18" charset="0"/>
                <a:ea typeface="Calibri"/>
                <a:cs typeface="Times New Roman" pitchFamily="18" charset="0"/>
              </a:rPr>
              <a:t>?</a:t>
            </a:r>
            <a:endParaRPr lang="en-US" sz="2400" dirty="0" smtClean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l"/>
            <a:endParaRPr lang="en-US" sz="2000" dirty="0" smtClean="0"/>
          </a:p>
          <a:p>
            <a:pPr algn="l"/>
            <a:r>
              <a:rPr lang="en-GB" sz="2000" dirty="0" smtClean="0"/>
              <a:t> </a:t>
            </a:r>
            <a:endParaRPr lang="en-US" sz="2000" dirty="0" smtClean="0"/>
          </a:p>
          <a:p>
            <a:pPr algn="l" rtl="0"/>
            <a:endParaRPr lang="en-US" sz="2000" b="1" dirty="0"/>
          </a:p>
        </p:txBody>
      </p:sp>
    </p:spTree>
    <p:extLst>
      <p:ext uri="{BB962C8B-B14F-4D97-AF65-F5344CB8AC3E}">
        <p14:creationId xmlns="" xmlns:p14="http://schemas.microsoft.com/office/powerpoint/2010/main" val="33435267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sz="3200" b="1" dirty="0">
                <a:solidFill>
                  <a:srgbClr val="1132D9"/>
                </a:solidFill>
              </a:rPr>
              <a:t>Course Assessment</a:t>
            </a:r>
            <a:endParaRPr lang="en-GB" sz="3200" dirty="0">
              <a:solidFill>
                <a:srgbClr val="1132D9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GB" sz="2400" b="1" dirty="0">
                <a:solidFill>
                  <a:srgbClr val="1132D9"/>
                </a:solidFill>
              </a:rPr>
              <a:t>Final allocation of points will be according to the following scale</a:t>
            </a:r>
            <a:r>
              <a:rPr lang="en-GB" sz="2400" b="1" dirty="0" smtClean="0">
                <a:solidFill>
                  <a:srgbClr val="1132D9"/>
                </a:solidFill>
              </a:rPr>
              <a:t>:</a:t>
            </a:r>
          </a:p>
          <a:p>
            <a:pPr algn="l"/>
            <a:endParaRPr lang="en-GB" sz="2400" b="1" dirty="0">
              <a:solidFill>
                <a:srgbClr val="1132D9"/>
              </a:solidFill>
            </a:endParaRPr>
          </a:p>
          <a:p>
            <a:pPr lvl="0" algn="l"/>
            <a:r>
              <a:rPr lang="en-GB" sz="2800" dirty="0" smtClean="0"/>
              <a:t>Participation </a:t>
            </a:r>
            <a:r>
              <a:rPr lang="en-GB" sz="2800" dirty="0"/>
              <a:t>on Blackboard 			10  Points</a:t>
            </a:r>
          </a:p>
          <a:p>
            <a:pPr lvl="0" algn="l"/>
            <a:r>
              <a:rPr lang="en-GB" sz="2800" dirty="0"/>
              <a:t>Attendance of Recorded and Live lectures	10  Points		</a:t>
            </a:r>
            <a:endParaRPr lang="en-US" sz="2800" dirty="0"/>
          </a:p>
          <a:p>
            <a:pPr lvl="0" algn="l"/>
            <a:r>
              <a:rPr lang="en-GB" sz="2800" dirty="0"/>
              <a:t>Homework				</a:t>
            </a:r>
            <a:r>
              <a:rPr lang="en-GB" sz="2800" dirty="0" smtClean="0"/>
              <a:t> 	</a:t>
            </a:r>
            <a:r>
              <a:rPr lang="en-GB" sz="2800" dirty="0"/>
              <a:t>	10  Points</a:t>
            </a:r>
            <a:endParaRPr lang="en-US" sz="2800" dirty="0"/>
          </a:p>
          <a:p>
            <a:pPr lvl="0" algn="l"/>
            <a:r>
              <a:rPr lang="en-GB" sz="2800" dirty="0"/>
              <a:t>Final Exam					</a:t>
            </a:r>
            <a:r>
              <a:rPr lang="en-GB" sz="2800" dirty="0" smtClean="0"/>
              <a:t>	7</a:t>
            </a:r>
            <a:r>
              <a:rPr lang="en-GB" sz="2800" u="sng" dirty="0" smtClean="0"/>
              <a:t>0  </a:t>
            </a:r>
            <a:r>
              <a:rPr lang="en-GB" sz="2800" u="sng" dirty="0"/>
              <a:t>Points</a:t>
            </a:r>
            <a:endParaRPr lang="en-US" sz="2800" dirty="0"/>
          </a:p>
          <a:p>
            <a:pPr algn="l"/>
            <a:r>
              <a:rPr lang="en-GB" sz="2800" b="1" dirty="0">
                <a:solidFill>
                  <a:srgbClr val="1132D9"/>
                </a:solidFill>
              </a:rPr>
              <a:t>Total:						</a:t>
            </a:r>
            <a:r>
              <a:rPr lang="en-GB" sz="2800" b="1" dirty="0" smtClean="0">
                <a:solidFill>
                  <a:srgbClr val="1132D9"/>
                </a:solidFill>
              </a:rPr>
              <a:t>	100 </a:t>
            </a:r>
            <a:r>
              <a:rPr lang="en-GB" sz="2800" b="1" dirty="0">
                <a:solidFill>
                  <a:srgbClr val="1132D9"/>
                </a:solidFill>
              </a:rPr>
              <a:t>Points</a:t>
            </a:r>
            <a:endParaRPr lang="en-US" sz="2800" b="1" dirty="0">
              <a:solidFill>
                <a:srgbClr val="1132D9"/>
              </a:solidFill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33521207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sz="3200" b="1" dirty="0">
                <a:solidFill>
                  <a:srgbClr val="1132D9"/>
                </a:solidFill>
              </a:rPr>
              <a:t>Attendance:</a:t>
            </a:r>
            <a:r>
              <a:rPr lang="en-US" sz="3200" dirty="0">
                <a:solidFill>
                  <a:srgbClr val="1132D9"/>
                </a:solidFill>
              </a:rPr>
              <a:t/>
            </a:r>
            <a:br>
              <a:rPr lang="en-US" sz="3200" dirty="0">
                <a:solidFill>
                  <a:srgbClr val="1132D9"/>
                </a:solidFill>
              </a:rPr>
            </a:br>
            <a:endParaRPr lang="en-GB" sz="3200" dirty="0">
              <a:solidFill>
                <a:srgbClr val="1132D9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Font typeface="Wingdings" pitchFamily="2" charset="2"/>
              <a:buChar char="v"/>
            </a:pPr>
            <a:r>
              <a:rPr lang="en-GB" dirty="0"/>
              <a:t>The student is expected to participate in live sessions.  </a:t>
            </a:r>
          </a:p>
          <a:p>
            <a:pPr algn="l">
              <a:buFont typeface="Wingdings" pitchFamily="2" charset="2"/>
              <a:buChar char="v"/>
            </a:pPr>
            <a:r>
              <a:rPr lang="en-GB" dirty="0"/>
              <a:t> Live sessions will be recorded and be available to the students who miss them</a:t>
            </a:r>
          </a:p>
        </p:txBody>
      </p:sp>
    </p:spTree>
    <p:extLst>
      <p:ext uri="{BB962C8B-B14F-4D97-AF65-F5344CB8AC3E}">
        <p14:creationId xmlns="" xmlns:p14="http://schemas.microsoft.com/office/powerpoint/2010/main" val="21736532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>
                <a:solidFill>
                  <a:srgbClr val="C00000"/>
                </a:solidFill>
              </a:rPr>
              <a:t>الساعات المكتبية </a:t>
            </a:r>
            <a:r>
              <a:rPr lang="ar-SA" b="1" dirty="0" smtClean="0">
                <a:solidFill>
                  <a:srgbClr val="C00000"/>
                </a:solidFill>
              </a:rPr>
              <a:t>الجوالة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Y" sz="2800" dirty="0" smtClean="0">
                <a:solidFill>
                  <a:srgbClr val="0070C0"/>
                </a:solidFill>
              </a:rPr>
              <a:t> </a:t>
            </a:r>
            <a:r>
              <a:rPr lang="ar-SA" sz="2800" dirty="0" smtClean="0">
                <a:solidFill>
                  <a:srgbClr val="0070C0"/>
                </a:solidFill>
              </a:rPr>
              <a:t>الساعات </a:t>
            </a:r>
            <a:r>
              <a:rPr lang="ar-SA" sz="2800" dirty="0">
                <a:solidFill>
                  <a:srgbClr val="0070C0"/>
                </a:solidFill>
              </a:rPr>
              <a:t>المكتبية:</a:t>
            </a:r>
          </a:p>
          <a:p>
            <a:r>
              <a:rPr lang="ar-SY" sz="2800" dirty="0" smtClean="0">
                <a:solidFill>
                  <a:srgbClr val="0070C0"/>
                </a:solidFill>
              </a:rPr>
              <a:t>                         </a:t>
            </a:r>
          </a:p>
          <a:p>
            <a:endParaRPr lang="ar-SY" sz="2800" dirty="0" smtClean="0">
              <a:solidFill>
                <a:srgbClr val="0070C0"/>
              </a:solidFill>
            </a:endParaRPr>
          </a:p>
          <a:p>
            <a:endParaRPr lang="ar-SA" sz="2800" dirty="0" smtClean="0">
              <a:solidFill>
                <a:srgbClr val="0070C0"/>
              </a:solidFill>
            </a:endParaRPr>
          </a:p>
          <a:p>
            <a:r>
              <a:rPr lang="en-US" sz="2800" dirty="0" smtClean="0">
                <a:solidFill>
                  <a:srgbClr val="0070C0"/>
                </a:solidFill>
              </a:rPr>
              <a:t>0547755691      </a:t>
            </a:r>
            <a:r>
              <a:rPr lang="ar-SA" sz="2800" dirty="0" smtClean="0">
                <a:solidFill>
                  <a:srgbClr val="0070C0"/>
                </a:solidFill>
              </a:rPr>
              <a:t>رقم </a:t>
            </a:r>
            <a:r>
              <a:rPr lang="ar-SA" sz="2800" dirty="0">
                <a:solidFill>
                  <a:srgbClr val="0070C0"/>
                </a:solidFill>
              </a:rPr>
              <a:t>جوال المقرر:</a:t>
            </a:r>
            <a:endParaRPr lang="en-US" sz="2800" dirty="0">
              <a:solidFill>
                <a:srgbClr val="0070C0"/>
              </a:solidFill>
            </a:endParaRPr>
          </a:p>
          <a:p>
            <a:pPr algn="ctr"/>
            <a:r>
              <a:rPr lang="ar-SA" sz="2800" dirty="0"/>
              <a:t> </a:t>
            </a:r>
            <a:r>
              <a:rPr lang="ar-SA" sz="2800" dirty="0" smtClean="0">
                <a:solidFill>
                  <a:srgbClr val="FF0000"/>
                </a:solidFill>
              </a:rPr>
              <a:t>سيكون </a:t>
            </a:r>
            <a:r>
              <a:rPr lang="ar-SA" sz="2800" dirty="0">
                <a:solidFill>
                  <a:srgbClr val="FF0000"/>
                </a:solidFill>
              </a:rPr>
              <a:t>الجوال مفتوح في الأوقات المحددة بعالية وسيتم إغلاقة خارج هذه الأوقات، لذا على الجميع التقيد بهذه المواعيد</a:t>
            </a:r>
          </a:p>
          <a:p>
            <a:r>
              <a:rPr lang="ar-SA" sz="2800" dirty="0" smtClean="0">
                <a:solidFill>
                  <a:srgbClr val="0070C0"/>
                </a:solidFill>
              </a:rPr>
              <a:t>البريد </a:t>
            </a:r>
            <a:r>
              <a:rPr lang="ar-SA" sz="2800" dirty="0">
                <a:solidFill>
                  <a:srgbClr val="0070C0"/>
                </a:solidFill>
              </a:rPr>
              <a:t>الإلكتروني:</a:t>
            </a:r>
            <a:r>
              <a:rPr lang="en-US" sz="2800" dirty="0">
                <a:solidFill>
                  <a:srgbClr val="0070C0"/>
                </a:solidFill>
              </a:rPr>
              <a:t>ahalimah@kfu.edu.sa</a:t>
            </a:r>
          </a:p>
          <a:p>
            <a:endParaRPr lang="en-GB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855483679"/>
              </p:ext>
            </p:extLst>
          </p:nvPr>
        </p:nvGraphicFramePr>
        <p:xfrm>
          <a:off x="762000" y="2209799"/>
          <a:ext cx="6604000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02000"/>
                <a:gridCol w="3302000"/>
              </a:tblGrid>
              <a:tr h="289560">
                <a:tc>
                  <a:txBody>
                    <a:bodyPr/>
                    <a:lstStyle/>
                    <a:p>
                      <a:r>
                        <a:rPr lang="ar-SY" dirty="0" smtClean="0"/>
                        <a:t>الوقت                          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Y" dirty="0" smtClean="0"/>
                        <a:t>اليوم                </a:t>
                      </a:r>
                      <a:endParaRPr lang="en-GB" dirty="0"/>
                    </a:p>
                  </a:txBody>
                  <a:tcPr/>
                </a:tc>
              </a:tr>
              <a:tr h="221262">
                <a:tc>
                  <a:txBody>
                    <a:bodyPr/>
                    <a:lstStyle/>
                    <a:p>
                      <a:r>
                        <a:rPr lang="en-US" b="1" dirty="0" smtClean="0"/>
                        <a:t>                        8:30 PM- 9:30 PM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b="1" dirty="0" smtClean="0"/>
                        <a:t>الأحد</a:t>
                      </a:r>
                      <a:r>
                        <a:rPr lang="ar-SA" b="1" baseline="0" dirty="0" smtClean="0"/>
                        <a:t>                  </a:t>
                      </a:r>
                      <a:endParaRPr lang="en-GB" b="1" dirty="0"/>
                    </a:p>
                  </a:txBody>
                  <a:tcPr/>
                </a:tc>
              </a:tr>
              <a:tr h="221262">
                <a:tc>
                  <a:txBody>
                    <a:bodyPr/>
                    <a:lstStyle/>
                    <a:p>
                      <a:r>
                        <a:rPr lang="en-US" b="1" dirty="0" smtClean="0"/>
                        <a:t>                        8:30 PM- 9:30 PM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b="1" dirty="0" smtClean="0"/>
                        <a:t>الاثنين                </a:t>
                      </a:r>
                      <a:endParaRPr lang="en-GB" b="1" dirty="0"/>
                    </a:p>
                  </a:txBody>
                  <a:tcPr/>
                </a:tc>
              </a:tr>
              <a:tr h="221262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600173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1881</TotalTime>
  <Words>382</Words>
  <Application>Microsoft Office PowerPoint</Application>
  <PresentationFormat>A4 Paper (210x297 mm)</PresentationFormat>
  <Paragraphs>87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Slide 1</vt:lpstr>
      <vt:lpstr>Course Orientation</vt:lpstr>
      <vt:lpstr>Learning Outcomes</vt:lpstr>
      <vt:lpstr>Course Syllabus</vt:lpstr>
      <vt:lpstr>Objectives </vt:lpstr>
      <vt:lpstr>Teaching Methods </vt:lpstr>
      <vt:lpstr>Materials: </vt:lpstr>
      <vt:lpstr>Lecture Schedule</vt:lpstr>
      <vt:lpstr>Course Assessment</vt:lpstr>
      <vt:lpstr>Attendance: </vt:lpstr>
      <vt:lpstr>الساعات المكتبية الجوالة</vt:lpstr>
      <vt:lpstr>Slide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ahalimah</cp:lastModifiedBy>
  <cp:revision>180</cp:revision>
  <dcterms:created xsi:type="dcterms:W3CDTF">2009-10-14T19:14:34Z</dcterms:created>
  <dcterms:modified xsi:type="dcterms:W3CDTF">2013-01-28T09:45:15Z</dcterms:modified>
</cp:coreProperties>
</file>