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57" r:id="rId3"/>
    <p:sldId id="274" r:id="rId4"/>
    <p:sldId id="283" r:id="rId5"/>
    <p:sldId id="285" r:id="rId6"/>
    <p:sldId id="286" r:id="rId7"/>
    <p:sldId id="302" r:id="rId8"/>
    <p:sldId id="287" r:id="rId9"/>
    <p:sldId id="301" r:id="rId10"/>
    <p:sldId id="288" r:id="rId11"/>
    <p:sldId id="299" r:id="rId12"/>
    <p:sldId id="300"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1/30/2013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Interpreting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rPr>
              <a:t>By the end of this lecture, you should be able to</a:t>
            </a:r>
          </a:p>
          <a:p>
            <a:pPr algn="just">
              <a:lnSpc>
                <a:spcPct val="115000"/>
              </a:lnSpc>
              <a:spcAft>
                <a:spcPts val="0"/>
              </a:spcAft>
            </a:pPr>
            <a:r>
              <a:rPr lang="en-GB" sz="2400" dirty="0">
                <a:latin typeface="Times New Roman"/>
                <a:ea typeface="Calibri"/>
                <a:cs typeface="Arial"/>
              </a:rPr>
              <a:t>By the end of this lecture, you should be able to</a:t>
            </a:r>
            <a:endParaRPr lang="en-GB" sz="2400" dirty="0">
              <a:ea typeface="Calibri"/>
              <a:cs typeface="Arial"/>
            </a:endParaRPr>
          </a:p>
          <a:p>
            <a:pPr lvl="0" algn="just">
              <a:lnSpc>
                <a:spcPct val="115000"/>
              </a:lnSpc>
              <a:spcAft>
                <a:spcPts val="0"/>
              </a:spcAft>
              <a:buFont typeface="+mj-lt"/>
              <a:buAutoNum type="arabicPeriod"/>
            </a:pPr>
            <a:r>
              <a:rPr lang="en-GB" sz="2400" dirty="0">
                <a:latin typeface="Times New Roman"/>
                <a:ea typeface="Calibri"/>
                <a:cs typeface="Arial"/>
              </a:rPr>
              <a:t>i</a:t>
            </a:r>
            <a:r>
              <a:rPr lang="en-GB" sz="2400" dirty="0" smtClean="0">
                <a:latin typeface="Times New Roman"/>
                <a:ea typeface="Calibri"/>
                <a:cs typeface="Arial"/>
              </a:rPr>
              <a:t>dentify the conceptual roots of interpreting </a:t>
            </a:r>
            <a:endParaRPr lang="en-GB" sz="2400" dirty="0">
              <a:ea typeface="Calibri"/>
              <a:cs typeface="Arial"/>
            </a:endParaRPr>
          </a:p>
          <a:p>
            <a:pPr lvl="0" algn="just">
              <a:lnSpc>
                <a:spcPct val="115000"/>
              </a:lnSpc>
              <a:spcAft>
                <a:spcPts val="0"/>
              </a:spcAft>
              <a:buFont typeface="+mj-lt"/>
              <a:buAutoNum type="arabicPeriod"/>
            </a:pPr>
            <a:r>
              <a:rPr lang="en-GB" sz="2400" dirty="0">
                <a:latin typeface="Times New Roman"/>
                <a:ea typeface="Calibri"/>
                <a:cs typeface="Arial"/>
              </a:rPr>
              <a:t>d</a:t>
            </a:r>
            <a:r>
              <a:rPr lang="en-GB" sz="2400" dirty="0" smtClean="0">
                <a:latin typeface="Times New Roman"/>
                <a:ea typeface="Calibri"/>
                <a:cs typeface="Arial"/>
              </a:rPr>
              <a:t>efine ‘interpreting’.</a:t>
            </a:r>
          </a:p>
          <a:p>
            <a:pPr lvl="0" algn="just">
              <a:lnSpc>
                <a:spcPct val="115000"/>
              </a:lnSpc>
              <a:spcAft>
                <a:spcPts val="0"/>
              </a:spcAft>
              <a:buFont typeface="+mj-lt"/>
              <a:buAutoNum type="arabicPeriod"/>
            </a:pPr>
            <a:r>
              <a:rPr lang="en-GB" sz="2400" dirty="0">
                <a:latin typeface="Times New Roman"/>
                <a:ea typeface="Calibri"/>
                <a:cs typeface="Arial"/>
              </a:rPr>
              <a:t>p</a:t>
            </a:r>
            <a:r>
              <a:rPr lang="en-GB" sz="2400" dirty="0" smtClean="0">
                <a:latin typeface="Times New Roman"/>
                <a:ea typeface="Calibri"/>
                <a:cs typeface="Arial"/>
              </a:rPr>
              <a:t>ractise ‘interpreting’ at sentence level</a:t>
            </a:r>
            <a:endParaRPr lang="en-GB" sz="2400" dirty="0">
              <a:ea typeface="Calibri"/>
              <a:cs typeface="Arial"/>
            </a:endParaRPr>
          </a:p>
          <a:p>
            <a:pPr marL="457200" algn="just">
              <a:lnSpc>
                <a:spcPct val="115000"/>
              </a:lnSpc>
              <a:spcAft>
                <a:spcPts val="0"/>
              </a:spcAft>
            </a:pPr>
            <a:r>
              <a:rPr lang="en-GB" sz="2400" dirty="0">
                <a:latin typeface="Times New Roman"/>
                <a:ea typeface="Calibri"/>
                <a:cs typeface="Arial"/>
              </a:rPr>
              <a:t> </a:t>
            </a:r>
            <a:endParaRPr lang="en-GB" sz="2400" dirty="0">
              <a:ea typeface="Calibri"/>
              <a:cs typeface="Arial"/>
            </a:endParaRPr>
          </a:p>
          <a:p>
            <a:pPr marL="0" lvl="0" indent="0" algn="l"/>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3200" b="1" dirty="0" smtClean="0"/>
              <a:t/>
            </a:r>
            <a:br>
              <a:rPr lang="en-GB" sz="3200" b="1" dirty="0" smtClean="0"/>
            </a:br>
            <a:r>
              <a:rPr lang="en-GB" sz="3200" b="1" dirty="0" smtClean="0">
                <a:solidFill>
                  <a:srgbClr val="1132D9"/>
                </a:solidFill>
              </a:rPr>
              <a:t>Conceptual roots of Interpreting</a:t>
            </a:r>
            <a:r>
              <a:rPr lang="en-US" sz="3200" b="1" dirty="0" smtClean="0">
                <a:solidFill>
                  <a:srgbClr val="1132D9"/>
                </a:solidFill>
              </a:rPr>
              <a:t/>
            </a:r>
            <a:br>
              <a:rPr lang="en-US" sz="3200" b="1" dirty="0" smtClean="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sz="2400" dirty="0" smtClean="0"/>
              <a:t>Interpreting is normally regarded as a </a:t>
            </a:r>
            <a:r>
              <a:rPr lang="en-GB" sz="2400" i="1" dirty="0" smtClean="0">
                <a:solidFill>
                  <a:srgbClr val="1132D9"/>
                </a:solidFill>
              </a:rPr>
              <a:t>translational activity</a:t>
            </a:r>
            <a:r>
              <a:rPr lang="en-GB" sz="2400" dirty="0" smtClean="0"/>
              <a:t>, as a special form of ‘Translation’.</a:t>
            </a:r>
            <a:endParaRPr lang="en-US" sz="2400" dirty="0" smtClean="0"/>
          </a:p>
          <a:p>
            <a:pPr algn="l">
              <a:buFont typeface="Wingdings" pitchFamily="2" charset="2"/>
              <a:buChar char="q"/>
            </a:pPr>
            <a:r>
              <a:rPr lang="en-GB" sz="2400" dirty="0" smtClean="0"/>
              <a:t> Interpreting is an </a:t>
            </a:r>
            <a:r>
              <a:rPr lang="en-GB" sz="2400" i="1" dirty="0" smtClean="0">
                <a:solidFill>
                  <a:srgbClr val="1132D9"/>
                </a:solidFill>
              </a:rPr>
              <a:t>ancient human practice </a:t>
            </a:r>
            <a:r>
              <a:rPr lang="en-GB" sz="2400" dirty="0" smtClean="0"/>
              <a:t>which clearly predates the invention of writing- and (written ) translation. </a:t>
            </a:r>
          </a:p>
          <a:p>
            <a:pPr algn="l">
              <a:buFont typeface="Wingdings" pitchFamily="2" charset="2"/>
              <a:buChar char="q"/>
            </a:pPr>
            <a:r>
              <a:rPr lang="en-GB" sz="2400" dirty="0" smtClean="0"/>
              <a:t>The activity of interpreting could be traced back to </a:t>
            </a:r>
            <a:r>
              <a:rPr lang="en-GB" sz="2400" dirty="0" err="1" smtClean="0"/>
              <a:t>Akkadian</a:t>
            </a:r>
            <a:r>
              <a:rPr lang="en-GB" sz="2400" dirty="0" smtClean="0"/>
              <a:t>, the ancient Semitic Language of Assyria and Babylonia around 1900BC.  </a:t>
            </a:r>
          </a:p>
          <a:p>
            <a:pPr algn="l">
              <a:buFont typeface="Wingdings" pitchFamily="2" charset="2"/>
              <a:buChar char="q"/>
            </a:pPr>
            <a:r>
              <a:rPr lang="en-GB" sz="2400" dirty="0" smtClean="0"/>
              <a:t>The </a:t>
            </a:r>
            <a:r>
              <a:rPr lang="en-GB" sz="2400" dirty="0" err="1" smtClean="0"/>
              <a:t>Akkadian</a:t>
            </a:r>
            <a:r>
              <a:rPr lang="en-GB" sz="2400" dirty="0" smtClean="0"/>
              <a:t> root </a:t>
            </a:r>
            <a:r>
              <a:rPr lang="en-GB" sz="2400" b="1" i="1" dirty="0" err="1" smtClean="0">
                <a:solidFill>
                  <a:srgbClr val="1132D9"/>
                </a:solidFill>
              </a:rPr>
              <a:t>targumanu</a:t>
            </a:r>
            <a:r>
              <a:rPr lang="en-GB" sz="2400" dirty="0" smtClean="0"/>
              <a:t>, via an etymological sideline from Arabic, also gave rise to the ‘autonomous’ English term for interpreter, </a:t>
            </a:r>
            <a:r>
              <a:rPr lang="en-GB" sz="2400" b="1" i="1" dirty="0" smtClean="0"/>
              <a:t>dragoman.</a:t>
            </a:r>
            <a:endParaRPr lang="en-US" sz="2400" dirty="0" smtClean="0"/>
          </a:p>
          <a:p>
            <a:pPr lvl="0" algn="l">
              <a:lnSpc>
                <a:spcPct val="115000"/>
              </a:lnSpc>
              <a:spcAft>
                <a:spcPts val="0"/>
              </a:spcAft>
              <a:buFont typeface="Wingdings" pitchFamily="2" charset="2"/>
              <a:buChar char="q"/>
            </a:pP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Continue</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marL="457200">
              <a:lnSpc>
                <a:spcPct val="115000"/>
              </a:lnSpc>
              <a:spcAft>
                <a:spcPts val="0"/>
              </a:spcAft>
            </a:pPr>
            <a:r>
              <a:rPr lang="en-GB" sz="1800" dirty="0">
                <a:latin typeface="Times New Roman"/>
                <a:ea typeface="Calibri"/>
                <a:cs typeface="Arial"/>
              </a:rPr>
              <a:t> </a:t>
            </a:r>
            <a:endParaRPr lang="en-GB" sz="2400" dirty="0">
              <a:ea typeface="Calibri"/>
              <a:cs typeface="Arial"/>
            </a:endParaRPr>
          </a:p>
          <a:p>
            <a:pPr lvl="0" algn="l">
              <a:buFont typeface="Wingdings" pitchFamily="2" charset="2"/>
              <a:buChar char="q"/>
            </a:pPr>
            <a:r>
              <a:rPr lang="en-GB" sz="2800" dirty="0" smtClean="0"/>
              <a:t>The English Word ‘</a:t>
            </a:r>
            <a:r>
              <a:rPr lang="en-GB" sz="2800" i="1" dirty="0" smtClean="0">
                <a:solidFill>
                  <a:srgbClr val="1132D9"/>
                </a:solidFill>
              </a:rPr>
              <a:t>interpreter’</a:t>
            </a:r>
            <a:r>
              <a:rPr lang="en-GB" sz="2800" dirty="0" smtClean="0"/>
              <a:t>, in contrast, is derived from Latin </a:t>
            </a:r>
            <a:r>
              <a:rPr lang="en-GB" sz="2800" b="1" i="1" dirty="0" err="1" smtClean="0"/>
              <a:t>interpres</a:t>
            </a:r>
            <a:r>
              <a:rPr lang="en-GB" sz="2800" dirty="0" smtClean="0"/>
              <a:t> (in the sense of ‘expounder’, ‘person explaining what is obscure’), the semantic root of which are not clear. </a:t>
            </a:r>
          </a:p>
          <a:p>
            <a:pPr lvl="0" algn="l">
              <a:buFont typeface="Wingdings" pitchFamily="2" charset="2"/>
              <a:buChar char="q"/>
            </a:pPr>
            <a:r>
              <a:rPr lang="en-GB" sz="2800" dirty="0" smtClean="0"/>
              <a:t>Nevertheless we can say that the Latin term </a:t>
            </a:r>
            <a:r>
              <a:rPr lang="en-GB" sz="2800" b="1" i="1" dirty="0" err="1" smtClean="0"/>
              <a:t>interpres</a:t>
            </a:r>
            <a:r>
              <a:rPr lang="en-GB" sz="2800" b="1" i="1" dirty="0" smtClean="0"/>
              <a:t>,</a:t>
            </a:r>
            <a:r>
              <a:rPr lang="en-GB" sz="2800" dirty="0" smtClean="0"/>
              <a:t> denoting someone ‘explaining the meaning’, ‘making sense of what others have difficulty understanding, is a highly appropriate semantic foundation for ‘</a:t>
            </a:r>
            <a:r>
              <a:rPr lang="en-GB" sz="2800" b="1" i="1" dirty="0" smtClean="0"/>
              <a:t>interpreter’</a:t>
            </a:r>
            <a:r>
              <a:rPr lang="en-GB" sz="2800" dirty="0" smtClean="0"/>
              <a:t> and </a:t>
            </a:r>
            <a:r>
              <a:rPr lang="en-GB" sz="2800" b="1" i="1" dirty="0" smtClean="0"/>
              <a:t>‘interpreting’</a:t>
            </a:r>
            <a:r>
              <a:rPr lang="en-GB" sz="2800" dirty="0" smtClean="0"/>
              <a:t> in our current understanding</a:t>
            </a:r>
            <a:endParaRPr lang="en-US" sz="2800" dirty="0" smtClean="0"/>
          </a:p>
          <a:p>
            <a:pPr algn="l">
              <a:buFont typeface="Wingdings" pitchFamily="2" charset="2"/>
              <a:buChar char="q"/>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solidFill>
                  <a:srgbClr val="1132D9"/>
                </a:solidFill>
              </a:rPr>
              <a:t>Defining Interpreting </a:t>
            </a:r>
            <a:r>
              <a:rPr lang="en-GB" sz="2800" dirty="0">
                <a:ea typeface="Calibri"/>
                <a:cs typeface="Arial"/>
              </a:rPr>
              <a:t/>
            </a:r>
            <a:br>
              <a:rPr lang="en-GB" sz="2800" dirty="0">
                <a:ea typeface="Calibri"/>
                <a:cs typeface="Arial"/>
              </a:rPr>
            </a:br>
            <a:r>
              <a:rPr lang="en-GB" sz="3200" b="1" dirty="0">
                <a:latin typeface="Times New Roman"/>
                <a:ea typeface="Calibri"/>
                <a:cs typeface="Arial"/>
              </a:rPr>
              <a:t> </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l">
              <a:buFont typeface="Wingdings" pitchFamily="2" charset="2"/>
              <a:buChar char="q"/>
            </a:pPr>
            <a:endParaRPr lang="en-GB" sz="2800" dirty="0" smtClean="0"/>
          </a:p>
          <a:p>
            <a:pPr algn="l">
              <a:buFont typeface="Wingdings" pitchFamily="2" charset="2"/>
              <a:buChar char="q"/>
            </a:pPr>
            <a:r>
              <a:rPr lang="en-GB" sz="2800" dirty="0" smtClean="0"/>
              <a:t>What distinguishes  interpreting from other types of ‘translational activity is its immediacy.  </a:t>
            </a:r>
          </a:p>
          <a:p>
            <a:pPr algn="l"/>
            <a:endParaRPr lang="en-GB" sz="2800" dirty="0" smtClean="0"/>
          </a:p>
          <a:p>
            <a:pPr algn="l">
              <a:buFont typeface="Wingdings" pitchFamily="2" charset="2"/>
              <a:buChar char="q"/>
            </a:pPr>
            <a:r>
              <a:rPr lang="en-GB" sz="2800" dirty="0" smtClean="0"/>
              <a:t>In principle, interpreting is performed ‘here and now’ for the benefit of people who want to engage in communication across barriers of language and culture.</a:t>
            </a:r>
          </a:p>
          <a:p>
            <a:pPr algn="l">
              <a:buFont typeface="Wingdings" pitchFamily="2" charset="2"/>
              <a:buChar char="q"/>
            </a:pP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A</a:t>
            </a:r>
            <a:endParaRPr lang="en-US" sz="3200" b="1" dirty="0" smtClean="0">
              <a:solidFill>
                <a:srgbClr val="FF3300"/>
              </a:solidFill>
            </a:endParaRPr>
          </a:p>
        </p:txBody>
      </p:sp>
      <p:sp>
        <p:nvSpPr>
          <p:cNvPr id="3" name="Content Placeholder 2"/>
          <p:cNvSpPr>
            <a:spLocks noGrp="1"/>
          </p:cNvSpPr>
          <p:nvPr>
            <p:ph idx="1"/>
          </p:nvPr>
        </p:nvSpPr>
        <p:spPr/>
        <p:txBody>
          <a:bodyPr/>
          <a:lstStyle/>
          <a:p>
            <a:pPr algn="l"/>
            <a:r>
              <a:rPr lang="en-GB" sz="1800" b="1" dirty="0" smtClean="0"/>
              <a:t>Interpret the following  into Arabic</a:t>
            </a:r>
            <a:r>
              <a:rPr lang="en-GB" b="1" dirty="0" smtClean="0"/>
              <a:t>.  </a:t>
            </a:r>
            <a:endParaRPr lang="en-US" dirty="0" smtClean="0"/>
          </a:p>
          <a:p>
            <a:pPr algn="l"/>
            <a:r>
              <a:rPr lang="en-GB" sz="1800" b="1" u="sng" dirty="0" smtClean="0"/>
              <a:t>The Independent Newspaper</a:t>
            </a:r>
          </a:p>
          <a:p>
            <a:pPr algn="l"/>
            <a:endParaRPr lang="en-GB" sz="1800" b="1" u="sng" dirty="0" smtClean="0"/>
          </a:p>
          <a:p>
            <a:pPr algn="l"/>
            <a:r>
              <a:rPr lang="en-GB" sz="1800" b="1" u="sng" dirty="0" smtClean="0">
                <a:solidFill>
                  <a:srgbClr val="FF3300"/>
                </a:solidFill>
              </a:rPr>
              <a:t>Transport</a:t>
            </a:r>
            <a:endParaRPr lang="en-US" sz="1800" u="sng" dirty="0" smtClean="0">
              <a:solidFill>
                <a:srgbClr val="FF3300"/>
              </a:solidFill>
            </a:endParaRPr>
          </a:p>
          <a:p>
            <a:pPr lvl="0" algn="l">
              <a:buFont typeface="Wingdings" pitchFamily="2" charset="2"/>
              <a:buChar char="Ø"/>
            </a:pPr>
            <a:r>
              <a:rPr lang="en-GB" sz="1800" dirty="0" smtClean="0"/>
              <a:t>Dozens more British Airways flights to and from Heathrow were cancelled yesterday as the airline sought to avoid the mayhem that passengers experienced at the weekend. </a:t>
            </a:r>
          </a:p>
          <a:p>
            <a:pPr lvl="0" algn="l"/>
            <a:endParaRPr lang="en-US" sz="1800" dirty="0" smtClean="0"/>
          </a:p>
          <a:p>
            <a:pPr lvl="0" algn="l">
              <a:buFont typeface="Wingdings" pitchFamily="2" charset="2"/>
              <a:buChar char="Ø"/>
            </a:pPr>
            <a:r>
              <a:rPr lang="en-GB" sz="1800" dirty="0" smtClean="0"/>
              <a:t>The initial scheduled departure of the day , to Stockholm, was the first casualty- and cancellations of some short-haul services continued until noon.</a:t>
            </a:r>
          </a:p>
          <a:p>
            <a:pPr lvl="0" algn="l"/>
            <a:endParaRPr lang="en-GB" sz="1800" dirty="0" smtClean="0"/>
          </a:p>
          <a:p>
            <a:pPr algn="l"/>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continue</a:t>
            </a:r>
            <a:endParaRPr lang="en-US" sz="3200" b="1" dirty="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sz="2800" dirty="0" smtClean="0"/>
              <a:t>In contrast to common usage of ‘interpreting ‘ as an oral translation’ or  ‘the oral rendering  of spoken message’, Otto </a:t>
            </a:r>
            <a:r>
              <a:rPr lang="en-GB" sz="2800" dirty="0" err="1" smtClean="0"/>
              <a:t>Kade</a:t>
            </a:r>
            <a:r>
              <a:rPr lang="en-GB" sz="2800" dirty="0" smtClean="0"/>
              <a:t>, a self-taught interpreter and translation scholar at the University of Leipzig and as early as the 1960s defined </a:t>
            </a:r>
            <a:r>
              <a:rPr lang="en-GB" sz="2800" b="1" dirty="0" smtClean="0">
                <a:solidFill>
                  <a:srgbClr val="FF0000"/>
                </a:solidFill>
              </a:rPr>
              <a:t>interpreting  as a form of translation </a:t>
            </a:r>
            <a:r>
              <a:rPr lang="en-GB" sz="2800" dirty="0" smtClean="0"/>
              <a:t>in which </a:t>
            </a:r>
            <a:endParaRPr lang="en-US" sz="2800" dirty="0" smtClean="0"/>
          </a:p>
          <a:p>
            <a:pPr lvl="0" algn="l">
              <a:buFont typeface="Wingdings" pitchFamily="2" charset="2"/>
              <a:buChar char="q"/>
            </a:pPr>
            <a:r>
              <a:rPr lang="en-GB" sz="2800" dirty="0" smtClean="0"/>
              <a:t>The source-language text is presented only once and thus cannot be reviewed or replayed, and </a:t>
            </a:r>
            <a:endParaRPr lang="en-US" sz="2800" dirty="0" smtClean="0"/>
          </a:p>
          <a:p>
            <a:pPr lvl="0" algn="l">
              <a:buFont typeface="Wingdings" pitchFamily="2" charset="2"/>
              <a:buChar char="q"/>
            </a:pPr>
            <a:r>
              <a:rPr lang="en-GB" sz="2800" dirty="0" smtClean="0"/>
              <a:t>The target-language text is produced under time pressure, with little chance for correction and revision.</a:t>
            </a:r>
            <a:endParaRPr lang="en-US" sz="28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smtClean="0">
                <a:solidFill>
                  <a:srgbClr val="FF3300"/>
                </a:solidFill>
              </a:rPr>
              <a:t>Example B</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r>
              <a:rPr lang="ar-SA" sz="2400" b="1" dirty="0" err="1" smtClean="0">
                <a:solidFill>
                  <a:srgbClr val="1132D9"/>
                </a:solidFill>
                <a:cs typeface="+mj-cs"/>
              </a:rPr>
              <a:t>.</a:t>
            </a:r>
            <a:endParaRPr lang="en-US" sz="2400" b="1" dirty="0" smtClean="0">
              <a:solidFill>
                <a:srgbClr val="1132D9"/>
              </a:solidFill>
              <a:cs typeface="+mj-cs"/>
            </a:endParaRPr>
          </a:p>
          <a:p>
            <a:pPr algn="l"/>
            <a:endParaRPr lang="en-US" dirty="0" smtClean="0"/>
          </a:p>
          <a:p>
            <a:pPr lvl="0" rtl="1">
              <a:buFont typeface="Wingdings" pitchFamily="2" charset="2"/>
              <a:buChar char="Ø"/>
            </a:pPr>
            <a:r>
              <a:rPr lang="ar-SA" sz="2400" dirty="0" smtClean="0"/>
              <a:t>دخلت </a:t>
            </a:r>
            <a:r>
              <a:rPr lang="ar-SY" sz="2400" dirty="0" smtClean="0"/>
              <a:t>فتاة إلى قاعة الامتحان وهي في حالة إعياء وإجهاد واضح على محياها، وجلست في مكانها المخصص في القاعة، وتسلمت أوراق الامتحان</a:t>
            </a:r>
            <a:r>
              <a:rPr lang="en-US" sz="2400" dirty="0" smtClean="0"/>
              <a:t>.</a:t>
            </a:r>
          </a:p>
          <a:p>
            <a:pPr lvl="0" rtl="1"/>
            <a:endParaRPr lang="en-US" sz="2400" dirty="0" smtClean="0"/>
          </a:p>
          <a:p>
            <a:pPr lvl="0" rtl="1">
              <a:buFont typeface="Wingdings" pitchFamily="2" charset="2"/>
              <a:buChar char="Ø"/>
            </a:pPr>
            <a:r>
              <a:rPr lang="ar-SY" sz="2400" dirty="0" smtClean="0"/>
              <a:t>وفي غضون ذلك لاحظت المعلمة تلك الفتاة أنها لم تكتب إي حرف على ورقة إجابتها حتى بعد إن مضى نصف زمن الامتحان،  فأثار ذلك انتباه تلك المعلمة، فركزت اهتمامها ونظراتها على تلك الفتاة.</a:t>
            </a:r>
            <a:endParaRPr lang="en-US" sz="2400" dirty="0" smtClean="0"/>
          </a:p>
          <a:p>
            <a:pPr rtl="1"/>
            <a:endParaRPr lang="en-US" sz="24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dirty="0" smtClean="0">
                <a:solidFill>
                  <a:srgbClr val="1132D9"/>
                </a:solidFill>
              </a:rPr>
              <a:t>Continue</a:t>
            </a:r>
            <a:endParaRPr lang="en-US" sz="3200" b="1" dirty="0">
              <a:solidFill>
                <a:srgbClr val="1132D9"/>
              </a:solidFill>
            </a:endParaRPr>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2800" dirty="0" smtClean="0"/>
              <a:t>Based on the above, interpreting could be characterised as an </a:t>
            </a:r>
            <a:r>
              <a:rPr lang="en-GB" sz="2800" b="1" i="1" dirty="0" smtClean="0"/>
              <a:t>immediate type</a:t>
            </a:r>
            <a:r>
              <a:rPr lang="en-GB" sz="2800" dirty="0" smtClean="0"/>
              <a:t> of </a:t>
            </a:r>
            <a:r>
              <a:rPr lang="en-GB" sz="2800" b="1" i="1" dirty="0" smtClean="0"/>
              <a:t>translational activity</a:t>
            </a:r>
            <a:r>
              <a:rPr lang="en-GB" sz="2800" dirty="0" smtClean="0"/>
              <a:t>, performed </a:t>
            </a:r>
            <a:r>
              <a:rPr lang="en-GB" sz="2800" b="1" i="1" dirty="0" smtClean="0"/>
              <a:t>‘in real time</a:t>
            </a:r>
            <a:r>
              <a:rPr lang="en-GB" sz="2800" dirty="0" smtClean="0"/>
              <a:t>’ for </a:t>
            </a:r>
            <a:r>
              <a:rPr lang="en-GB" sz="2800" b="1" i="1" dirty="0" smtClean="0"/>
              <a:t>immediate use</a:t>
            </a:r>
            <a:r>
              <a:rPr lang="en-GB" sz="2800" dirty="0" smtClean="0"/>
              <a:t>. </a:t>
            </a:r>
          </a:p>
          <a:p>
            <a:pPr lvl="0" algn="just">
              <a:lnSpc>
                <a:spcPct val="115000"/>
              </a:lnSpc>
              <a:spcAft>
                <a:spcPts val="0"/>
              </a:spcAft>
              <a:buFont typeface="Wingdings" pitchFamily="2" charset="2"/>
              <a:buChar char="q"/>
            </a:pPr>
            <a:r>
              <a:rPr lang="en-GB" sz="2800" dirty="0" smtClean="0"/>
              <a:t>So it could be defined “a form of translation in which </a:t>
            </a:r>
            <a:r>
              <a:rPr lang="en-GB" sz="2800" b="1" i="1" dirty="0" smtClean="0"/>
              <a:t>a first and final rendition in another language </a:t>
            </a:r>
            <a:r>
              <a:rPr lang="en-GB" sz="2800" dirty="0" smtClean="0"/>
              <a:t>is produced on the basis of a </a:t>
            </a:r>
            <a:r>
              <a:rPr lang="en-GB" sz="2800" b="1" i="1" dirty="0" smtClean="0"/>
              <a:t>one-time presentation</a:t>
            </a:r>
            <a:r>
              <a:rPr lang="en-GB" sz="2800" dirty="0" smtClean="0"/>
              <a:t> of an utterance in a source language. </a:t>
            </a:r>
            <a:endParaRPr lang="en-US" sz="2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buFont typeface="+mj-lt"/>
              <a:buAutoNum type="arabicPeriod"/>
            </a:pPr>
            <a:r>
              <a:rPr lang="en-US" sz="1400" dirty="0" smtClean="0"/>
              <a:t>SANTA MARIA, Brazil — A fast-moving fire roared through a crowded, windowless nightclub in southern Brazil early Sunday, filling the air in seconds with flames and a thick, toxic smoke that killed more than 230 panicked partygoers, many of whom were caught in a stampede to escape.</a:t>
            </a:r>
          </a:p>
          <a:p>
            <a:pPr algn="l">
              <a:buFont typeface="+mj-lt"/>
              <a:buAutoNum type="arabicPeriod"/>
            </a:pPr>
            <a:endParaRPr lang="en-US" sz="1400" dirty="0" smtClean="0"/>
          </a:p>
          <a:p>
            <a:pPr algn="l">
              <a:buFont typeface="+mj-lt"/>
              <a:buAutoNum type="arabicPeriod"/>
            </a:pPr>
            <a:r>
              <a:rPr lang="en-US" sz="1400" dirty="0" smtClean="0"/>
              <a:t>Most victims died from smoke inhalation rather than burns in what appeared to be the world's deadliest nightclub fire in more than a decade.</a:t>
            </a:r>
          </a:p>
          <a:p>
            <a:pPr algn="l">
              <a:buFont typeface="+mj-lt"/>
              <a:buAutoNum type="arabicPeriod"/>
            </a:pPr>
            <a:endParaRPr lang="en-US" sz="1400" dirty="0" smtClean="0"/>
          </a:p>
          <a:p>
            <a:pPr algn="l">
              <a:buFont typeface="+mj-lt"/>
              <a:buAutoNum type="arabicPeriod"/>
            </a:pPr>
            <a:r>
              <a:rPr lang="en-US" sz="1400" dirty="0" smtClean="0"/>
              <a:t>Survivors and the police inspector Marcelo </a:t>
            </a:r>
            <a:r>
              <a:rPr lang="en-US" sz="1400" dirty="0" err="1" smtClean="0"/>
              <a:t>Arigony</a:t>
            </a:r>
            <a:r>
              <a:rPr lang="en-US" sz="1400" dirty="0" smtClean="0"/>
              <a:t> said security guards briefly tried to block people from exiting the club. Brazilian bars routinely make patrons pay their entire tab at the end of the night before they are allowed to leave.</a:t>
            </a:r>
          </a:p>
          <a:p>
            <a:pPr algn="l">
              <a:buFont typeface="+mj-lt"/>
              <a:buAutoNum type="arabicPeriod"/>
            </a:pPr>
            <a:endParaRPr lang="en-US" sz="1400" dirty="0" smtClean="0"/>
          </a:p>
          <a:p>
            <a:pPr algn="l">
              <a:buFont typeface="+mj-lt"/>
              <a:buAutoNum type="arabicPeriod"/>
            </a:pPr>
            <a:r>
              <a:rPr lang="en-US" sz="1400" dirty="0" smtClean="0"/>
              <a:t>But </a:t>
            </a:r>
            <a:r>
              <a:rPr lang="en-US" sz="1400" dirty="0" err="1" smtClean="0"/>
              <a:t>Arigony</a:t>
            </a:r>
            <a:r>
              <a:rPr lang="en-US" sz="1400" dirty="0" smtClean="0"/>
              <a:t> said the guards didn't appear to block fleeing patrons for long. "It was chaotic and it doesn't seem to have been done in bad faith because several security guards also died," he told The Associated Press.</a:t>
            </a:r>
          </a:p>
          <a:p>
            <a:pPr algn="l">
              <a:buFont typeface="+mj-lt"/>
              <a:buAutoNum type="arabicPeriod"/>
            </a:pPr>
            <a:endParaRPr lang="en-US" sz="1400" dirty="0" smtClean="0"/>
          </a:p>
          <a:p>
            <a:pPr algn="l">
              <a:buFont typeface="+mj-lt"/>
              <a:buAutoNum type="arabicPeriod"/>
            </a:pPr>
            <a:r>
              <a:rPr lang="en-US" sz="1400" dirty="0" smtClean="0"/>
              <a:t>Later, firefighters responding to the blaze initially had trouble getting inside the Kiss nightclub because "there was a barrier of bodies blocking the entrance," Guido </a:t>
            </a:r>
            <a:r>
              <a:rPr lang="en-US" sz="1400" dirty="0" err="1" smtClean="0"/>
              <a:t>Pedroso</a:t>
            </a:r>
            <a:r>
              <a:rPr lang="en-US" sz="1400" dirty="0" smtClean="0"/>
              <a:t> </a:t>
            </a:r>
            <a:r>
              <a:rPr lang="en-US" sz="1400" dirty="0" err="1" smtClean="0"/>
              <a:t>Melo</a:t>
            </a:r>
            <a:r>
              <a:rPr lang="en-US" sz="1400" dirty="0" smtClean="0"/>
              <a:t>, commander of the city's fire department, told the O </a:t>
            </a:r>
            <a:r>
              <a:rPr lang="en-US" sz="1400" dirty="0" err="1" smtClean="0"/>
              <a:t>Globo</a:t>
            </a:r>
            <a:r>
              <a:rPr lang="en-US" sz="1400" dirty="0" smtClean="0"/>
              <a:t> newspaper.</a:t>
            </a:r>
          </a:p>
          <a:p>
            <a:pPr algn="l">
              <a:buFont typeface="+mj-lt"/>
              <a:buAutoNum type="arabicPeriod"/>
            </a:pPr>
            <a:endParaRPr lang="en-US" sz="1400" dirty="0" smtClean="0"/>
          </a:p>
          <a:p>
            <a:pPr marL="457200" lvl="0" indent="-457200" algn="l">
              <a:buFont typeface="+mj-lt"/>
              <a:buAutoNum type="arabicPeriod"/>
            </a:pPr>
            <a:endParaRPr lang="en-GB" sz="1400" dirty="0" smtClean="0"/>
          </a:p>
          <a:p>
            <a:pPr marL="457200" lvl="0" indent="-457200" algn="l">
              <a:buFont typeface="+mj-lt"/>
              <a:buAutoNum type="arabicPeriod"/>
            </a:pPr>
            <a:endParaRPr lang="en-GB" sz="1400" dirty="0" smtClean="0"/>
          </a:p>
        </p:txBody>
      </p:sp>
    </p:spTree>
    <p:extLst>
      <p:ext uri="{BB962C8B-B14F-4D97-AF65-F5344CB8AC3E}">
        <p14:creationId xmlns:p14="http://schemas.microsoft.com/office/powerpoint/2010/main" xmlns="" val="399293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L1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514350" lvl="0" indent="-514350" rtl="1">
              <a:spcBef>
                <a:spcPts val="0"/>
              </a:spcBef>
            </a:pPr>
            <a:r>
              <a:rPr lang="ar-SA" sz="1400" dirty="0" smtClean="0"/>
              <a:t> </a:t>
            </a:r>
            <a:r>
              <a:rPr lang="ar-SA" sz="1400" dirty="0" err="1" smtClean="0"/>
              <a:t>1 -</a:t>
            </a:r>
            <a:r>
              <a:rPr lang="ar-SA" sz="1400" dirty="0" smtClean="0"/>
              <a:t> </a:t>
            </a:r>
            <a:r>
              <a:rPr lang="ar-SY" sz="1400" dirty="0" smtClean="0"/>
              <a:t>وفجأة، أخذت تلك الفتاة في الكتابة على ورقة الإجابة وبدأت في حل أسئلة الاختبار بسرعة، أثارت استغراب ودهشة تلك المعلمة التي كانت تراقبها،</a:t>
            </a:r>
            <a:endParaRPr lang="en-US" sz="1400" dirty="0" smtClean="0"/>
          </a:p>
          <a:p>
            <a:pPr marL="742950" lvl="0" indent="-742950" rtl="1">
              <a:spcBef>
                <a:spcPts val="0"/>
              </a:spcBef>
            </a:pPr>
            <a:r>
              <a:rPr lang="ar-SA" sz="1400" dirty="0" smtClean="0"/>
              <a:t>     </a:t>
            </a:r>
            <a:r>
              <a:rPr lang="ar-SY" sz="1400" dirty="0" smtClean="0"/>
              <a:t>وفي لحظات انتهت تلك الفتاة من حل جميع أسئلة الامتحان.</a:t>
            </a:r>
            <a:endParaRPr lang="ar-SA" sz="1400" dirty="0" smtClean="0"/>
          </a:p>
          <a:p>
            <a:pPr marL="742950" lvl="0" indent="-742950" rtl="1">
              <a:spcBef>
                <a:spcPts val="0"/>
              </a:spcBef>
            </a:pPr>
            <a:endParaRPr lang="ar-SA" sz="1400" dirty="0" smtClean="0"/>
          </a:p>
          <a:p>
            <a:pPr marL="742950" indent="-742950" rtl="1">
              <a:spcBef>
                <a:spcPts val="0"/>
              </a:spcBef>
            </a:pPr>
            <a:r>
              <a:rPr lang="ar-SA" sz="1400" dirty="0" smtClean="0"/>
              <a:t> </a:t>
            </a:r>
            <a:r>
              <a:rPr lang="ar-SA" sz="1400" dirty="0" err="1" smtClean="0"/>
              <a:t>2-</a:t>
            </a:r>
            <a:r>
              <a:rPr lang="ar-SA" sz="1400" dirty="0" smtClean="0"/>
              <a:t> </a:t>
            </a:r>
            <a:r>
              <a:rPr lang="ar-SY" sz="1400" dirty="0" smtClean="0"/>
              <a:t> وهذا ما زاد دهشة تلك المعلمة التي أخذت تزيد من مراقبتها لتلك الفتاه لعلها تستخدم أسلوبا جديد في الغش، ولكن لم تلاحظ أي شيء يساعدها على </a:t>
            </a:r>
            <a:endParaRPr lang="ar-SA" sz="1400" dirty="0" smtClean="0"/>
          </a:p>
          <a:p>
            <a:pPr marL="742950" indent="-742950" rtl="1">
              <a:spcBef>
                <a:spcPts val="0"/>
              </a:spcBef>
            </a:pPr>
            <a:r>
              <a:rPr lang="ar-SA" sz="1400" dirty="0" smtClean="0"/>
              <a:t>    </a:t>
            </a:r>
            <a:r>
              <a:rPr lang="ar-SY" sz="1400" dirty="0" err="1" smtClean="0"/>
              <a:t>الإجابة !</a:t>
            </a:r>
            <a:endParaRPr lang="ar-SA" sz="1400" dirty="0" smtClean="0"/>
          </a:p>
          <a:p>
            <a:pPr marL="742950" indent="-742950" rtl="1">
              <a:spcBef>
                <a:spcPts val="0"/>
              </a:spcBef>
            </a:pPr>
            <a:endParaRPr lang="ar-SA" sz="1400" dirty="0" smtClean="0"/>
          </a:p>
          <a:p>
            <a:pPr marL="742950" lvl="0" indent="-742950" rtl="1">
              <a:spcBef>
                <a:spcPts val="0"/>
              </a:spcBef>
            </a:pPr>
            <a:r>
              <a:rPr lang="ar-SA" sz="1400" dirty="0" smtClean="0"/>
              <a:t> </a:t>
            </a:r>
            <a:r>
              <a:rPr lang="ar-SA" sz="1400" dirty="0" err="1" smtClean="0"/>
              <a:t>3-</a:t>
            </a:r>
            <a:r>
              <a:rPr lang="ar-SA" sz="1400" dirty="0" smtClean="0"/>
              <a:t> </a:t>
            </a:r>
            <a:r>
              <a:rPr lang="ar-SY" sz="1400" dirty="0" smtClean="0"/>
              <a:t>وبعد أن سلمت الفتاة أوراق الإجابة سألتها المعلمة ما الذي حدث </a:t>
            </a:r>
            <a:r>
              <a:rPr lang="ar-SY" sz="1400" dirty="0" err="1" smtClean="0"/>
              <a:t>معها ؟</a:t>
            </a:r>
            <a:endParaRPr lang="ar-SA" sz="1400" dirty="0" smtClean="0"/>
          </a:p>
          <a:p>
            <a:pPr marL="742950" lvl="0" indent="-742950" rtl="1">
              <a:spcBef>
                <a:spcPts val="0"/>
              </a:spcBef>
            </a:pPr>
            <a:r>
              <a:rPr lang="ar-SY" sz="1400" dirty="0" smtClean="0"/>
              <a:t> </a:t>
            </a:r>
            <a:endParaRPr lang="en-US" sz="1400" dirty="0" smtClean="0"/>
          </a:p>
          <a:p>
            <a:pPr marL="742950" lvl="0" indent="-742950" rtl="1">
              <a:spcBef>
                <a:spcPts val="0"/>
              </a:spcBef>
            </a:pPr>
            <a:r>
              <a:rPr lang="ar-SA" sz="1400" dirty="0" smtClean="0"/>
              <a:t>  </a:t>
            </a:r>
            <a:r>
              <a:rPr lang="ar-SA" sz="1400" dirty="0" err="1" smtClean="0"/>
              <a:t>4-</a:t>
            </a:r>
            <a:r>
              <a:rPr lang="ar-SA" sz="1400" dirty="0" smtClean="0"/>
              <a:t> </a:t>
            </a:r>
            <a:r>
              <a:rPr lang="ar-SY" sz="1400" dirty="0" smtClean="0"/>
              <a:t>قالت الفتاة</a:t>
            </a:r>
            <a:r>
              <a:rPr lang="ar-SA" sz="1400" dirty="0" smtClean="0"/>
              <a:t> </a:t>
            </a:r>
            <a:r>
              <a:rPr lang="ar-SY" sz="1400" dirty="0" smtClean="0"/>
              <a:t>:"قضيت تلك الليلة وأنا واعتني بوالدتي المريضة دون أن أحضر أو  أراجع للاختبار،  ومع هذا أتيت إلى الاختبار ولعلي أستطيع أن افعل شيء</a:t>
            </a:r>
            <a:endParaRPr lang="ar-SA" sz="1400" dirty="0" smtClean="0"/>
          </a:p>
          <a:p>
            <a:pPr marL="742950" lvl="0" indent="-742950" rtl="1">
              <a:spcBef>
                <a:spcPts val="0"/>
              </a:spcBef>
            </a:pPr>
            <a:r>
              <a:rPr lang="ar-SA" sz="1400" dirty="0" smtClean="0"/>
              <a:t>   </a:t>
            </a:r>
            <a:r>
              <a:rPr lang="ar-SY" sz="1400" dirty="0" smtClean="0"/>
              <a:t> في</a:t>
            </a:r>
            <a:r>
              <a:rPr lang="ar-SA" sz="1400" dirty="0" smtClean="0"/>
              <a:t> </a:t>
            </a:r>
            <a:r>
              <a:rPr lang="ar-SY" sz="1400" dirty="0" smtClean="0"/>
              <a:t> </a:t>
            </a:r>
            <a:r>
              <a:rPr lang="ar-SY" sz="1400" dirty="0" err="1" smtClean="0"/>
              <a:t>الامتحان،</a:t>
            </a:r>
            <a:r>
              <a:rPr lang="ar-SY" sz="1400" dirty="0" smtClean="0"/>
              <a:t> </a:t>
            </a:r>
            <a:endParaRPr lang="ar-SA" sz="1400" dirty="0" smtClean="0"/>
          </a:p>
          <a:p>
            <a:pPr marL="742950" lvl="0" indent="-742950" rtl="1">
              <a:spcBef>
                <a:spcPts val="0"/>
              </a:spcBef>
            </a:pPr>
            <a:endParaRPr lang="en-US" sz="1400" dirty="0" smtClean="0"/>
          </a:p>
          <a:p>
            <a:pPr marL="742950" lvl="0" indent="-742950" rtl="1">
              <a:spcBef>
                <a:spcPts val="0"/>
              </a:spcBef>
            </a:pPr>
            <a:r>
              <a:rPr lang="ar-SA" sz="1400" dirty="0" smtClean="0"/>
              <a:t> </a:t>
            </a:r>
            <a:r>
              <a:rPr lang="ar-SA" sz="1400" dirty="0" err="1" smtClean="0"/>
              <a:t>5-</a:t>
            </a:r>
            <a:r>
              <a:rPr lang="ar-SA" sz="1400" dirty="0" smtClean="0"/>
              <a:t> </a:t>
            </a:r>
            <a:r>
              <a:rPr lang="ar-SY" sz="1400" dirty="0" smtClean="0"/>
              <a:t>لكن عندما رأيت ورقة الامتحان لم استطع أن أجيب على الأسئلة  في بداية الأمر،  فما كان مني إلا أن سالت الله عز وجل بأحب الأعمال إليه وما قمت </a:t>
            </a:r>
            <a:r>
              <a:rPr lang="ar-SY" sz="1400" dirty="0" err="1" smtClean="0"/>
              <a:t>به</a:t>
            </a:r>
            <a:r>
              <a:rPr lang="ar-SY" sz="1400" dirty="0" smtClean="0"/>
              <a:t> </a:t>
            </a:r>
            <a:endParaRPr lang="ar-SA" sz="1400" dirty="0" smtClean="0"/>
          </a:p>
          <a:p>
            <a:pPr marL="742950" lvl="0" indent="-742950" rtl="1">
              <a:spcBef>
                <a:spcPts val="0"/>
              </a:spcBef>
            </a:pPr>
            <a:r>
              <a:rPr lang="ar-SY" sz="1400" dirty="0" smtClean="0"/>
              <a:t>من اعتناء بأمي المريضة إلا لوجه الله وبرا </a:t>
            </a:r>
            <a:r>
              <a:rPr lang="ar-SY" sz="1400" dirty="0" err="1" smtClean="0"/>
              <a:t>بها،</a:t>
            </a:r>
            <a:r>
              <a:rPr lang="ar-SA" sz="1400" dirty="0" smtClean="0"/>
              <a:t> </a:t>
            </a:r>
          </a:p>
          <a:p>
            <a:pPr marL="742950" lvl="0" indent="-742950" rtl="1">
              <a:spcBef>
                <a:spcPts val="0"/>
              </a:spcBef>
            </a:pPr>
            <a:endParaRPr lang="en-US" sz="1400" dirty="0" smtClean="0"/>
          </a:p>
          <a:p>
            <a:pPr marL="742950" lvl="0" indent="-742950" rtl="1">
              <a:spcBef>
                <a:spcPts val="0"/>
              </a:spcBef>
            </a:pPr>
            <a:r>
              <a:rPr lang="ar-SA" sz="1400" dirty="0" err="1" smtClean="0"/>
              <a:t>6 -</a:t>
            </a:r>
            <a:r>
              <a:rPr lang="ar-SA" sz="1400" dirty="0" smtClean="0"/>
              <a:t> </a:t>
            </a:r>
            <a:r>
              <a:rPr lang="ar-SY" sz="1400" dirty="0" smtClean="0"/>
              <a:t>وفي لحظات استجاب الله لدعائي وكأني أرى الكتاب أمامي وأخذت بالكتابة بالسرعة التي ترينها وهذا ما حصل لي بالضبط واشكر الله على استجابته </a:t>
            </a:r>
            <a:endParaRPr lang="ar-SA" sz="1400" dirty="0" smtClean="0"/>
          </a:p>
          <a:p>
            <a:pPr marL="742950" lvl="0" indent="-742950" rtl="1">
              <a:spcBef>
                <a:spcPts val="0"/>
              </a:spcBef>
            </a:pPr>
            <a:r>
              <a:rPr lang="ar-SA" sz="1400" dirty="0" smtClean="0"/>
              <a:t>    </a:t>
            </a:r>
            <a:r>
              <a:rPr lang="ar-SY" sz="1400" dirty="0" smtClean="0"/>
              <a:t>لدعائي”</a:t>
            </a:r>
            <a:endParaRPr lang="ar-SA" sz="1400" dirty="0" smtClean="0"/>
          </a:p>
          <a:p>
            <a:pPr marL="742950" lvl="0" indent="-742950" rtl="1">
              <a:spcBef>
                <a:spcPts val="0"/>
              </a:spcBef>
            </a:pPr>
            <a:r>
              <a:rPr lang="ar-SA" sz="1400" dirty="0" smtClean="0"/>
              <a:t> </a:t>
            </a:r>
          </a:p>
          <a:p>
            <a:pPr marL="742950" lvl="0" indent="-742950" rtl="1">
              <a:spcBef>
                <a:spcPts val="0"/>
              </a:spcBef>
            </a:pPr>
            <a:r>
              <a:rPr lang="ar-SA" sz="1400" dirty="0" smtClean="0"/>
              <a:t> </a:t>
            </a:r>
            <a:r>
              <a:rPr lang="ar-SA" sz="1400" dirty="0" err="1" smtClean="0"/>
              <a:t>7-</a:t>
            </a:r>
            <a:r>
              <a:rPr lang="ar-SA" sz="1400" dirty="0" smtClean="0"/>
              <a:t> </a:t>
            </a:r>
            <a:r>
              <a:rPr lang="ar-SY" sz="1400" dirty="0" smtClean="0"/>
              <a:t>فعلا هي قصة مؤثرة توضح عظيم بر الوالدين وانه من أحب الأعمال إلى الله عز </a:t>
            </a:r>
            <a:r>
              <a:rPr lang="ar-SY" sz="1400" dirty="0" err="1" smtClean="0"/>
              <a:t>وجل.</a:t>
            </a:r>
            <a:r>
              <a:rPr lang="ar-SY" sz="1400" dirty="0" smtClean="0"/>
              <a:t> فجزى الله تلك الفتاة </a:t>
            </a:r>
            <a:r>
              <a:rPr lang="ar-SY" sz="1400" dirty="0" err="1" smtClean="0"/>
              <a:t>خيرا.</a:t>
            </a:r>
            <a:r>
              <a:rPr lang="ar-SY" sz="1400" dirty="0" smtClean="0"/>
              <a:t> </a:t>
            </a:r>
            <a:endParaRPr lang="ar-SA" sz="1400" dirty="0" smtClean="0"/>
          </a:p>
          <a:p>
            <a:pPr marL="742950" lvl="0" indent="-742950" rtl="1">
              <a:spcBef>
                <a:spcPts val="0"/>
              </a:spcBef>
            </a:pPr>
            <a:r>
              <a:rPr lang="ar-SA" sz="1400" dirty="0" err="1" smtClean="0"/>
              <a:t>8 -</a:t>
            </a:r>
            <a:r>
              <a:rPr lang="ar-SA" sz="1400" dirty="0" smtClean="0"/>
              <a:t> </a:t>
            </a:r>
            <a:r>
              <a:rPr lang="ar-SY" sz="1400" dirty="0" smtClean="0"/>
              <a:t>وأرجو أن تكون هذه رسالة واضحة لمن هو مقصر في حق والديه وفي برهما.</a:t>
            </a:r>
            <a:r>
              <a:rPr lang="ar-SA" sz="1400" dirty="0" smtClean="0"/>
              <a:t> </a:t>
            </a:r>
          </a:p>
        </p:txBody>
      </p:sp>
    </p:spTree>
    <p:extLst>
      <p:ext uri="{BB962C8B-B14F-4D97-AF65-F5344CB8AC3E}">
        <p14:creationId xmlns:p14="http://schemas.microsoft.com/office/powerpoint/2010/main" xmlns="" val="266576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2103</TotalTime>
  <Words>669</Words>
  <Application>Microsoft Office PowerPoint</Application>
  <PresentationFormat>A4 Paper (210x297 mm)</PresentationFormat>
  <Paragraphs>89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Lecture 1</vt:lpstr>
      <vt:lpstr>Learning Outcomes</vt:lpstr>
      <vt:lpstr> Conceptual roots of Interpreting </vt:lpstr>
      <vt:lpstr>Continue</vt:lpstr>
      <vt:lpstr>Defining Interpreting   </vt:lpstr>
      <vt:lpstr>Example A</vt:lpstr>
      <vt:lpstr>continue</vt:lpstr>
      <vt:lpstr>Example B</vt:lpstr>
      <vt:lpstr>Continue</vt:lpstr>
      <vt:lpstr>  L1 Practical A Interpret the following  into Arabic, taking into account the immediacy factor  in interpreting.  </vt:lpstr>
      <vt:lpstr> L1 Practical B Interpret the following  into English, taking into account the immediacy factor  in interpreting.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247</cp:revision>
  <dcterms:created xsi:type="dcterms:W3CDTF">2009-10-14T19:14:34Z</dcterms:created>
  <dcterms:modified xsi:type="dcterms:W3CDTF">2013-01-30T05:45:06Z</dcterms:modified>
</cp:coreProperties>
</file>