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82" r:id="rId2"/>
    <p:sldId id="257" r:id="rId3"/>
    <p:sldId id="274" r:id="rId4"/>
    <p:sldId id="283" r:id="rId5"/>
    <p:sldId id="285" r:id="rId6"/>
    <p:sldId id="303" r:id="rId7"/>
    <p:sldId id="304" r:id="rId8"/>
    <p:sldId id="305" r:id="rId9"/>
    <p:sldId id="306" r:id="rId10"/>
    <p:sldId id="307" r:id="rId11"/>
    <p:sldId id="308" r:id="rId12"/>
    <p:sldId id="302" r:id="rId13"/>
    <p:sldId id="301" r:id="rId14"/>
    <p:sldId id="299" r:id="rId15"/>
    <p:sldId id="300"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2D9"/>
    <a:srgbClr val="FF3300"/>
    <a:srgbClr val="009900"/>
    <a:srgbClr val="3B84AF"/>
    <a:srgbClr val="709256"/>
    <a:srgbClr val="AD9968"/>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06" y="8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1/8/2013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a:t>
            </a:r>
            <a:r>
              <a:rPr lang="en-US" sz="3200" b="1" dirty="0" smtClean="0">
                <a:solidFill>
                  <a:srgbClr val="1132D9"/>
                </a:solidFill>
                <a:latin typeface="AR CARTER" pitchFamily="2" charset="0"/>
                <a:cs typeface="+mj-cs"/>
              </a:rPr>
              <a:t>Consecutive Translation</a:t>
            </a:r>
          </a:p>
          <a:p>
            <a:pPr algn="ctr"/>
            <a:r>
              <a:rPr lang="en-US" sz="2800" b="1" dirty="0" smtClean="0">
                <a:solidFill>
                  <a:schemeClr val="accent1">
                    <a:lumMod val="50000"/>
                  </a:schemeClr>
                </a:solidFill>
                <a:latin typeface="AR CARTER" pitchFamily="2" charset="0"/>
                <a:cs typeface="+mj-cs"/>
              </a:rPr>
              <a:t> </a:t>
            </a:r>
            <a:r>
              <a:rPr lang="en-US" sz="2800" b="1" dirty="0" smtClean="0">
                <a:solidFill>
                  <a:srgbClr val="FF3300"/>
                </a:solidFill>
                <a:latin typeface="AR CARTER" pitchFamily="2" charset="0"/>
                <a:cs typeface="+mj-cs"/>
              </a:rPr>
              <a:t>473</a:t>
            </a:r>
            <a:r>
              <a:rPr lang="en-US" sz="2800" b="1" dirty="0" smtClean="0">
                <a:solidFill>
                  <a:schemeClr val="accent1">
                    <a:lumMod val="50000"/>
                  </a:schemeClr>
                </a:solidFill>
                <a:latin typeface="AR CARTER" pitchFamily="2" charset="0"/>
                <a:cs typeface="+mj-cs"/>
              </a:rPr>
              <a:t> Level 8 </a:t>
            </a:r>
          </a:p>
          <a:p>
            <a:pPr algn="ctr"/>
            <a:r>
              <a:rPr lang="en-US" sz="2800" b="1" dirty="0" smtClean="0">
                <a:solidFill>
                  <a:schemeClr val="accent1">
                    <a:lumMod val="50000"/>
                  </a:schemeClr>
                </a:solidFill>
                <a:latin typeface="AR CARTER" pitchFamily="2" charset="0"/>
                <a:cs typeface="+mj-cs"/>
              </a:rPr>
              <a:t>Dr. Ahmad M </a:t>
            </a:r>
            <a:r>
              <a:rPr lang="en-US" sz="2800" b="1" dirty="0" err="1" smtClean="0">
                <a:solidFill>
                  <a:schemeClr val="accent1">
                    <a:lumMod val="50000"/>
                  </a:schemeClr>
                </a:solidFill>
                <a:latin typeface="AR CARTER" pitchFamily="2" charset="0"/>
                <a:cs typeface="+mj-cs"/>
              </a:rPr>
              <a:t>Halimah</a:t>
            </a:r>
            <a:endParaRPr lang="en-US" sz="2800" b="1" dirty="0">
              <a:solidFill>
                <a:schemeClr val="accent1">
                  <a:lumMod val="50000"/>
                </a:schemeClr>
              </a:solidFill>
              <a:latin typeface="AR CARTER" pitchFamily="2"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spc="-150" dirty="0" smtClean="0">
                <a:solidFill>
                  <a:srgbClr val="376092"/>
                </a:solidFill>
                <a:latin typeface="ae_AlMateen" pitchFamily="2" charset="-78"/>
                <a:cs typeface="ae_AlMateen" pitchFamily="2" charset="-78"/>
              </a:rPr>
              <a:t>Lecture 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a:latin typeface="Times New Roman"/>
                <a:ea typeface="Calibri"/>
              </a:rPr>
              <a:t>Interpreting as </a:t>
            </a:r>
            <a:r>
              <a:rPr lang="en-GB" b="1" dirty="0" smtClean="0">
                <a:latin typeface="Times New Roman"/>
                <a:ea typeface="Calibri"/>
              </a:rPr>
              <a:t>Translation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just">
              <a:lnSpc>
                <a:spcPct val="115000"/>
              </a:lnSpc>
              <a:spcAft>
                <a:spcPts val="0"/>
              </a:spcAft>
            </a:pPr>
            <a:r>
              <a:rPr lang="en-GB" sz="2400" b="1" dirty="0" smtClean="0">
                <a:solidFill>
                  <a:srgbClr val="1132D9"/>
                </a:solidFill>
              </a:rPr>
              <a:t>By </a:t>
            </a:r>
            <a:r>
              <a:rPr lang="en-GB" sz="2400" b="1" dirty="0">
                <a:solidFill>
                  <a:srgbClr val="1132D9"/>
                </a:solidFill>
              </a:rPr>
              <a:t>the end of this lecture, you should be able to</a:t>
            </a:r>
          </a:p>
          <a:p>
            <a:pPr lvl="0" algn="just">
              <a:lnSpc>
                <a:spcPct val="115000"/>
              </a:lnSpc>
              <a:spcAft>
                <a:spcPts val="0"/>
              </a:spcAft>
              <a:buFont typeface="+mj-lt"/>
              <a:buAutoNum type="arabicPeriod"/>
            </a:pPr>
            <a:r>
              <a:rPr lang="en-GB" sz="2800" dirty="0">
                <a:latin typeface="Times New Roman"/>
                <a:ea typeface="Calibri"/>
                <a:cs typeface="Arial"/>
              </a:rPr>
              <a:t>define  translation </a:t>
            </a:r>
            <a:endParaRPr lang="en-GB" sz="3600" dirty="0">
              <a:ea typeface="Calibri"/>
              <a:cs typeface="Arial"/>
            </a:endParaRPr>
          </a:p>
          <a:p>
            <a:pPr lvl="0" algn="just">
              <a:lnSpc>
                <a:spcPct val="115000"/>
              </a:lnSpc>
              <a:spcAft>
                <a:spcPts val="0"/>
              </a:spcAft>
              <a:buFont typeface="+mj-lt"/>
              <a:buAutoNum type="arabicPeriod"/>
            </a:pPr>
            <a:r>
              <a:rPr lang="en-GB" sz="2800" dirty="0">
                <a:latin typeface="Times New Roman"/>
                <a:ea typeface="Calibri"/>
                <a:cs typeface="Arial"/>
              </a:rPr>
              <a:t>d</a:t>
            </a:r>
            <a:r>
              <a:rPr lang="en-GB" sz="2800" dirty="0" smtClean="0">
                <a:latin typeface="Times New Roman"/>
                <a:ea typeface="Calibri"/>
                <a:cs typeface="Arial"/>
              </a:rPr>
              <a:t>iscuss that </a:t>
            </a:r>
            <a:r>
              <a:rPr lang="en-GB" sz="2800" dirty="0">
                <a:latin typeface="Times New Roman"/>
                <a:ea typeface="Calibri"/>
                <a:cs typeface="Arial"/>
              </a:rPr>
              <a:t>interpreting could adapt  translation theoretical framework</a:t>
            </a:r>
            <a:r>
              <a:rPr lang="en-GB" sz="2800" dirty="0" smtClean="0">
                <a:latin typeface="Times New Roman"/>
                <a:ea typeface="Calibri"/>
                <a:cs typeface="Arial"/>
              </a:rPr>
              <a:t>.</a:t>
            </a:r>
          </a:p>
          <a:p>
            <a:pPr lvl="0" algn="just">
              <a:lnSpc>
                <a:spcPct val="115000"/>
              </a:lnSpc>
              <a:spcAft>
                <a:spcPts val="0"/>
              </a:spcAft>
              <a:buFont typeface="+mj-lt"/>
              <a:buAutoNum type="arabicPeriod"/>
            </a:pPr>
            <a:r>
              <a:rPr lang="en-GB" sz="2800" dirty="0" smtClean="0">
                <a:latin typeface="Times New Roman"/>
                <a:ea typeface="Calibri"/>
                <a:cs typeface="Arial"/>
              </a:rPr>
              <a:t>practise interpreting at sentence level</a:t>
            </a:r>
          </a:p>
          <a:p>
            <a:pPr marL="0" lvl="0" indent="0" algn="l"/>
            <a:r>
              <a:rPr lang="en-GB" sz="2800" dirty="0" smtClean="0">
                <a:latin typeface="Times New Roman"/>
                <a:ea typeface="Calibri"/>
                <a:cs typeface="Arial"/>
              </a:rPr>
              <a:t> </a:t>
            </a:r>
            <a:endParaRPr lang="en-US" sz="2800" dirty="0" smtClean="0">
              <a:latin typeface="Times New Roman"/>
              <a:ea typeface="Calibri"/>
              <a:cs typeface="Arial"/>
            </a:endParaRPr>
          </a:p>
          <a:p>
            <a:r>
              <a:rPr lang="en-GB" dirty="0" smtClean="0"/>
              <a:t> </a:t>
            </a:r>
            <a:endParaRPr lang="en-US" dirty="0" smtClean="0"/>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tabLst>
                <a:tab pos="180340" algn="l"/>
              </a:tabLst>
            </a:pPr>
            <a:r>
              <a:rPr lang="en-GB" sz="3200" b="1" dirty="0" smtClean="0">
                <a:solidFill>
                  <a:srgbClr val="1132D9"/>
                </a:solidFill>
              </a:rPr>
              <a:t>Interpreting as </a:t>
            </a:r>
            <a:r>
              <a:rPr lang="en-GB" sz="3200" b="1" dirty="0">
                <a:solidFill>
                  <a:srgbClr val="1132D9"/>
                </a:solidFill>
              </a:rPr>
              <a:t>Translation</a:t>
            </a:r>
            <a:r>
              <a:rPr lang="en-GB" sz="4000" dirty="0">
                <a:ea typeface="Calibri"/>
                <a:cs typeface="Arial"/>
              </a:rPr>
              <a:t/>
            </a:r>
            <a:br>
              <a:rPr lang="en-GB" sz="4000" dirty="0">
                <a:ea typeface="Calibri"/>
                <a:cs typeface="Arial"/>
              </a:rPr>
            </a:br>
            <a:endParaRPr lang="en-US"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1000"/>
              </a:spcAft>
              <a:buFont typeface="Wingdings" pitchFamily="2" charset="2"/>
              <a:buChar char="q"/>
              <a:tabLst>
                <a:tab pos="180340" algn="l"/>
              </a:tabLst>
            </a:pPr>
            <a:r>
              <a:rPr lang="en-GB" sz="2000" dirty="0">
                <a:latin typeface="Times New Roman"/>
                <a:ea typeface="Calibri"/>
                <a:cs typeface="Arial"/>
              </a:rPr>
              <a:t>Different scholars tend to define and characterise their object to study in accordance with particular aims, experiences and interests.  As for translation, the following definitions of translation have been identified. Translation is :</a:t>
            </a:r>
            <a:endParaRPr lang="en-GB" sz="2800" dirty="0">
              <a:ea typeface="Calibri"/>
              <a:cs typeface="Arial"/>
            </a:endParaRPr>
          </a:p>
          <a:p>
            <a:pPr lvl="0" algn="just">
              <a:lnSpc>
                <a:spcPct val="115000"/>
              </a:lnSpc>
              <a:spcAft>
                <a:spcPts val="1000"/>
              </a:spcAft>
              <a:buFont typeface="+mj-lt"/>
              <a:buAutoNum type="alphaUcPeriod"/>
              <a:tabLst>
                <a:tab pos="180340" algn="l"/>
              </a:tabLst>
            </a:pPr>
            <a:r>
              <a:rPr lang="en-GB" sz="2000" b="1" dirty="0">
                <a:latin typeface="Times New Roman"/>
                <a:ea typeface="Calibri"/>
                <a:cs typeface="Arial"/>
              </a:rPr>
              <a:t>a process </a:t>
            </a:r>
            <a:r>
              <a:rPr lang="en-GB" sz="2000" dirty="0">
                <a:latin typeface="Times New Roman"/>
                <a:ea typeface="Calibri"/>
                <a:cs typeface="Arial"/>
              </a:rPr>
              <a:t>by which a spoken or written utterance takes place in one language which is intended or presumed to </a:t>
            </a:r>
            <a:r>
              <a:rPr lang="en-GB" sz="2000" b="1" i="1" dirty="0">
                <a:latin typeface="Times New Roman"/>
                <a:ea typeface="Calibri"/>
                <a:cs typeface="Arial"/>
              </a:rPr>
              <a:t>convey the same meaning</a:t>
            </a:r>
            <a:r>
              <a:rPr lang="en-GB" sz="2000" dirty="0">
                <a:latin typeface="Times New Roman"/>
                <a:ea typeface="Calibri"/>
                <a:cs typeface="Arial"/>
              </a:rPr>
              <a:t> as a previously existing utterance in another language (Rabin, 1958</a:t>
            </a:r>
            <a:r>
              <a:rPr lang="en-GB" sz="2000" dirty="0" smtClean="0">
                <a:latin typeface="Times New Roman"/>
                <a:ea typeface="Calibri"/>
                <a:cs typeface="Arial"/>
              </a:rPr>
              <a:t>)</a:t>
            </a:r>
          </a:p>
          <a:p>
            <a:pPr lvl="0" algn="just">
              <a:lnSpc>
                <a:spcPct val="115000"/>
              </a:lnSpc>
              <a:spcAft>
                <a:spcPts val="1000"/>
              </a:spcAft>
              <a:buFont typeface="Wingdings" pitchFamily="2" charset="2"/>
              <a:buChar char="ü"/>
              <a:tabLst>
                <a:tab pos="180340" algn="l"/>
              </a:tabLst>
            </a:pPr>
            <a:r>
              <a:rPr lang="en-GB" sz="2000" dirty="0" smtClean="0">
                <a:latin typeface="Times New Roman"/>
                <a:ea typeface="Calibri"/>
                <a:cs typeface="Arial"/>
              </a:rPr>
              <a:t>This definition foregrounds </a:t>
            </a:r>
            <a:r>
              <a:rPr lang="en-GB" sz="2000" dirty="0">
                <a:latin typeface="Times New Roman"/>
                <a:ea typeface="Calibri"/>
                <a:cs typeface="Arial"/>
              </a:rPr>
              <a:t>the defining relationship between the source and target  utterances and stipulates </a:t>
            </a:r>
            <a:r>
              <a:rPr lang="en-GB" sz="2000" b="1" i="1" dirty="0">
                <a:latin typeface="Times New Roman"/>
                <a:ea typeface="Calibri"/>
                <a:cs typeface="Arial"/>
              </a:rPr>
              <a:t>‘sameness of meaning’</a:t>
            </a:r>
            <a:r>
              <a:rPr lang="en-GB" sz="2000" dirty="0">
                <a:latin typeface="Times New Roman"/>
                <a:ea typeface="Calibri"/>
                <a:cs typeface="Arial"/>
              </a:rPr>
              <a:t> as an essential ingredient.  It also introduces, albeit implicitly, </a:t>
            </a:r>
            <a:r>
              <a:rPr lang="en-GB" sz="2000" b="1" i="1" dirty="0">
                <a:latin typeface="Times New Roman"/>
                <a:ea typeface="Calibri"/>
                <a:cs typeface="Arial"/>
              </a:rPr>
              <a:t>human agents and attitudes in terms of ‘intention’ and ‘expressions’</a:t>
            </a:r>
            <a:endParaRPr lang="en-GB" sz="2000" dirty="0">
              <a:ea typeface="Calibri"/>
              <a:cs typeface="Arial"/>
            </a:endParaRPr>
          </a:p>
          <a:p>
            <a:pPr lvl="0" algn="l">
              <a:lnSpc>
                <a:spcPct val="115000"/>
              </a:lnSpc>
              <a:spcAft>
                <a:spcPts val="0"/>
              </a:spcAft>
              <a:buFont typeface="Wingdings" pitchFamily="2" charset="2"/>
              <a:buChar char="q"/>
            </a:pPr>
            <a:endParaRPr lang="en-GB" sz="2000" dirty="0">
              <a:ea typeface="Calibri"/>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rPr>
              <a:t>Continue</a:t>
            </a:r>
            <a:endParaRPr lang="en-US" sz="3200" b="1" dirty="0">
              <a:solidFill>
                <a:srgbClr val="1132D9"/>
              </a:solidFill>
            </a:endParaRPr>
          </a:p>
        </p:txBody>
      </p:sp>
      <p:sp>
        <p:nvSpPr>
          <p:cNvPr id="3" name="Content Placeholder 2"/>
          <p:cNvSpPr>
            <a:spLocks noGrp="1"/>
          </p:cNvSpPr>
          <p:nvPr>
            <p:ph idx="1"/>
          </p:nvPr>
        </p:nvSpPr>
        <p:spPr>
          <a:xfrm>
            <a:off x="495300" y="1371600"/>
            <a:ext cx="8915400" cy="4876800"/>
          </a:xfrm>
        </p:spPr>
        <p:txBody>
          <a:bodyPr/>
          <a:lstStyle/>
          <a:p>
            <a:pPr marL="457200">
              <a:lnSpc>
                <a:spcPct val="115000"/>
              </a:lnSpc>
              <a:spcAft>
                <a:spcPts val="0"/>
              </a:spcAft>
            </a:pPr>
            <a:r>
              <a:rPr lang="en-GB" sz="1800" dirty="0">
                <a:latin typeface="Times New Roman"/>
                <a:ea typeface="Calibri"/>
                <a:cs typeface="Arial"/>
              </a:rPr>
              <a:t> </a:t>
            </a:r>
            <a:endParaRPr lang="en-GB" sz="2400" dirty="0">
              <a:ea typeface="Calibri"/>
              <a:cs typeface="Arial"/>
            </a:endParaRPr>
          </a:p>
          <a:p>
            <a:pPr marL="0" lvl="0" indent="0" algn="just">
              <a:lnSpc>
                <a:spcPct val="115000"/>
              </a:lnSpc>
              <a:spcAft>
                <a:spcPts val="1000"/>
              </a:spcAft>
              <a:tabLst>
                <a:tab pos="180340" algn="l"/>
              </a:tabLst>
            </a:pPr>
            <a:r>
              <a:rPr lang="en-GB" sz="2800" b="1" i="1" dirty="0" smtClean="0">
                <a:latin typeface="Times New Roman"/>
                <a:ea typeface="Calibri"/>
                <a:cs typeface="Arial"/>
              </a:rPr>
              <a:t>B. the </a:t>
            </a:r>
            <a:r>
              <a:rPr lang="en-GB" sz="2800" b="1" i="1" dirty="0">
                <a:latin typeface="Times New Roman"/>
                <a:ea typeface="Calibri"/>
                <a:cs typeface="Arial"/>
              </a:rPr>
              <a:t>transfer of thought and ideas</a:t>
            </a:r>
            <a:r>
              <a:rPr lang="en-GB" sz="2800" dirty="0">
                <a:latin typeface="Times New Roman"/>
                <a:ea typeface="Calibri"/>
                <a:cs typeface="Arial"/>
              </a:rPr>
              <a:t> from one language (source) to another </a:t>
            </a:r>
            <a:r>
              <a:rPr lang="en-GB" sz="2800" dirty="0" smtClean="0">
                <a:latin typeface="Times New Roman"/>
                <a:ea typeface="Calibri"/>
                <a:cs typeface="Arial"/>
              </a:rPr>
              <a:t>(</a:t>
            </a:r>
            <a:r>
              <a:rPr lang="en-GB" sz="2800" dirty="0">
                <a:latin typeface="Times New Roman"/>
                <a:ea typeface="Calibri"/>
                <a:cs typeface="Arial"/>
              </a:rPr>
              <a:t>target), whether the language are in written or oral form.. or whether  one or both languages are based on sign (</a:t>
            </a:r>
            <a:r>
              <a:rPr lang="en-GB" sz="2800" dirty="0" err="1">
                <a:latin typeface="Times New Roman"/>
                <a:ea typeface="Calibri"/>
                <a:cs typeface="Arial"/>
              </a:rPr>
              <a:t>Brislin</a:t>
            </a:r>
            <a:r>
              <a:rPr lang="en-GB" sz="2800" dirty="0">
                <a:latin typeface="Times New Roman"/>
                <a:ea typeface="Calibri"/>
                <a:cs typeface="Arial"/>
              </a:rPr>
              <a:t> 1976a</a:t>
            </a:r>
            <a:r>
              <a:rPr lang="en-GB" sz="2800" dirty="0" smtClean="0">
                <a:latin typeface="Times New Roman"/>
                <a:ea typeface="Calibri"/>
                <a:cs typeface="Arial"/>
              </a:rPr>
              <a:t>)</a:t>
            </a:r>
          </a:p>
          <a:p>
            <a:pPr marL="457200" indent="-457200" algn="just">
              <a:lnSpc>
                <a:spcPct val="115000"/>
              </a:lnSpc>
              <a:spcAft>
                <a:spcPts val="1000"/>
              </a:spcAft>
              <a:buFont typeface="Wingdings" pitchFamily="2" charset="2"/>
              <a:buChar char="ü"/>
              <a:tabLst>
                <a:tab pos="180340" algn="l"/>
              </a:tabLst>
            </a:pPr>
            <a:r>
              <a:rPr lang="en-GB" sz="2000" dirty="0" smtClean="0">
                <a:latin typeface="Times New Roman"/>
                <a:ea typeface="Calibri"/>
                <a:cs typeface="Arial"/>
              </a:rPr>
              <a:t>This definition describes </a:t>
            </a:r>
            <a:r>
              <a:rPr lang="en-GB" sz="2000" dirty="0">
                <a:latin typeface="Times New Roman"/>
                <a:ea typeface="Calibri"/>
                <a:cs typeface="Arial"/>
              </a:rPr>
              <a:t>translation as a process of </a:t>
            </a:r>
            <a:r>
              <a:rPr lang="en-GB" sz="2000" b="1" i="1" dirty="0">
                <a:latin typeface="Times New Roman"/>
                <a:ea typeface="Calibri"/>
                <a:cs typeface="Arial"/>
              </a:rPr>
              <a:t>‘transfer’ acting  on ‘ideas’</a:t>
            </a:r>
            <a:r>
              <a:rPr lang="en-GB" sz="2000" dirty="0">
                <a:latin typeface="Times New Roman"/>
                <a:ea typeface="Calibri"/>
                <a:cs typeface="Arial"/>
              </a:rPr>
              <a:t> in the medium of </a:t>
            </a:r>
            <a:r>
              <a:rPr lang="en-GB" sz="2000" b="1" i="1" dirty="0">
                <a:latin typeface="Times New Roman"/>
                <a:ea typeface="Calibri"/>
                <a:cs typeface="Arial"/>
              </a:rPr>
              <a:t>‘language’</a:t>
            </a:r>
            <a:r>
              <a:rPr lang="en-GB" sz="2000" dirty="0">
                <a:latin typeface="Times New Roman"/>
                <a:ea typeface="Calibri"/>
                <a:cs typeface="Arial"/>
              </a:rPr>
              <a:t>. </a:t>
            </a:r>
            <a:endParaRPr lang="en-GB" sz="2000" dirty="0">
              <a:ea typeface="Calibri"/>
              <a:cs typeface="Arial"/>
            </a:endParaRPr>
          </a:p>
          <a:p>
            <a:pPr marL="0" lvl="0" indent="0" algn="just">
              <a:lnSpc>
                <a:spcPct val="115000"/>
              </a:lnSpc>
              <a:spcAft>
                <a:spcPts val="1000"/>
              </a:spcAft>
              <a:tabLst>
                <a:tab pos="180340" algn="l"/>
              </a:tabLst>
            </a:pPr>
            <a:endParaRPr lang="en-GB" sz="3600" dirty="0">
              <a:ea typeface="Calibri"/>
              <a:cs typeface="Arial"/>
            </a:endParaRPr>
          </a:p>
          <a:p>
            <a:pPr algn="l">
              <a:buFont typeface="Wingdings" pitchFamily="2" charset="2"/>
              <a:buChar char="q"/>
            </a:pP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1132D9"/>
                </a:solidFill>
              </a:rPr>
              <a:t>Continue</a:t>
            </a:r>
            <a:endParaRPr lang="en-GB" dirty="0"/>
          </a:p>
        </p:txBody>
      </p:sp>
      <p:sp>
        <p:nvSpPr>
          <p:cNvPr id="3" name="Content Placeholder 2"/>
          <p:cNvSpPr>
            <a:spLocks noGrp="1"/>
          </p:cNvSpPr>
          <p:nvPr>
            <p:ph idx="1"/>
          </p:nvPr>
        </p:nvSpPr>
        <p:spPr/>
        <p:txBody>
          <a:bodyPr/>
          <a:lstStyle/>
          <a:p>
            <a:pPr marL="0" lvl="0" indent="0" algn="l">
              <a:lnSpc>
                <a:spcPct val="115000"/>
              </a:lnSpc>
              <a:spcAft>
                <a:spcPts val="1000"/>
              </a:spcAft>
              <a:tabLst>
                <a:tab pos="180340" algn="l"/>
              </a:tabLst>
            </a:pPr>
            <a:r>
              <a:rPr lang="en-GB" dirty="0" smtClean="0">
                <a:latin typeface="Times New Roman"/>
                <a:ea typeface="Calibri"/>
                <a:cs typeface="Arial"/>
              </a:rPr>
              <a:t>C. a </a:t>
            </a:r>
            <a:r>
              <a:rPr lang="en-GB" sz="2800" b="1" i="1" dirty="0">
                <a:latin typeface="Times New Roman"/>
                <a:ea typeface="Calibri"/>
                <a:cs typeface="Arial"/>
              </a:rPr>
              <a:t>situation-related and function-oriented </a:t>
            </a:r>
            <a:r>
              <a:rPr lang="en-GB" sz="2800" dirty="0">
                <a:latin typeface="Times New Roman"/>
                <a:ea typeface="Calibri"/>
                <a:cs typeface="Arial"/>
              </a:rPr>
              <a:t>complex series of acts for the production of a target text, intended for addressees in another culture/language, on the basis of a given source text (</a:t>
            </a:r>
            <a:r>
              <a:rPr lang="en-GB" sz="2800" dirty="0" err="1">
                <a:latin typeface="Times New Roman"/>
                <a:ea typeface="Calibri"/>
                <a:cs typeface="Arial"/>
              </a:rPr>
              <a:t>Salevsky</a:t>
            </a:r>
            <a:r>
              <a:rPr lang="en-GB" sz="2800" dirty="0">
                <a:latin typeface="Times New Roman"/>
                <a:ea typeface="Calibri"/>
                <a:cs typeface="Arial"/>
              </a:rPr>
              <a:t>, 1983)</a:t>
            </a:r>
          </a:p>
          <a:p>
            <a:pPr lvl="0" algn="just">
              <a:lnSpc>
                <a:spcPct val="115000"/>
              </a:lnSpc>
              <a:spcAft>
                <a:spcPts val="1000"/>
              </a:spcAft>
              <a:buFont typeface="Wingdings" pitchFamily="2" charset="2"/>
              <a:buChar char="ü"/>
              <a:tabLst>
                <a:tab pos="180340" algn="l"/>
              </a:tabLst>
            </a:pPr>
            <a:r>
              <a:rPr lang="en-GB" sz="2000" dirty="0" smtClean="0">
                <a:latin typeface="Times New Roman"/>
                <a:ea typeface="Calibri"/>
                <a:cs typeface="Arial"/>
              </a:rPr>
              <a:t>This definition introduces </a:t>
            </a:r>
            <a:r>
              <a:rPr lang="en-GB" sz="2000" dirty="0">
                <a:latin typeface="Times New Roman"/>
                <a:ea typeface="Calibri"/>
                <a:cs typeface="Arial"/>
              </a:rPr>
              <a:t>a number of descriptive features such as ‘</a:t>
            </a:r>
            <a:r>
              <a:rPr lang="en-GB" sz="2000" b="1" i="1" dirty="0">
                <a:latin typeface="Times New Roman"/>
                <a:ea typeface="Calibri"/>
                <a:cs typeface="Arial"/>
              </a:rPr>
              <a:t>situation’ </a:t>
            </a:r>
            <a:r>
              <a:rPr lang="en-GB" sz="2000" b="1" i="1" dirty="0" smtClean="0">
                <a:latin typeface="Times New Roman"/>
                <a:ea typeface="Calibri"/>
                <a:cs typeface="Arial"/>
              </a:rPr>
              <a:t>,‘</a:t>
            </a:r>
            <a:r>
              <a:rPr lang="en-GB" sz="2000" b="1" i="1" dirty="0">
                <a:latin typeface="Times New Roman"/>
                <a:ea typeface="Calibri"/>
                <a:cs typeface="Arial"/>
              </a:rPr>
              <a:t>function’, ‘text’</a:t>
            </a:r>
            <a:r>
              <a:rPr lang="en-GB" sz="2000" dirty="0">
                <a:latin typeface="Times New Roman"/>
                <a:ea typeface="Calibri"/>
                <a:cs typeface="Arial"/>
              </a:rPr>
              <a:t> and </a:t>
            </a:r>
            <a:r>
              <a:rPr lang="en-GB" sz="2000" b="1" i="1" dirty="0">
                <a:latin typeface="Times New Roman"/>
                <a:ea typeface="Calibri"/>
                <a:cs typeface="Arial"/>
              </a:rPr>
              <a:t>‘culture’</a:t>
            </a:r>
            <a:r>
              <a:rPr lang="en-GB" sz="2000" dirty="0">
                <a:latin typeface="Times New Roman"/>
                <a:ea typeface="Calibri"/>
                <a:cs typeface="Arial"/>
              </a:rPr>
              <a:t>, and stresses the target orientation of the translational </a:t>
            </a:r>
            <a:r>
              <a:rPr lang="en-GB" sz="2000" dirty="0" smtClean="0">
                <a:latin typeface="Times New Roman"/>
                <a:ea typeface="Calibri"/>
                <a:cs typeface="Arial"/>
              </a:rPr>
              <a:t>product.</a:t>
            </a:r>
            <a:endParaRPr lang="en-GB" sz="2000" dirty="0">
              <a:ea typeface="Calibri"/>
              <a:cs typeface="Arial"/>
            </a:endParaRPr>
          </a:p>
          <a:p>
            <a:pPr algn="l"/>
            <a:endParaRPr lang="en-GB" dirty="0"/>
          </a:p>
        </p:txBody>
      </p:sp>
    </p:spTree>
    <p:extLst>
      <p:ext uri="{BB962C8B-B14F-4D97-AF65-F5344CB8AC3E}">
        <p14:creationId xmlns:p14="http://schemas.microsoft.com/office/powerpoint/2010/main" val="350702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1132D9"/>
                </a:solidFill>
              </a:rPr>
              <a:t>Continue</a:t>
            </a:r>
            <a:endParaRPr lang="en-GB" dirty="0"/>
          </a:p>
        </p:txBody>
      </p:sp>
      <p:sp>
        <p:nvSpPr>
          <p:cNvPr id="3" name="Content Placeholder 2"/>
          <p:cNvSpPr>
            <a:spLocks noGrp="1"/>
          </p:cNvSpPr>
          <p:nvPr>
            <p:ph idx="1"/>
          </p:nvPr>
        </p:nvSpPr>
        <p:spPr/>
        <p:txBody>
          <a:bodyPr/>
          <a:lstStyle/>
          <a:p>
            <a:pPr marL="0" lvl="0" indent="0" algn="l">
              <a:lnSpc>
                <a:spcPct val="115000"/>
              </a:lnSpc>
              <a:spcAft>
                <a:spcPts val="1000"/>
              </a:spcAft>
              <a:tabLst>
                <a:tab pos="180340" algn="l"/>
              </a:tabLst>
            </a:pPr>
            <a:r>
              <a:rPr lang="en-GB" dirty="0" smtClean="0">
                <a:latin typeface="Times New Roman"/>
                <a:ea typeface="Calibri"/>
                <a:cs typeface="Arial"/>
              </a:rPr>
              <a:t>D. </a:t>
            </a:r>
            <a:r>
              <a:rPr lang="en-GB" sz="2800" dirty="0" smtClean="0">
                <a:latin typeface="Times New Roman"/>
                <a:ea typeface="Calibri"/>
                <a:cs typeface="Arial"/>
              </a:rPr>
              <a:t>any </a:t>
            </a:r>
            <a:r>
              <a:rPr lang="en-GB" sz="2800" dirty="0">
                <a:latin typeface="Times New Roman"/>
                <a:ea typeface="Calibri"/>
                <a:cs typeface="Arial"/>
              </a:rPr>
              <a:t>utterance which is presented or regarded as a ‘</a:t>
            </a:r>
            <a:r>
              <a:rPr lang="en-GB" sz="2800" b="1" i="1" dirty="0">
                <a:latin typeface="Times New Roman"/>
                <a:ea typeface="Calibri"/>
                <a:cs typeface="Arial"/>
              </a:rPr>
              <a:t>translation’ within a culture</a:t>
            </a:r>
            <a:r>
              <a:rPr lang="en-GB" sz="2800" dirty="0">
                <a:latin typeface="Times New Roman"/>
                <a:ea typeface="Calibri"/>
                <a:cs typeface="Arial"/>
              </a:rPr>
              <a:t>, </a:t>
            </a:r>
            <a:r>
              <a:rPr lang="en-GB" sz="2800" dirty="0" smtClean="0">
                <a:latin typeface="Times New Roman"/>
                <a:ea typeface="Calibri"/>
                <a:cs typeface="Arial"/>
              </a:rPr>
              <a:t>on </a:t>
            </a:r>
            <a:r>
              <a:rPr lang="en-GB" sz="2800" dirty="0">
                <a:latin typeface="Times New Roman"/>
                <a:ea typeface="Calibri"/>
                <a:cs typeface="Arial"/>
              </a:rPr>
              <a:t>no matter what grounds (</a:t>
            </a:r>
            <a:r>
              <a:rPr lang="en-GB" sz="2800" dirty="0" err="1">
                <a:latin typeface="Times New Roman"/>
                <a:ea typeface="Calibri"/>
                <a:cs typeface="Arial"/>
              </a:rPr>
              <a:t>Toury</a:t>
            </a:r>
            <a:r>
              <a:rPr lang="en-GB" sz="2800" dirty="0">
                <a:latin typeface="Times New Roman"/>
                <a:ea typeface="Calibri"/>
                <a:cs typeface="Arial"/>
              </a:rPr>
              <a:t> 1995</a:t>
            </a:r>
            <a:r>
              <a:rPr lang="en-GB" sz="2800" dirty="0" smtClean="0">
                <a:latin typeface="Times New Roman"/>
                <a:ea typeface="Calibri"/>
                <a:cs typeface="Arial"/>
              </a:rPr>
              <a:t>)</a:t>
            </a:r>
          </a:p>
          <a:p>
            <a:pPr algn="l">
              <a:lnSpc>
                <a:spcPct val="115000"/>
              </a:lnSpc>
              <a:spcAft>
                <a:spcPts val="1000"/>
              </a:spcAft>
              <a:buFont typeface="Wingdings" pitchFamily="2" charset="2"/>
              <a:buChar char="ü"/>
              <a:tabLst>
                <a:tab pos="180340" algn="l"/>
              </a:tabLst>
            </a:pPr>
            <a:r>
              <a:rPr lang="en-GB" sz="2000" dirty="0">
                <a:latin typeface="Times New Roman"/>
                <a:ea typeface="Calibri"/>
                <a:cs typeface="Arial"/>
              </a:rPr>
              <a:t>The target orientation  is carried to the extreme in </a:t>
            </a:r>
            <a:r>
              <a:rPr lang="en-GB" sz="2000" dirty="0" smtClean="0">
                <a:latin typeface="Times New Roman"/>
                <a:ea typeface="Calibri"/>
                <a:cs typeface="Arial"/>
              </a:rPr>
              <a:t>this </a:t>
            </a:r>
            <a:r>
              <a:rPr lang="en-GB" sz="2000" b="1" dirty="0" smtClean="0">
                <a:latin typeface="Times New Roman"/>
                <a:ea typeface="Calibri"/>
                <a:cs typeface="Arial"/>
              </a:rPr>
              <a:t>definition,</a:t>
            </a:r>
            <a:r>
              <a:rPr lang="en-GB" sz="2000" dirty="0" smtClean="0">
                <a:latin typeface="Times New Roman"/>
                <a:ea typeface="Calibri"/>
                <a:cs typeface="Arial"/>
              </a:rPr>
              <a:t> </a:t>
            </a:r>
            <a:r>
              <a:rPr lang="en-GB" sz="2000" dirty="0">
                <a:latin typeface="Times New Roman"/>
                <a:ea typeface="Calibri"/>
                <a:cs typeface="Arial"/>
              </a:rPr>
              <a:t>in which the theorist relinquishes any prescriptive authority and accepts as Translation whatever is treated as such in a given community.</a:t>
            </a:r>
            <a:endParaRPr lang="en-GB" sz="2000" dirty="0">
              <a:ea typeface="Calibri"/>
              <a:cs typeface="Arial"/>
            </a:endParaRPr>
          </a:p>
          <a:p>
            <a:pPr marL="0" lvl="0" indent="0" algn="just">
              <a:lnSpc>
                <a:spcPct val="115000"/>
              </a:lnSpc>
              <a:spcAft>
                <a:spcPts val="1000"/>
              </a:spcAft>
              <a:tabLst>
                <a:tab pos="180340" algn="l"/>
              </a:tabLst>
            </a:pPr>
            <a:endParaRPr lang="en-GB" sz="4000" dirty="0">
              <a:ea typeface="Calibri"/>
              <a:cs typeface="Arial"/>
            </a:endParaRPr>
          </a:p>
          <a:p>
            <a:endParaRPr lang="en-GB" dirty="0"/>
          </a:p>
        </p:txBody>
      </p:sp>
    </p:spTree>
    <p:extLst>
      <p:ext uri="{BB962C8B-B14F-4D97-AF65-F5344CB8AC3E}">
        <p14:creationId xmlns:p14="http://schemas.microsoft.com/office/powerpoint/2010/main" val="454304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A Few Comments</a:t>
            </a:r>
            <a:endParaRPr lang="en-GB" sz="3200" b="1" dirty="0">
              <a:solidFill>
                <a:srgbClr val="1132D9"/>
              </a:solidFill>
            </a:endParaRPr>
          </a:p>
        </p:txBody>
      </p:sp>
      <p:sp>
        <p:nvSpPr>
          <p:cNvPr id="3" name="Content Placeholder 2"/>
          <p:cNvSpPr>
            <a:spLocks noGrp="1"/>
          </p:cNvSpPr>
          <p:nvPr>
            <p:ph idx="1"/>
          </p:nvPr>
        </p:nvSpPr>
        <p:spPr/>
        <p:txBody>
          <a:bodyPr/>
          <a:lstStyle/>
          <a:p>
            <a:pPr marL="457200" indent="-457200" algn="just">
              <a:lnSpc>
                <a:spcPct val="115000"/>
              </a:lnSpc>
              <a:spcAft>
                <a:spcPts val="1000"/>
              </a:spcAft>
              <a:buFont typeface="Wingdings" pitchFamily="2" charset="2"/>
              <a:buChar char="Ø"/>
              <a:tabLst>
                <a:tab pos="180340" algn="l"/>
              </a:tabLst>
            </a:pPr>
            <a:r>
              <a:rPr lang="en-GB" dirty="0">
                <a:latin typeface="Times New Roman"/>
                <a:ea typeface="Calibri"/>
                <a:cs typeface="Arial"/>
              </a:rPr>
              <a:t>All four definitions accommodate interpreting , but each foregrounds different conceptual dimension.  And whatever is stipulated as  an essential feature of Translation (i.e. notions like </a:t>
            </a:r>
            <a:r>
              <a:rPr lang="en-GB" b="1" dirty="0">
                <a:latin typeface="Times New Roman"/>
                <a:ea typeface="Calibri"/>
                <a:cs typeface="Arial"/>
              </a:rPr>
              <a:t>transfer, ideas, sameness, intention or culture ) </a:t>
            </a:r>
            <a:r>
              <a:rPr lang="en-GB" dirty="0">
                <a:latin typeface="Times New Roman"/>
                <a:ea typeface="Calibri"/>
                <a:cs typeface="Arial"/>
              </a:rPr>
              <a:t>will carry over to our definition of interpreting.  </a:t>
            </a:r>
            <a:endParaRPr lang="en-GB" sz="4000" dirty="0">
              <a:ea typeface="Calibri"/>
              <a:cs typeface="Arial"/>
            </a:endParaRPr>
          </a:p>
          <a:p>
            <a:endParaRPr lang="en-GB" dirty="0"/>
          </a:p>
        </p:txBody>
      </p:sp>
    </p:spTree>
    <p:extLst>
      <p:ext uri="{BB962C8B-B14F-4D97-AF65-F5344CB8AC3E}">
        <p14:creationId xmlns:p14="http://schemas.microsoft.com/office/powerpoint/2010/main" val="2198356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continue</a:t>
            </a:r>
            <a:endParaRPr lang="en-GB" sz="3200" b="1" dirty="0">
              <a:solidFill>
                <a:srgbClr val="1132D9"/>
              </a:solidFill>
            </a:endParaRPr>
          </a:p>
        </p:txBody>
      </p:sp>
      <p:sp>
        <p:nvSpPr>
          <p:cNvPr id="3" name="Content Placeholder 2"/>
          <p:cNvSpPr>
            <a:spLocks noGrp="1"/>
          </p:cNvSpPr>
          <p:nvPr>
            <p:ph idx="1"/>
          </p:nvPr>
        </p:nvSpPr>
        <p:spPr/>
        <p:txBody>
          <a:bodyPr/>
          <a:lstStyle/>
          <a:p>
            <a:pPr marL="457200" indent="-457200" algn="just">
              <a:lnSpc>
                <a:spcPct val="115000"/>
              </a:lnSpc>
              <a:spcAft>
                <a:spcPts val="1000"/>
              </a:spcAft>
              <a:buFont typeface="Wingdings" pitchFamily="2" charset="2"/>
              <a:buChar char="q"/>
              <a:tabLst>
                <a:tab pos="180340" algn="l"/>
              </a:tabLst>
            </a:pPr>
            <a:r>
              <a:rPr lang="en-GB" sz="2800" dirty="0">
                <a:latin typeface="Times New Roman"/>
                <a:ea typeface="Calibri"/>
                <a:cs typeface="Arial"/>
              </a:rPr>
              <a:t>Translation is </a:t>
            </a:r>
            <a:r>
              <a:rPr lang="en-GB" sz="2800" b="1" i="1" dirty="0">
                <a:latin typeface="Times New Roman"/>
                <a:ea typeface="Calibri"/>
                <a:cs typeface="Arial"/>
              </a:rPr>
              <a:t>an activity</a:t>
            </a:r>
            <a:r>
              <a:rPr lang="en-GB" sz="2800" dirty="0">
                <a:latin typeface="Times New Roman"/>
                <a:ea typeface="Calibri"/>
                <a:cs typeface="Arial"/>
              </a:rPr>
              <a:t> consisting  (mainly) in </a:t>
            </a:r>
            <a:r>
              <a:rPr lang="en-GB" sz="2800" b="1" i="1" dirty="0">
                <a:latin typeface="Times New Roman"/>
                <a:ea typeface="Calibri"/>
                <a:cs typeface="Arial"/>
              </a:rPr>
              <a:t>the production of utterances (texts</a:t>
            </a:r>
            <a:r>
              <a:rPr lang="en-GB" sz="2800" dirty="0">
                <a:latin typeface="Times New Roman"/>
                <a:ea typeface="Calibri"/>
                <a:cs typeface="Arial"/>
              </a:rPr>
              <a:t>) which are presumed to have a </a:t>
            </a:r>
            <a:r>
              <a:rPr lang="en-GB" sz="2800" b="1" i="1" dirty="0">
                <a:latin typeface="Times New Roman"/>
                <a:ea typeface="Calibri"/>
                <a:cs typeface="Arial"/>
              </a:rPr>
              <a:t>similar meaning and /or effect as previously existing</a:t>
            </a:r>
            <a:r>
              <a:rPr lang="en-GB" sz="2800" dirty="0">
                <a:latin typeface="Times New Roman"/>
                <a:ea typeface="Calibri"/>
                <a:cs typeface="Arial"/>
              </a:rPr>
              <a:t> utterances in </a:t>
            </a:r>
            <a:r>
              <a:rPr lang="en-GB" sz="2800" b="1" dirty="0">
                <a:latin typeface="Times New Roman"/>
                <a:ea typeface="Calibri"/>
                <a:cs typeface="Arial"/>
              </a:rPr>
              <a:t>another </a:t>
            </a:r>
            <a:r>
              <a:rPr lang="en-GB" sz="2800" b="1" i="1" dirty="0">
                <a:latin typeface="Times New Roman"/>
                <a:ea typeface="Calibri"/>
                <a:cs typeface="Arial"/>
              </a:rPr>
              <a:t>language and culture</a:t>
            </a:r>
            <a:r>
              <a:rPr lang="en-GB" sz="2800" dirty="0">
                <a:latin typeface="Times New Roman"/>
                <a:ea typeface="Calibri"/>
                <a:cs typeface="Arial"/>
              </a:rPr>
              <a:t>.</a:t>
            </a:r>
            <a:endParaRPr lang="en-GB" sz="2800" dirty="0">
              <a:ea typeface="Calibri"/>
              <a:cs typeface="Arial"/>
            </a:endParaRPr>
          </a:p>
          <a:p>
            <a:endParaRPr lang="en-GB" dirty="0"/>
          </a:p>
        </p:txBody>
      </p:sp>
    </p:spTree>
    <p:extLst>
      <p:ext uri="{BB962C8B-B14F-4D97-AF65-F5344CB8AC3E}">
        <p14:creationId xmlns:p14="http://schemas.microsoft.com/office/powerpoint/2010/main" val="2630219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1132D9"/>
                </a:solidFill>
              </a:rPr>
              <a:t>continue</a:t>
            </a:r>
            <a:endParaRPr lang="en-GB" dirty="0"/>
          </a:p>
        </p:txBody>
      </p:sp>
      <p:sp>
        <p:nvSpPr>
          <p:cNvPr id="3" name="Content Placeholder 2"/>
          <p:cNvSpPr>
            <a:spLocks noGrp="1"/>
          </p:cNvSpPr>
          <p:nvPr>
            <p:ph idx="1"/>
          </p:nvPr>
        </p:nvSpPr>
        <p:spPr/>
        <p:txBody>
          <a:bodyPr/>
          <a:lstStyle/>
          <a:p>
            <a:pPr marL="457200" indent="-457200" algn="just">
              <a:lnSpc>
                <a:spcPct val="115000"/>
              </a:lnSpc>
              <a:spcAft>
                <a:spcPts val="1000"/>
              </a:spcAft>
              <a:buFont typeface="Wingdings" pitchFamily="2" charset="2"/>
              <a:buChar char="Ø"/>
              <a:tabLst>
                <a:tab pos="180340" algn="l"/>
              </a:tabLst>
            </a:pPr>
            <a:r>
              <a:rPr lang="en-GB" sz="2400" b="1" dirty="0">
                <a:latin typeface="Times New Roman"/>
                <a:ea typeface="Calibri"/>
                <a:cs typeface="Arial"/>
              </a:rPr>
              <a:t>These terms can be adapted</a:t>
            </a:r>
            <a:r>
              <a:rPr lang="en-GB" sz="2400" dirty="0">
                <a:latin typeface="Times New Roman"/>
                <a:ea typeface="Calibri"/>
                <a:cs typeface="Arial"/>
              </a:rPr>
              <a:t> and refined in different ways.  The notion of </a:t>
            </a:r>
            <a:r>
              <a:rPr lang="en-GB" sz="2400" b="1" i="1" dirty="0">
                <a:latin typeface="Times New Roman"/>
                <a:ea typeface="Calibri"/>
                <a:cs typeface="Arial"/>
              </a:rPr>
              <a:t>‘activity’</a:t>
            </a:r>
            <a:r>
              <a:rPr lang="en-GB" sz="2400" dirty="0">
                <a:latin typeface="Times New Roman"/>
                <a:ea typeface="Calibri"/>
                <a:cs typeface="Arial"/>
              </a:rPr>
              <a:t>, for instance, could be  specified as a </a:t>
            </a:r>
            <a:r>
              <a:rPr lang="en-GB" sz="2400" b="1" i="1" dirty="0">
                <a:latin typeface="Times New Roman"/>
                <a:ea typeface="Calibri"/>
                <a:cs typeface="Arial"/>
              </a:rPr>
              <a:t>‘service’</a:t>
            </a:r>
            <a:r>
              <a:rPr lang="en-GB" sz="2400" dirty="0">
                <a:latin typeface="Times New Roman"/>
                <a:ea typeface="Calibri"/>
                <a:cs typeface="Arial"/>
              </a:rPr>
              <a:t>, possibly qualified as ‘</a:t>
            </a:r>
            <a:r>
              <a:rPr lang="en-GB" sz="2400" b="1" i="1" dirty="0">
                <a:latin typeface="Times New Roman"/>
                <a:ea typeface="Calibri"/>
                <a:cs typeface="Arial"/>
              </a:rPr>
              <a:t>professional</a:t>
            </a:r>
            <a:r>
              <a:rPr lang="en-GB" sz="2400" dirty="0">
                <a:latin typeface="Times New Roman"/>
                <a:ea typeface="Calibri"/>
                <a:cs typeface="Arial"/>
              </a:rPr>
              <a:t>’, for the purpose of ‘</a:t>
            </a:r>
            <a:r>
              <a:rPr lang="en-GB" sz="2400" b="1" i="1" dirty="0">
                <a:latin typeface="Times New Roman"/>
                <a:ea typeface="Calibri"/>
                <a:cs typeface="Arial"/>
              </a:rPr>
              <a:t>enabling communication’</a:t>
            </a:r>
            <a:r>
              <a:rPr lang="en-GB" sz="2400" dirty="0">
                <a:latin typeface="Times New Roman"/>
                <a:ea typeface="Calibri"/>
                <a:cs typeface="Arial"/>
              </a:rPr>
              <a:t> and for the benefit of </a:t>
            </a:r>
            <a:r>
              <a:rPr lang="en-GB" sz="2400" b="1" i="1" dirty="0">
                <a:latin typeface="Times New Roman"/>
                <a:ea typeface="Calibri"/>
                <a:cs typeface="Arial"/>
              </a:rPr>
              <a:t>‘clients’ or ‘users’.</a:t>
            </a:r>
            <a:r>
              <a:rPr lang="en-GB" sz="2400" dirty="0">
                <a:latin typeface="Times New Roman"/>
                <a:ea typeface="Calibri"/>
                <a:cs typeface="Arial"/>
              </a:rPr>
              <a:t> </a:t>
            </a:r>
            <a:endParaRPr lang="en-GB" sz="2400" dirty="0" smtClean="0">
              <a:latin typeface="Times New Roman"/>
              <a:ea typeface="Calibri"/>
              <a:cs typeface="Arial"/>
            </a:endParaRPr>
          </a:p>
          <a:p>
            <a:pPr marL="457200" indent="-457200" algn="just">
              <a:lnSpc>
                <a:spcPct val="115000"/>
              </a:lnSpc>
              <a:spcAft>
                <a:spcPts val="1000"/>
              </a:spcAft>
              <a:buFont typeface="Wingdings" pitchFamily="2" charset="2"/>
              <a:buChar char="Ø"/>
              <a:tabLst>
                <a:tab pos="180340" algn="l"/>
              </a:tabLst>
            </a:pPr>
            <a:r>
              <a:rPr lang="en-GB" sz="2400" dirty="0" smtClean="0">
                <a:latin typeface="Times New Roman"/>
                <a:ea typeface="Calibri"/>
                <a:cs typeface="Arial"/>
              </a:rPr>
              <a:t> </a:t>
            </a:r>
            <a:r>
              <a:rPr lang="en-GB" sz="2400" dirty="0">
                <a:latin typeface="Times New Roman"/>
                <a:ea typeface="Calibri"/>
                <a:cs typeface="Arial"/>
              </a:rPr>
              <a:t>Similarly, we could specify  ‘</a:t>
            </a:r>
            <a:r>
              <a:rPr lang="en-GB" sz="2400" b="1" i="1" dirty="0">
                <a:latin typeface="Times New Roman"/>
                <a:ea typeface="Calibri"/>
                <a:cs typeface="Arial"/>
              </a:rPr>
              <a:t>production’  (and communication</a:t>
            </a:r>
            <a:r>
              <a:rPr lang="en-GB" sz="2400" dirty="0">
                <a:latin typeface="Times New Roman"/>
                <a:ea typeface="Calibri"/>
                <a:cs typeface="Arial"/>
              </a:rPr>
              <a:t>) as taking place  in a </a:t>
            </a:r>
            <a:r>
              <a:rPr lang="en-GB" sz="2400" b="1" i="1" dirty="0">
                <a:latin typeface="Times New Roman"/>
                <a:ea typeface="Calibri"/>
                <a:cs typeface="Arial"/>
              </a:rPr>
              <a:t>given ‘situation’ and ‘culture’</a:t>
            </a:r>
            <a:r>
              <a:rPr lang="en-GB" sz="2400" dirty="0">
                <a:latin typeface="Times New Roman"/>
                <a:ea typeface="Calibri"/>
                <a:cs typeface="Arial"/>
              </a:rPr>
              <a:t> and we could elaborate and differentiate such key concepts as </a:t>
            </a:r>
            <a:r>
              <a:rPr lang="en-GB" sz="2400" b="1" i="1" dirty="0">
                <a:latin typeface="Times New Roman"/>
                <a:ea typeface="Calibri"/>
                <a:cs typeface="Arial"/>
              </a:rPr>
              <a:t>‘culture’ , ‘ a language’, ,’ utterance’ and ‘meaning’</a:t>
            </a:r>
            <a:r>
              <a:rPr lang="en-GB" sz="2400" dirty="0">
                <a:latin typeface="Times New Roman"/>
                <a:ea typeface="Calibri"/>
                <a:cs typeface="Arial"/>
              </a:rPr>
              <a:t>.</a:t>
            </a:r>
            <a:endParaRPr lang="en-GB" sz="2400" dirty="0">
              <a:ea typeface="Calibri"/>
              <a:cs typeface="Arial"/>
            </a:endParaRPr>
          </a:p>
          <a:p>
            <a:endParaRPr lang="en-GB" dirty="0"/>
          </a:p>
        </p:txBody>
      </p:sp>
    </p:spTree>
    <p:extLst>
      <p:ext uri="{BB962C8B-B14F-4D97-AF65-F5344CB8AC3E}">
        <p14:creationId xmlns:p14="http://schemas.microsoft.com/office/powerpoint/2010/main" val="2457117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Interpreting theoretical framework</a:t>
            </a:r>
            <a:endParaRPr lang="en-GB" dirty="0"/>
          </a:p>
        </p:txBody>
      </p:sp>
      <p:sp>
        <p:nvSpPr>
          <p:cNvPr id="3" name="Content Placeholder 2"/>
          <p:cNvSpPr>
            <a:spLocks noGrp="1"/>
          </p:cNvSpPr>
          <p:nvPr>
            <p:ph idx="1"/>
          </p:nvPr>
        </p:nvSpPr>
        <p:spPr/>
        <p:txBody>
          <a:bodyPr/>
          <a:lstStyle/>
          <a:p>
            <a:pPr marL="457200" indent="-457200" algn="l">
              <a:lnSpc>
                <a:spcPct val="115000"/>
              </a:lnSpc>
              <a:spcAft>
                <a:spcPts val="1000"/>
              </a:spcAft>
              <a:buFont typeface="Wingdings" pitchFamily="2" charset="2"/>
              <a:buChar char="v"/>
              <a:tabLst>
                <a:tab pos="180340" algn="l"/>
              </a:tabLst>
            </a:pPr>
            <a:r>
              <a:rPr lang="en-GB" sz="2400" b="1" i="1" dirty="0">
                <a:latin typeface="Times New Roman"/>
                <a:ea typeface="Calibri"/>
                <a:cs typeface="Arial"/>
              </a:rPr>
              <a:t>So interpreting could have the following key areas of theoretical framework:</a:t>
            </a:r>
            <a:endParaRPr lang="en-GB" sz="2400" dirty="0">
              <a:ea typeface="Calibri"/>
              <a:cs typeface="Arial"/>
            </a:endParaRPr>
          </a:p>
          <a:p>
            <a:pPr marL="457200" lvl="0" indent="-457200" algn="l">
              <a:lnSpc>
                <a:spcPct val="115000"/>
              </a:lnSpc>
              <a:spcAft>
                <a:spcPts val="0"/>
              </a:spcAft>
              <a:buFont typeface="Wingdings" pitchFamily="2" charset="2"/>
              <a:buChar char="Ø"/>
              <a:tabLst>
                <a:tab pos="180340" algn="l"/>
              </a:tabLst>
            </a:pPr>
            <a:r>
              <a:rPr lang="en-GB" sz="2400" dirty="0">
                <a:latin typeface="Times New Roman"/>
                <a:ea typeface="Times New Roman"/>
                <a:cs typeface="Arial"/>
              </a:rPr>
              <a:t>The scope of the interpreter’s task (mainly </a:t>
            </a:r>
            <a:r>
              <a:rPr lang="en-GB" sz="2400" b="1" i="1" dirty="0">
                <a:latin typeface="Times New Roman"/>
                <a:ea typeface="Times New Roman"/>
                <a:cs typeface="Arial"/>
              </a:rPr>
              <a:t>production</a:t>
            </a:r>
            <a:r>
              <a:rPr lang="en-GB" sz="2400" dirty="0">
                <a:latin typeface="Times New Roman"/>
                <a:ea typeface="Times New Roman"/>
                <a:cs typeface="Arial"/>
              </a:rPr>
              <a:t>);</a:t>
            </a:r>
            <a:endParaRPr lang="en-GB" sz="2400" dirty="0">
              <a:ea typeface="Times New Roman"/>
              <a:cs typeface="Arial"/>
            </a:endParaRPr>
          </a:p>
          <a:p>
            <a:pPr marL="457200" lvl="0" indent="-457200" algn="l">
              <a:lnSpc>
                <a:spcPct val="115000"/>
              </a:lnSpc>
              <a:spcAft>
                <a:spcPts val="0"/>
              </a:spcAft>
              <a:buFont typeface="Wingdings" pitchFamily="2" charset="2"/>
              <a:buChar char="Ø"/>
              <a:tabLst>
                <a:tab pos="180340" algn="l"/>
              </a:tabLst>
            </a:pPr>
            <a:r>
              <a:rPr lang="en-GB" sz="2400" dirty="0">
                <a:latin typeface="Times New Roman"/>
                <a:ea typeface="Times New Roman"/>
                <a:cs typeface="Arial"/>
              </a:rPr>
              <a:t>The perspective on the translational process (</a:t>
            </a:r>
            <a:r>
              <a:rPr lang="en-GB" sz="2400" b="1" i="1" dirty="0">
                <a:latin typeface="Times New Roman"/>
                <a:ea typeface="Times New Roman"/>
                <a:cs typeface="Arial"/>
              </a:rPr>
              <a:t>target-oriented ‘production’</a:t>
            </a:r>
            <a:r>
              <a:rPr lang="en-GB" sz="2400" dirty="0">
                <a:latin typeface="Times New Roman"/>
                <a:ea typeface="Times New Roman"/>
                <a:cs typeface="Arial"/>
              </a:rPr>
              <a:t> rather than source-dependent ‘transfer; and </a:t>
            </a:r>
            <a:endParaRPr lang="en-GB" sz="2400" dirty="0">
              <a:ea typeface="Times New Roman"/>
              <a:cs typeface="Arial"/>
            </a:endParaRPr>
          </a:p>
          <a:p>
            <a:pPr marL="457200" lvl="0" indent="-457200" algn="l">
              <a:lnSpc>
                <a:spcPct val="115000"/>
              </a:lnSpc>
              <a:spcAft>
                <a:spcPts val="1000"/>
              </a:spcAft>
              <a:buFont typeface="Wingdings" pitchFamily="2" charset="2"/>
              <a:buChar char="Ø"/>
              <a:tabLst>
                <a:tab pos="180340" algn="l"/>
              </a:tabLst>
            </a:pPr>
            <a:r>
              <a:rPr lang="en-GB" sz="2400" dirty="0">
                <a:latin typeface="Times New Roman"/>
                <a:ea typeface="Times New Roman"/>
                <a:cs typeface="Arial"/>
              </a:rPr>
              <a:t>The normative specification of the translation product (the assumption of </a:t>
            </a:r>
            <a:r>
              <a:rPr lang="en-GB" sz="2400" b="1" i="1" dirty="0">
                <a:latin typeface="Times New Roman"/>
                <a:ea typeface="Times New Roman"/>
                <a:cs typeface="Arial"/>
              </a:rPr>
              <a:t>‘similarity’ in meaning or ‘effect).</a:t>
            </a:r>
            <a:endParaRPr lang="en-GB" sz="2400" dirty="0">
              <a:ea typeface="Times New Roman"/>
              <a:cs typeface="Arial"/>
            </a:endParaRPr>
          </a:p>
        </p:txBody>
      </p:sp>
    </p:spTree>
    <p:extLst>
      <p:ext uri="{BB962C8B-B14F-4D97-AF65-F5344CB8AC3E}">
        <p14:creationId xmlns:p14="http://schemas.microsoft.com/office/powerpoint/2010/main" val="635232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 A</a:t>
            </a:r>
          </a:p>
        </p:txBody>
      </p:sp>
      <p:sp>
        <p:nvSpPr>
          <p:cNvPr id="3" name="Content Placeholder 2"/>
          <p:cNvSpPr>
            <a:spLocks noGrp="1"/>
          </p:cNvSpPr>
          <p:nvPr>
            <p:ph idx="1"/>
          </p:nvPr>
        </p:nvSpPr>
        <p:spPr/>
        <p:txBody>
          <a:bodyPr/>
          <a:lstStyle/>
          <a:p>
            <a:pPr algn="l"/>
            <a:r>
              <a:rPr lang="en-GB" sz="1800" b="1" dirty="0" smtClean="0"/>
              <a:t>Interpret the following  into Arabic</a:t>
            </a:r>
            <a:r>
              <a:rPr lang="en-GB" b="1" dirty="0" smtClean="0"/>
              <a:t>.  </a:t>
            </a:r>
            <a:endParaRPr lang="en-US" dirty="0" smtClean="0"/>
          </a:p>
          <a:p>
            <a:pPr lvl="0" algn="l">
              <a:lnSpc>
                <a:spcPct val="115000"/>
              </a:lnSpc>
              <a:spcAft>
                <a:spcPts val="0"/>
              </a:spcAft>
              <a:buFont typeface="Wingdings" pitchFamily="2" charset="2"/>
              <a:buChar char="Ø"/>
            </a:pPr>
            <a:r>
              <a:rPr lang="en-GB" sz="2000" dirty="0">
                <a:latin typeface="Times New Roman"/>
                <a:ea typeface="Times New Roman"/>
                <a:cs typeface="Arial"/>
              </a:rPr>
              <a:t>I graduated with a science degree in the mid 1980s. Then I was unemployed for a couple of years</a:t>
            </a:r>
            <a:r>
              <a:rPr lang="en-GB" sz="2000" dirty="0" smtClean="0">
                <a:latin typeface="Times New Roman"/>
                <a:ea typeface="Times New Roman"/>
                <a:cs typeface="Arial"/>
              </a:rPr>
              <a:t>.</a:t>
            </a:r>
          </a:p>
          <a:p>
            <a:pPr lvl="0" algn="l">
              <a:lnSpc>
                <a:spcPct val="115000"/>
              </a:lnSpc>
              <a:spcAft>
                <a:spcPts val="0"/>
              </a:spcAft>
              <a:buFont typeface="Wingdings" pitchFamily="2" charset="2"/>
              <a:buChar char="Ø"/>
            </a:pPr>
            <a:endParaRPr lang="en-GB" sz="2000" dirty="0" smtClean="0">
              <a:ea typeface="Calibri"/>
              <a:cs typeface="Arial"/>
            </a:endParaRPr>
          </a:p>
          <a:p>
            <a:pPr lvl="0" algn="l">
              <a:lnSpc>
                <a:spcPct val="115000"/>
              </a:lnSpc>
              <a:spcAft>
                <a:spcPts val="1000"/>
              </a:spcAft>
              <a:buFont typeface="Wingdings" pitchFamily="2" charset="2"/>
              <a:buChar char="Ø"/>
            </a:pPr>
            <a:r>
              <a:rPr lang="en-GB" sz="2000" dirty="0" smtClean="0">
                <a:latin typeface="Times New Roman"/>
                <a:ea typeface="Times New Roman"/>
                <a:cs typeface="Arial"/>
              </a:rPr>
              <a:t>It </a:t>
            </a:r>
            <a:r>
              <a:rPr lang="en-GB" sz="2000" dirty="0">
                <a:latin typeface="Times New Roman"/>
                <a:ea typeface="Times New Roman"/>
                <a:cs typeface="Arial"/>
              </a:rPr>
              <a:t>was pretty grim at that time living in a squat in Peckham with absolutely no money. </a:t>
            </a:r>
            <a:endParaRPr lang="en-GB" sz="2000" dirty="0">
              <a:ea typeface="Calibri"/>
              <a:cs typeface="Arial"/>
            </a:endParaRPr>
          </a:p>
          <a:p>
            <a:pPr algn="l"/>
            <a:endParaRPr lang="en-GB" sz="1800" b="1" u="sng" dirty="0" smtClean="0"/>
          </a:p>
          <a:p>
            <a:pPr algn="l"/>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 B  </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GB" sz="2400" b="1" dirty="0" smtClean="0">
                <a:solidFill>
                  <a:srgbClr val="1132D9"/>
                </a:solidFill>
                <a:cs typeface="+mj-cs"/>
              </a:rPr>
              <a:t>Interpret  the following into English</a:t>
            </a:r>
            <a:endParaRPr lang="en-US" sz="2400" b="1" dirty="0" smtClean="0">
              <a:solidFill>
                <a:srgbClr val="1132D9"/>
              </a:solidFill>
              <a:cs typeface="+mj-cs"/>
            </a:endParaRPr>
          </a:p>
          <a:p>
            <a:pPr lvl="0" algn="just" rtl="1">
              <a:lnSpc>
                <a:spcPct val="200000"/>
              </a:lnSpc>
              <a:spcAft>
                <a:spcPts val="0"/>
              </a:spcAft>
              <a:buFont typeface="Wingdings" pitchFamily="2" charset="2"/>
              <a:buChar char="Ø"/>
            </a:pPr>
            <a:r>
              <a:rPr lang="ar-SY" sz="2400" dirty="0" smtClean="0">
                <a:ea typeface="Calibri"/>
                <a:cs typeface="Times New Roman"/>
              </a:rPr>
              <a:t>انتقل رجل مع زوجته إلى منزل جديد،</a:t>
            </a:r>
            <a:endParaRPr lang="en-GB" sz="1800" dirty="0" smtClean="0">
              <a:ea typeface="Calibri"/>
              <a:cs typeface="Arial"/>
            </a:endParaRPr>
          </a:p>
          <a:p>
            <a:pPr lvl="0" algn="just" rtl="1">
              <a:lnSpc>
                <a:spcPct val="200000"/>
              </a:lnSpc>
              <a:spcAft>
                <a:spcPts val="0"/>
              </a:spcAft>
              <a:buFont typeface="Wingdings" pitchFamily="2" charset="2"/>
              <a:buChar char="Ø"/>
            </a:pPr>
            <a:r>
              <a:rPr lang="ar-SY" sz="2400" dirty="0" smtClean="0">
                <a:ea typeface="Calibri"/>
                <a:cs typeface="Times New Roman"/>
              </a:rPr>
              <a:t>وفي </a:t>
            </a:r>
            <a:r>
              <a:rPr lang="ar-SY" sz="2400" dirty="0">
                <a:ea typeface="Calibri"/>
                <a:cs typeface="Times New Roman"/>
              </a:rPr>
              <a:t>صبيحة اليوم الأول وبينما يتناولان وجبة </a:t>
            </a:r>
            <a:r>
              <a:rPr lang="ar-SY" sz="2400" dirty="0" smtClean="0">
                <a:ea typeface="Calibri"/>
                <a:cs typeface="Times New Roman"/>
              </a:rPr>
              <a:t>الإفطار</a:t>
            </a:r>
          </a:p>
          <a:p>
            <a:pPr rtl="1">
              <a:buFont typeface="Wingdings" pitchFamily="2" charset="2"/>
              <a:buChar char="Ø"/>
            </a:pPr>
            <a:r>
              <a:rPr lang="ar-SY" sz="2400" dirty="0" smtClean="0">
                <a:ea typeface="Calibri"/>
                <a:cs typeface="Times New Roman"/>
              </a:rPr>
              <a:t>قالت </a:t>
            </a:r>
            <a:r>
              <a:rPr lang="ar-SY" sz="2400" dirty="0">
                <a:ea typeface="Calibri"/>
                <a:cs typeface="Times New Roman"/>
              </a:rPr>
              <a:t>الزوجة مشيرة من خلف زجاج النافذة المطلة على الحديقة المشتركة بينهما وبين </a:t>
            </a:r>
            <a:r>
              <a:rPr lang="ar-SY" sz="2400" dirty="0" smtClean="0">
                <a:ea typeface="Calibri"/>
                <a:cs typeface="Times New Roman"/>
              </a:rPr>
              <a:t>جيرانهما</a:t>
            </a:r>
            <a:r>
              <a:rPr lang="ar-SY" sz="2400" dirty="0">
                <a:ea typeface="Calibri"/>
                <a:cs typeface="Times New Roman"/>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L2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600" b="1" dirty="0" smtClean="0">
                <a:solidFill>
                  <a:srgbClr val="1132D9"/>
                </a:solidFill>
              </a:rPr>
              <a:t>Interpret the following  into Arabic, taking into account the immediacy factor  in interpreting.</a:t>
            </a:r>
            <a:r>
              <a:rPr lang="en-GB" sz="1800" b="1" dirty="0" smtClean="0"/>
              <a:t/>
            </a:r>
            <a:br>
              <a:rPr lang="en-GB" sz="1800" b="1" dirty="0" smtClean="0"/>
            </a:b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mj-lt"/>
              <a:buAutoNum type="arabicPeriod"/>
            </a:pPr>
            <a:r>
              <a:rPr lang="en-GB" sz="1400" dirty="0">
                <a:latin typeface="Times New Roman"/>
                <a:ea typeface="Times New Roman"/>
                <a:cs typeface="Arial"/>
              </a:rPr>
              <a:t>So I did an American Summer Camp. You got your fare paid and some spending money, so I went to be a soccer coach. It was beautiful out in Maine, so fantastic to be outdoors where everyone kept telling me I was great.</a:t>
            </a:r>
            <a:endParaRPr lang="en-GB" sz="1200" dirty="0">
              <a:ea typeface="Calibri"/>
              <a:cs typeface="Arial"/>
            </a:endParaRPr>
          </a:p>
          <a:p>
            <a:pPr marL="457200" algn="l">
              <a:lnSpc>
                <a:spcPct val="115000"/>
              </a:lnSpc>
              <a:spcAft>
                <a:spcPts val="0"/>
              </a:spcAft>
              <a:buFont typeface="+mj-lt"/>
              <a:buAutoNum type="arabicPeriod"/>
            </a:pPr>
            <a:endParaRPr lang="en-GB" sz="1200" dirty="0">
              <a:ea typeface="Calibri"/>
              <a:cs typeface="Arial"/>
            </a:endParaRPr>
          </a:p>
          <a:p>
            <a:pPr lvl="0" algn="l">
              <a:lnSpc>
                <a:spcPct val="115000"/>
              </a:lnSpc>
              <a:spcAft>
                <a:spcPts val="0"/>
              </a:spcAft>
              <a:buFont typeface="+mj-lt"/>
              <a:buAutoNum type="arabicPeriod"/>
            </a:pPr>
            <a:r>
              <a:rPr lang="en-GB" sz="1400" dirty="0">
                <a:latin typeface="Times New Roman"/>
                <a:ea typeface="Times New Roman"/>
                <a:cs typeface="Arial"/>
              </a:rPr>
              <a:t>I'd had two years on the dole where no one told me I was great, so this gave me a boost in self esteem. </a:t>
            </a:r>
            <a:endParaRPr lang="en-GB" sz="1200" dirty="0">
              <a:ea typeface="Calibri"/>
              <a:cs typeface="Arial"/>
            </a:endParaRPr>
          </a:p>
          <a:p>
            <a:pPr marL="457200" algn="l">
              <a:lnSpc>
                <a:spcPct val="115000"/>
              </a:lnSpc>
              <a:spcAft>
                <a:spcPts val="0"/>
              </a:spcAft>
              <a:buFont typeface="+mj-lt"/>
              <a:buAutoNum type="arabicPeriod"/>
            </a:pPr>
            <a:endParaRPr lang="en-GB" sz="1200" dirty="0">
              <a:ea typeface="Calibri"/>
              <a:cs typeface="Arial"/>
            </a:endParaRPr>
          </a:p>
          <a:p>
            <a:pPr lvl="0" algn="l">
              <a:lnSpc>
                <a:spcPct val="115000"/>
              </a:lnSpc>
              <a:spcAft>
                <a:spcPts val="0"/>
              </a:spcAft>
              <a:buFont typeface="+mj-lt"/>
              <a:buAutoNum type="arabicPeriod"/>
            </a:pPr>
            <a:r>
              <a:rPr lang="en-GB" sz="1400" dirty="0">
                <a:latin typeface="Times New Roman"/>
                <a:ea typeface="Times New Roman"/>
                <a:cs typeface="Arial"/>
              </a:rPr>
              <a:t>It was refreshing to be surrounded by that can-do attitude. I found out I was a really good coach and that's how I realised I like working with children.</a:t>
            </a:r>
            <a:endParaRPr lang="en-GB" sz="1200" dirty="0">
              <a:ea typeface="Calibri"/>
              <a:cs typeface="Arial"/>
            </a:endParaRPr>
          </a:p>
          <a:p>
            <a:pPr marL="457200" algn="l">
              <a:lnSpc>
                <a:spcPct val="115000"/>
              </a:lnSpc>
              <a:spcAft>
                <a:spcPts val="0"/>
              </a:spcAft>
              <a:buFont typeface="+mj-lt"/>
              <a:buAutoNum type="arabicPeriod"/>
            </a:pPr>
            <a:endParaRPr lang="en-GB" sz="1200" dirty="0">
              <a:ea typeface="Calibri"/>
              <a:cs typeface="Arial"/>
            </a:endParaRPr>
          </a:p>
          <a:p>
            <a:pPr lvl="0" algn="l">
              <a:lnSpc>
                <a:spcPct val="115000"/>
              </a:lnSpc>
              <a:spcAft>
                <a:spcPts val="0"/>
              </a:spcAft>
              <a:buFont typeface="+mj-lt"/>
              <a:buAutoNum type="arabicPeriod"/>
            </a:pPr>
            <a:r>
              <a:rPr lang="en-GB" sz="1400" dirty="0">
                <a:latin typeface="Times New Roman"/>
                <a:ea typeface="Times New Roman"/>
                <a:cs typeface="Arial"/>
              </a:rPr>
              <a:t>After another summer as a soccer coach in the US, I applied for teacher training, because frankly it was the only course I could get a grant for and I knew there was no chance of getting another job.</a:t>
            </a:r>
            <a:endParaRPr lang="en-GB" sz="1200" dirty="0">
              <a:ea typeface="Calibri"/>
              <a:cs typeface="Arial"/>
            </a:endParaRPr>
          </a:p>
          <a:p>
            <a:pPr marL="457200" algn="l">
              <a:lnSpc>
                <a:spcPct val="115000"/>
              </a:lnSpc>
              <a:spcAft>
                <a:spcPts val="0"/>
              </a:spcAft>
              <a:buFont typeface="+mj-lt"/>
              <a:buAutoNum type="arabicPeriod"/>
            </a:pPr>
            <a:endParaRPr lang="en-GB" sz="1200" dirty="0">
              <a:ea typeface="Calibri"/>
              <a:cs typeface="Arial"/>
            </a:endParaRPr>
          </a:p>
          <a:p>
            <a:pPr lvl="0" algn="l">
              <a:lnSpc>
                <a:spcPct val="115000"/>
              </a:lnSpc>
              <a:spcAft>
                <a:spcPts val="0"/>
              </a:spcAft>
              <a:buFont typeface="+mj-lt"/>
              <a:buAutoNum type="arabicPeriod"/>
            </a:pPr>
            <a:r>
              <a:rPr lang="en-GB" sz="1400" dirty="0">
                <a:latin typeface="Times New Roman"/>
                <a:ea typeface="Times New Roman"/>
                <a:cs typeface="Arial"/>
              </a:rPr>
              <a:t>After my training course, I ended up teaching in Kuwait for two years at Gulf English School.  All the teachers were English, Scottish or Welsh and you could tell which class the kids were in by their accents. </a:t>
            </a:r>
            <a:endParaRPr lang="en-GB" sz="1200" dirty="0">
              <a:ea typeface="Calibri"/>
              <a:cs typeface="Arial"/>
            </a:endParaRPr>
          </a:p>
          <a:p>
            <a:pPr marL="457200" algn="l">
              <a:lnSpc>
                <a:spcPct val="115000"/>
              </a:lnSpc>
              <a:spcAft>
                <a:spcPts val="0"/>
              </a:spcAft>
              <a:buFont typeface="+mj-lt"/>
              <a:buAutoNum type="arabicPeriod"/>
            </a:pPr>
            <a:endParaRPr lang="en-GB" sz="1200" dirty="0">
              <a:ea typeface="Calibri"/>
              <a:cs typeface="Arial"/>
            </a:endParaRPr>
          </a:p>
          <a:p>
            <a:pPr lvl="0" algn="l">
              <a:lnSpc>
                <a:spcPct val="115000"/>
              </a:lnSpc>
              <a:spcAft>
                <a:spcPts val="0"/>
              </a:spcAft>
              <a:buFont typeface="+mj-lt"/>
              <a:buAutoNum type="arabicPeriod"/>
            </a:pPr>
            <a:r>
              <a:rPr lang="en-GB" sz="1400" dirty="0">
                <a:latin typeface="Times New Roman"/>
                <a:ea typeface="Times New Roman"/>
                <a:cs typeface="Arial"/>
              </a:rPr>
              <a:t>I knew nothing about the Arabic culture before I came to Kuwait and I really fell in love with it. </a:t>
            </a:r>
            <a:endParaRPr lang="en-GB" sz="1200"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L2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rPr>
              <a:t>Interpret the following  into English, taking into account the immediacy factor  in interpreting. </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lvl="0" rtl="1">
              <a:lnSpc>
                <a:spcPct val="200000"/>
              </a:lnSpc>
              <a:spcAft>
                <a:spcPts val="0"/>
              </a:spcAft>
              <a:buFont typeface="+mj-lt"/>
              <a:buAutoNum type="arabicPeriod"/>
            </a:pPr>
            <a:r>
              <a:rPr lang="en-GB" sz="1400" dirty="0" smtClean="0">
                <a:latin typeface="Times New Roman"/>
                <a:ea typeface="Calibri"/>
                <a:cs typeface="Arial"/>
              </a:rPr>
              <a:t> </a:t>
            </a:r>
            <a:r>
              <a:rPr lang="ar-SY" sz="1800" dirty="0">
                <a:latin typeface="Times New Roman"/>
                <a:ea typeface="Calibri"/>
                <a:cs typeface="Arial"/>
              </a:rPr>
              <a:t>" انظر، يا عزيزي، إن غسيل جارتنا ليس نظيفا، لابد أنها تشتري مسحوقا رخيصا،</a:t>
            </a:r>
            <a:endParaRPr lang="en-GB" sz="1800" dirty="0">
              <a:ea typeface="Calibri"/>
              <a:cs typeface="Arial"/>
            </a:endParaRPr>
          </a:p>
          <a:p>
            <a:pPr lvl="0" rtl="1">
              <a:lnSpc>
                <a:spcPct val="200000"/>
              </a:lnSpc>
              <a:spcAft>
                <a:spcPts val="0"/>
              </a:spcAft>
              <a:buFont typeface="+mj-lt"/>
              <a:buAutoNum type="arabicPeriod"/>
            </a:pPr>
            <a:r>
              <a:rPr lang="ar-SY" sz="1800" dirty="0">
                <a:ea typeface="Calibri"/>
                <a:cs typeface="Times New Roman"/>
              </a:rPr>
              <a:t>ودأبت الزوجة على إلقاء نفس التعليق في كل مرة ترى جارتها تنشر الغسيل.</a:t>
            </a:r>
            <a:endParaRPr lang="en-GB" sz="1800" dirty="0">
              <a:ea typeface="Calibri"/>
              <a:cs typeface="Arial"/>
            </a:endParaRPr>
          </a:p>
          <a:p>
            <a:pPr lvl="0" rtl="1">
              <a:lnSpc>
                <a:spcPct val="200000"/>
              </a:lnSpc>
              <a:spcAft>
                <a:spcPts val="0"/>
              </a:spcAft>
              <a:buFont typeface="+mj-lt"/>
              <a:buAutoNum type="arabicPeriod"/>
            </a:pPr>
            <a:r>
              <a:rPr lang="ar-SY" sz="1800" dirty="0">
                <a:ea typeface="Calibri"/>
                <a:cs typeface="Times New Roman"/>
              </a:rPr>
              <a:t>وبعد شهر اندهشت الزوجة عندما رأت الغسيل نظيفا على حبال </a:t>
            </a:r>
            <a:r>
              <a:rPr lang="ar-SY" sz="1800" dirty="0" smtClean="0">
                <a:ea typeface="Calibri"/>
                <a:cs typeface="Times New Roman"/>
              </a:rPr>
              <a:t>جارتها، وقالت </a:t>
            </a:r>
            <a:r>
              <a:rPr lang="ar-SY" sz="1800" dirty="0">
                <a:ea typeface="Calibri"/>
                <a:cs typeface="Times New Roman"/>
              </a:rPr>
              <a:t>لزوجها:" انظر، لقد تعلمت أخيرا كيف تغسل."</a:t>
            </a:r>
            <a:endParaRPr lang="en-GB" sz="1800" dirty="0">
              <a:ea typeface="Calibri"/>
              <a:cs typeface="Arial"/>
            </a:endParaRPr>
          </a:p>
          <a:p>
            <a:pPr lvl="0" rtl="1">
              <a:lnSpc>
                <a:spcPct val="200000"/>
              </a:lnSpc>
              <a:spcAft>
                <a:spcPts val="0"/>
              </a:spcAft>
              <a:buFont typeface="+mj-lt"/>
              <a:buAutoNum type="arabicPeriod"/>
            </a:pPr>
            <a:r>
              <a:rPr lang="ar-SY" sz="1800" dirty="0">
                <a:ea typeface="Calibri"/>
                <a:cs typeface="Times New Roman"/>
              </a:rPr>
              <a:t>فأجاب الزوج: "عزيزتي، لقد نهضت مبكرا هذا الصباح، ونظفت زجاج النافذة التي تنظرين منها!</a:t>
            </a:r>
            <a:endParaRPr lang="en-GB" sz="1800" dirty="0">
              <a:ea typeface="Calibri"/>
              <a:cs typeface="Arial"/>
            </a:endParaRPr>
          </a:p>
          <a:p>
            <a:pPr lvl="0" rtl="1">
              <a:lnSpc>
                <a:spcPct val="200000"/>
              </a:lnSpc>
              <a:spcAft>
                <a:spcPts val="0"/>
              </a:spcAft>
              <a:buFont typeface="+mj-lt"/>
              <a:buAutoNum type="arabicPeriod"/>
            </a:pPr>
            <a:r>
              <a:rPr lang="ar-SY" sz="1800" dirty="0">
                <a:ea typeface="Calibri"/>
                <a:cs typeface="Times New Roman"/>
              </a:rPr>
              <a:t>اعلم:  أنه قد تكون أخطائك هي التي تريك أعمال الناس خطأ فأصلح عيوبك قبل أن تنتقد عيوب الآخرين،</a:t>
            </a:r>
            <a:endParaRPr lang="en-GB" sz="1800" dirty="0">
              <a:ea typeface="Calibri"/>
              <a:cs typeface="Arial"/>
            </a:endParaRPr>
          </a:p>
          <a:p>
            <a:pPr lvl="0" rtl="1">
              <a:lnSpc>
                <a:spcPct val="200000"/>
              </a:lnSpc>
              <a:spcAft>
                <a:spcPts val="0"/>
              </a:spcAft>
              <a:buFont typeface="+mj-lt"/>
              <a:buAutoNum type="arabicPeriod"/>
            </a:pPr>
            <a:r>
              <a:rPr lang="ar-SY" sz="1800" dirty="0">
                <a:ea typeface="Calibri"/>
                <a:cs typeface="Times New Roman"/>
              </a:rPr>
              <a:t> ولا تنسى أن من راقب الناس مات هماً.</a:t>
            </a:r>
            <a:endParaRPr lang="en-GB" sz="1800" dirty="0">
              <a:ea typeface="Calibri"/>
              <a:cs typeface="Arial"/>
            </a:endParaRPr>
          </a:p>
          <a:p>
            <a:pPr marL="514350" lvl="0" indent="-514350" rtl="1">
              <a:spcBef>
                <a:spcPts val="0"/>
              </a:spcBef>
            </a:pPr>
            <a:endParaRPr lang="ar-SA" sz="1800" dirty="0" smtClean="0"/>
          </a:p>
        </p:txBody>
      </p:sp>
    </p:spTree>
    <p:extLst>
      <p:ext uri="{BB962C8B-B14F-4D97-AF65-F5344CB8AC3E}">
        <p14:creationId xmlns:p14="http://schemas.microsoft.com/office/powerpoint/2010/main" val="2665764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2181</TotalTime>
  <Words>975</Words>
  <Application>Microsoft Office PowerPoint</Application>
  <PresentationFormat>A4 Paper (210x297 mm)</PresentationFormat>
  <Paragraphs>76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Lecture 2</vt:lpstr>
      <vt:lpstr>Learning Outcomes</vt:lpstr>
      <vt:lpstr>Interpreting as Translation </vt:lpstr>
      <vt:lpstr>Continue</vt:lpstr>
      <vt:lpstr>Continue</vt:lpstr>
      <vt:lpstr>Continue</vt:lpstr>
      <vt:lpstr>A Few Comments</vt:lpstr>
      <vt:lpstr>continue</vt:lpstr>
      <vt:lpstr>continue</vt:lpstr>
      <vt:lpstr>Interpreting theoretical framework</vt:lpstr>
      <vt:lpstr>Example A</vt:lpstr>
      <vt:lpstr>Example B  </vt:lpstr>
      <vt:lpstr>  L2 Practical A Interpret the following  into Arabic, taking into account the immediacy factor  in interpreting.  </vt:lpstr>
      <vt:lpstr> L2 Practical B Interpret the following  into English, taking into account the immediacy factor  in interpreting.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 Halimah</cp:lastModifiedBy>
  <cp:revision>274</cp:revision>
  <dcterms:created xsi:type="dcterms:W3CDTF">2009-10-14T19:14:34Z</dcterms:created>
  <dcterms:modified xsi:type="dcterms:W3CDTF">2013-01-08T18:54:36Z</dcterms:modified>
</cp:coreProperties>
</file>