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2" r:id="rId2"/>
    <p:sldId id="257" r:id="rId3"/>
    <p:sldId id="274" r:id="rId4"/>
    <p:sldId id="283" r:id="rId5"/>
    <p:sldId id="285" r:id="rId6"/>
    <p:sldId id="303" r:id="rId7"/>
    <p:sldId id="304" r:id="rId8"/>
    <p:sldId id="305" r:id="rId9"/>
    <p:sldId id="302" r:id="rId10"/>
    <p:sldId id="301" r:id="rId11"/>
    <p:sldId id="299" r:id="rId12"/>
    <p:sldId id="300" r:id="rId13"/>
    <p:sldId id="306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2D9"/>
    <a:srgbClr val="FF3300"/>
    <a:srgbClr val="009900"/>
    <a:srgbClr val="3B84AF"/>
    <a:srgbClr val="709256"/>
    <a:srgbClr val="AD9968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100" d="100"/>
          <a:sy n="100" d="100"/>
        </p:scale>
        <p:origin x="-706" y="8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F8FDB-80B7-4013-9B19-C788818B814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197B-6070-437C-83B3-8308F3928A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38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</a:t>
            </a:r>
            <a:r>
              <a:rPr lang="en-US" sz="3200" b="1" dirty="0" smtClean="0">
                <a:solidFill>
                  <a:srgbClr val="1132D9"/>
                </a:solidFill>
                <a:latin typeface="AR CARTER" pitchFamily="2" charset="0"/>
                <a:cs typeface="+mj-cs"/>
              </a:rPr>
              <a:t>Consecutive Translation</a:t>
            </a:r>
          </a:p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</a:t>
            </a:r>
            <a:r>
              <a:rPr lang="en-US" sz="2800" b="1" dirty="0" smtClean="0">
                <a:solidFill>
                  <a:srgbClr val="FF3300"/>
                </a:solidFill>
                <a:latin typeface="AR CARTER" pitchFamily="2" charset="0"/>
                <a:cs typeface="+mj-cs"/>
              </a:rPr>
              <a:t>473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Level 8 </a:t>
            </a:r>
          </a:p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Dr. Ahmad M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Halimah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3</a:t>
            </a:r>
            <a:endParaRPr lang="en-US" sz="32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GB" b="1" dirty="0">
                <a:latin typeface="Times New Roman"/>
                <a:ea typeface="Calibri"/>
              </a:rPr>
              <a:t>Interpreting </a:t>
            </a:r>
            <a:r>
              <a:rPr lang="en-GB" b="1" dirty="0" smtClean="0">
                <a:latin typeface="Times New Roman"/>
                <a:ea typeface="Calibri"/>
              </a:rPr>
              <a:t>Settings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</a:rPr>
              <a:t>Learning Outcomes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400" b="1" dirty="0" smtClean="0">
                <a:solidFill>
                  <a:srgbClr val="1132D9"/>
                </a:solidFill>
              </a:rPr>
              <a:t>By </a:t>
            </a:r>
            <a:r>
              <a:rPr lang="en-GB" sz="2400" b="1" dirty="0">
                <a:solidFill>
                  <a:srgbClr val="1132D9"/>
                </a:solidFill>
              </a:rPr>
              <a:t>the end of this lecture, you should be able to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800" dirty="0">
                <a:latin typeface="Times New Roman"/>
                <a:ea typeface="Calibri"/>
                <a:cs typeface="Arial"/>
              </a:rPr>
              <a:t>define  </a:t>
            </a:r>
            <a:r>
              <a:rPr lang="en-GB" sz="2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Interpreting Settings </a:t>
            </a:r>
            <a:endParaRPr lang="en-GB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800" dirty="0" smtClean="0">
                <a:latin typeface="Times New Roman"/>
                <a:ea typeface="Calibri"/>
                <a:cs typeface="Arial"/>
              </a:rPr>
              <a:t>identify</a:t>
            </a:r>
            <a:r>
              <a:rPr lang="en-GB" sz="2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 the categorisation of interpreting types by social context and institutional </a:t>
            </a:r>
            <a:r>
              <a:rPr lang="en-GB" sz="2800" dirty="0" smtClean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setting.</a:t>
            </a:r>
            <a:r>
              <a:rPr lang="en-GB" sz="2800" dirty="0" smtClean="0">
                <a:latin typeface="Times New Roman"/>
                <a:ea typeface="Calibri"/>
                <a:cs typeface="Arial"/>
              </a:rPr>
              <a:t> </a:t>
            </a:r>
            <a:endParaRPr lang="en-GB" sz="3600" dirty="0"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800" dirty="0" smtClean="0">
                <a:latin typeface="Times New Roman"/>
                <a:ea typeface="Calibri"/>
                <a:cs typeface="Arial"/>
              </a:rPr>
              <a:t>practise interpreting at sentence level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800" dirty="0" smtClean="0">
                <a:latin typeface="Times New Roman"/>
                <a:ea typeface="Calibri"/>
                <a:cs typeface="Arial"/>
              </a:rPr>
              <a:t> </a:t>
            </a:r>
            <a:endParaRPr lang="en-US" sz="2800" dirty="0" smtClean="0">
              <a:latin typeface="Times New Roman"/>
              <a:ea typeface="Calibri"/>
              <a:cs typeface="Arial"/>
            </a:endParaRPr>
          </a:p>
          <a:p>
            <a:r>
              <a:rPr lang="en-GB" dirty="0" smtClean="0"/>
              <a:t> </a:t>
            </a:r>
            <a:endParaRPr lang="en-US" dirty="0" smtClean="0"/>
          </a:p>
          <a:p>
            <a:r>
              <a:rPr lang="en-GB" dirty="0" smtClean="0"/>
              <a:t> </a:t>
            </a:r>
            <a:endParaRPr lang="en-US" dirty="0" smtClean="0"/>
          </a:p>
          <a:p>
            <a:pPr marL="514350" indent="-514350" algn="l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en-GB" sz="3200" b="1" dirty="0">
                <a:solidFill>
                  <a:srgbClr val="1132D9"/>
                </a:solidFill>
              </a:rPr>
              <a:t/>
            </a:r>
            <a:br>
              <a:rPr lang="en-GB" sz="3200" b="1" dirty="0">
                <a:solidFill>
                  <a:srgbClr val="1132D9"/>
                </a:solidFill>
              </a:rPr>
            </a:br>
            <a:r>
              <a:rPr lang="en-GB" sz="3200" b="1" dirty="0" smtClean="0">
                <a:solidFill>
                  <a:srgbClr val="1132D9"/>
                </a:solidFill>
              </a:rPr>
              <a:t/>
            </a:r>
            <a:br>
              <a:rPr lang="en-GB" sz="3200" b="1" dirty="0" smtClean="0">
                <a:solidFill>
                  <a:srgbClr val="1132D9"/>
                </a:solidFill>
              </a:rPr>
            </a:br>
            <a:r>
              <a:rPr lang="en-GB" sz="3200" b="1" dirty="0" smtClean="0">
                <a:solidFill>
                  <a:srgbClr val="1132D9"/>
                </a:solidFill>
              </a:rPr>
              <a:t>Interpreting  inter-social and intra-social Settings</a:t>
            </a:r>
            <a:br>
              <a:rPr lang="en-GB" sz="3200" b="1" dirty="0" smtClean="0">
                <a:solidFill>
                  <a:srgbClr val="1132D9"/>
                </a:solidFill>
              </a:rPr>
            </a:br>
            <a:r>
              <a:rPr lang="en-GB" sz="4000" dirty="0" smtClean="0">
                <a:ea typeface="Calibri"/>
                <a:cs typeface="Arial"/>
              </a:rPr>
              <a:t/>
            </a:r>
            <a:br>
              <a:rPr lang="en-GB" sz="4000" dirty="0" smtClean="0">
                <a:ea typeface="Calibri"/>
                <a:cs typeface="Arial"/>
              </a:rPr>
            </a:b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q"/>
              <a:tabLst>
                <a:tab pos="180340" algn="l"/>
              </a:tabLst>
            </a:pPr>
            <a:r>
              <a:rPr lang="en-GB" sz="1600" b="1" dirty="0">
                <a:latin typeface="Times New Roman"/>
                <a:ea typeface="Calibri"/>
                <a:cs typeface="Arial"/>
              </a:rPr>
              <a:t>From a historical perspective, interpreting is carried out in a social context of interaction or setting  where communities of different languages and cultures have entered in contact for some particular purpose.  The following are the most prominent ones</a:t>
            </a:r>
            <a:r>
              <a:rPr lang="en-GB" sz="1600" b="1" dirty="0" smtClean="0">
                <a:latin typeface="Times New Roman"/>
                <a:ea typeface="Calibri"/>
                <a:cs typeface="Arial"/>
              </a:rPr>
              <a:t>:</a:t>
            </a:r>
            <a:r>
              <a:rPr lang="en-GB" sz="1600" b="1" dirty="0">
                <a:latin typeface="Times New Roman"/>
                <a:ea typeface="Calibri"/>
                <a:cs typeface="Arial"/>
              </a:rPr>
              <a:t> </a:t>
            </a:r>
            <a:endParaRPr lang="en-GB" sz="1600" b="1" dirty="0" smtClean="0">
              <a:latin typeface="Times New Roman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en-GB" sz="2000" b="1" dirty="0" smtClean="0">
                <a:latin typeface="Times New Roman"/>
                <a:ea typeface="Calibri"/>
                <a:cs typeface="Arial"/>
              </a:rPr>
              <a:t>Business 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interpreting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 where communities speaking different languages get in contact with each other for the purpose of trading and exchanging goods, or doing ‘business’.</a:t>
            </a:r>
            <a:endParaRPr lang="en-GB" sz="2000" dirty="0"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en-GB" sz="2000" b="1" dirty="0" smtClean="0">
                <a:latin typeface="Times New Roman"/>
                <a:ea typeface="Calibri"/>
                <a:cs typeface="Arial"/>
              </a:rPr>
              <a:t>Liaison 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Interpreting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is a form of interpreting practiced mainly in commercial </a:t>
            </a:r>
            <a:r>
              <a:rPr lang="en-GB" sz="2000" dirty="0" smtClean="0">
                <a:latin typeface="Times New Roman"/>
                <a:ea typeface="Calibri"/>
                <a:cs typeface="Arial"/>
              </a:rPr>
              <a:t>negotiations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en-GB" sz="2000" b="1" dirty="0" smtClean="0">
                <a:latin typeface="Times New Roman"/>
                <a:ea typeface="Calibri"/>
                <a:cs typeface="Arial"/>
              </a:rPr>
              <a:t> </a:t>
            </a:r>
            <a:r>
              <a:rPr lang="en-GB" sz="2000" b="1" dirty="0">
                <a:latin typeface="Times New Roman"/>
                <a:ea typeface="Calibri"/>
                <a:cs typeface="Arial"/>
              </a:rPr>
              <a:t>Diplomatic Interpreting  </a:t>
            </a:r>
            <a:r>
              <a:rPr lang="en-GB" sz="2000" dirty="0">
                <a:latin typeface="Times New Roman"/>
                <a:ea typeface="Calibri"/>
                <a:cs typeface="Arial"/>
              </a:rPr>
              <a:t>where the representatives of different linguistic and cultural communities came together with the aim of establishing and cultivating  political relation.</a:t>
            </a:r>
            <a:endParaRPr lang="en-GB" sz="2000" dirty="0">
              <a:ea typeface="Calibri"/>
              <a:cs typeface="Arial"/>
            </a:endParaRP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endParaRPr lang="en-US" sz="2000" dirty="0">
              <a:latin typeface="Times New Roman"/>
              <a:ea typeface="Calibri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rgbClr val="1132D9"/>
                </a:solidFill>
              </a:rPr>
              <a:t>Continue</a:t>
            </a:r>
            <a:endParaRPr lang="en-US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en-GB" sz="2400" b="1" dirty="0" smtClean="0">
                <a:latin typeface="Times New Roman"/>
                <a:ea typeface="Calibri"/>
                <a:cs typeface="Arial"/>
              </a:rPr>
              <a:t>4. Military </a:t>
            </a:r>
            <a:r>
              <a:rPr lang="en-GB" sz="2400" b="1" dirty="0">
                <a:latin typeface="Times New Roman"/>
                <a:ea typeface="Calibri"/>
                <a:cs typeface="Arial"/>
              </a:rPr>
              <a:t>interpreting</a:t>
            </a:r>
            <a:r>
              <a:rPr lang="en-GB" sz="2400" dirty="0">
                <a:latin typeface="Times New Roman"/>
                <a:ea typeface="Calibri"/>
                <a:cs typeface="Arial"/>
              </a:rPr>
              <a:t> is when relations turn sour between two conflicting armed communities, as when it happens in talks with allies forces in during World War II, truce negotiations or the interrogation of prisoners</a:t>
            </a:r>
            <a:r>
              <a:rPr lang="en-GB" sz="2400" dirty="0" smtClean="0">
                <a:latin typeface="Times New Roman"/>
                <a:ea typeface="Calibri"/>
                <a:cs typeface="Arial"/>
              </a:rPr>
              <a:t>.</a:t>
            </a:r>
            <a:endParaRPr lang="en-GB" sz="2400" dirty="0" smtClean="0"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r>
              <a:rPr lang="en-GB" sz="2400" b="1" dirty="0" smtClean="0">
                <a:latin typeface="Times New Roman"/>
                <a:ea typeface="Calibri"/>
                <a:cs typeface="Arial"/>
              </a:rPr>
              <a:t>5. Court </a:t>
            </a:r>
            <a:r>
              <a:rPr lang="en-GB" sz="2400" b="1" dirty="0">
                <a:latin typeface="Times New Roman"/>
                <a:ea typeface="Calibri"/>
                <a:cs typeface="Arial"/>
              </a:rPr>
              <a:t>Interpreting :</a:t>
            </a:r>
            <a:r>
              <a:rPr lang="en-GB" sz="2400" dirty="0">
                <a:latin typeface="Times New Roman"/>
                <a:ea typeface="Calibri"/>
                <a:cs typeface="Arial"/>
              </a:rPr>
              <a:t> includes task like the certified translation of documents as well as interpreting in quasi-judicial and administrative hearings.  One can therefore distinguish between the broader notion of legal interpreting, or judicial interpreting , and courtroom interpreting in its specific , prototypical setting.</a:t>
            </a:r>
            <a:endParaRPr lang="en-GB" sz="2400" dirty="0"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Continue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en-GB" sz="2000" b="1" dirty="0" smtClean="0">
                <a:latin typeface="Times New Roman"/>
                <a:ea typeface="Calibri"/>
                <a:cs typeface="Arial"/>
              </a:rPr>
              <a:t>6. </a:t>
            </a:r>
            <a:r>
              <a:rPr lang="en-GB" sz="2400" b="1" dirty="0" smtClean="0">
                <a:latin typeface="Times New Roman"/>
                <a:ea typeface="Calibri"/>
                <a:cs typeface="Arial"/>
              </a:rPr>
              <a:t>Sign </a:t>
            </a:r>
            <a:r>
              <a:rPr lang="en-GB" sz="2400" b="1" dirty="0">
                <a:latin typeface="Times New Roman"/>
                <a:ea typeface="Calibri"/>
                <a:cs typeface="Arial"/>
              </a:rPr>
              <a:t>language interpreting  </a:t>
            </a:r>
            <a:r>
              <a:rPr lang="en-GB" sz="2400" dirty="0">
                <a:latin typeface="Times New Roman"/>
                <a:ea typeface="Calibri"/>
                <a:cs typeface="Arial"/>
              </a:rPr>
              <a:t>where it normally takes place in educational settings (educational interpreting) </a:t>
            </a:r>
            <a:endParaRPr lang="en-GB" sz="2400" dirty="0"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Times New Roman"/>
                <a:ea typeface="Calibri"/>
                <a:cs typeface="Arial"/>
              </a:rPr>
              <a:t> </a:t>
            </a:r>
            <a:endParaRPr lang="en-GB" sz="2400" dirty="0"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en-GB" sz="2400" b="1" i="1" dirty="0" smtClean="0">
                <a:latin typeface="Times New Roman"/>
                <a:ea typeface="Calibri"/>
                <a:cs typeface="Arial"/>
              </a:rPr>
              <a:t>7. Community </a:t>
            </a:r>
            <a:r>
              <a:rPr lang="en-GB" sz="2400" b="1" i="1" dirty="0">
                <a:latin typeface="Times New Roman"/>
                <a:ea typeface="Calibri"/>
                <a:cs typeface="Arial"/>
              </a:rPr>
              <a:t>interpreting</a:t>
            </a:r>
            <a:r>
              <a:rPr lang="en-GB" sz="2400" dirty="0">
                <a:latin typeface="Times New Roman"/>
                <a:ea typeface="Calibri"/>
                <a:cs typeface="Arial"/>
              </a:rPr>
              <a:t> or </a:t>
            </a:r>
            <a:r>
              <a:rPr lang="en-GB" sz="2400" b="1" i="1" dirty="0">
                <a:latin typeface="Times New Roman"/>
                <a:ea typeface="Calibri"/>
                <a:cs typeface="Arial"/>
              </a:rPr>
              <a:t>public Service interpreting (in the UK) and Cultural interpreting (in Canada) i</a:t>
            </a:r>
            <a:r>
              <a:rPr lang="en-GB" sz="2400" dirty="0">
                <a:latin typeface="Times New Roman"/>
                <a:ea typeface="Calibri"/>
                <a:cs typeface="Arial"/>
              </a:rPr>
              <a:t>s where interpreting services are established to help immigrants function in the host society as it is an important intra-social communication need. This has led to the emergence of  interpreting practice, with </a:t>
            </a:r>
            <a:r>
              <a:rPr lang="en-GB" sz="2400" b="1" i="1" dirty="0">
                <a:latin typeface="Times New Roman"/>
                <a:ea typeface="Calibri"/>
                <a:cs typeface="Arial"/>
              </a:rPr>
              <a:t>Health Care interpreting</a:t>
            </a:r>
            <a:r>
              <a:rPr lang="en-GB" sz="2400" dirty="0">
                <a:latin typeface="Times New Roman"/>
                <a:ea typeface="Calibri"/>
                <a:cs typeface="Arial"/>
              </a:rPr>
              <a:t> (</a:t>
            </a:r>
            <a:r>
              <a:rPr lang="en-GB" sz="2400" b="1" i="1" dirty="0">
                <a:latin typeface="Times New Roman"/>
                <a:ea typeface="Calibri"/>
                <a:cs typeface="Arial"/>
              </a:rPr>
              <a:t>medical interpreting, hospital interpreting</a:t>
            </a:r>
            <a:r>
              <a:rPr lang="en-GB" sz="2400" dirty="0">
                <a:latin typeface="Times New Roman"/>
                <a:ea typeface="Calibri"/>
                <a:cs typeface="Arial"/>
              </a:rPr>
              <a:t>) and </a:t>
            </a:r>
            <a:r>
              <a:rPr lang="en-GB" sz="2400" b="1" i="1" dirty="0">
                <a:latin typeface="Times New Roman"/>
                <a:ea typeface="Calibri"/>
                <a:cs typeface="Arial"/>
              </a:rPr>
              <a:t>legal interpreting</a:t>
            </a:r>
            <a:r>
              <a:rPr lang="en-GB" sz="2400" dirty="0">
                <a:latin typeface="Times New Roman"/>
                <a:ea typeface="Calibri"/>
                <a:cs typeface="Arial"/>
              </a:rPr>
              <a:t>  as the most significant  institutional domains.</a:t>
            </a:r>
            <a:endParaRPr lang="en-GB" sz="2400" dirty="0"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latin typeface="Times New Roman"/>
                <a:ea typeface="Calibri"/>
                <a:cs typeface="Arial"/>
              </a:rPr>
              <a:t> </a:t>
            </a:r>
            <a:endParaRPr lang="en-GB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70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>
                <a:solidFill>
                  <a:srgbClr val="1132D9"/>
                </a:solidFill>
              </a:rPr>
              <a:t>Continue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r>
              <a:rPr lang="en-GB" sz="2400" b="1" i="1" dirty="0" smtClean="0">
                <a:latin typeface="Times New Roman"/>
                <a:ea typeface="Calibri"/>
                <a:cs typeface="Arial"/>
              </a:rPr>
              <a:t>8. </a:t>
            </a:r>
            <a:r>
              <a:rPr lang="en-GB" sz="2800" b="1" i="1" dirty="0" smtClean="0">
                <a:latin typeface="Times New Roman"/>
                <a:ea typeface="Calibri"/>
                <a:cs typeface="Arial"/>
              </a:rPr>
              <a:t>Media </a:t>
            </a:r>
            <a:r>
              <a:rPr lang="en-GB" sz="2800" b="1" i="1" dirty="0">
                <a:latin typeface="Times New Roman"/>
                <a:ea typeface="Calibri"/>
                <a:cs typeface="Arial"/>
              </a:rPr>
              <a:t>interpreting</a:t>
            </a:r>
            <a:r>
              <a:rPr lang="en-GB" sz="2800" dirty="0">
                <a:latin typeface="Times New Roman"/>
                <a:ea typeface="Calibri"/>
                <a:cs typeface="Arial"/>
              </a:rPr>
              <a:t> or </a:t>
            </a:r>
            <a:r>
              <a:rPr lang="en-GB" sz="2800" b="1" i="1" dirty="0">
                <a:latin typeface="Times New Roman"/>
                <a:ea typeface="Calibri"/>
                <a:cs typeface="Arial"/>
              </a:rPr>
              <a:t>Broadcasting interpreting</a:t>
            </a:r>
            <a:r>
              <a:rPr lang="en-GB" sz="2800" dirty="0">
                <a:latin typeface="Times New Roman"/>
                <a:ea typeface="Calibri"/>
                <a:cs typeface="Arial"/>
              </a:rPr>
              <a:t>  which is mainly focused on </a:t>
            </a:r>
            <a:r>
              <a:rPr lang="en-GB" sz="2800" b="1" i="1" dirty="0">
                <a:latin typeface="Times New Roman"/>
                <a:ea typeface="Calibri"/>
                <a:cs typeface="Arial"/>
              </a:rPr>
              <a:t>TV interpreting.</a:t>
            </a:r>
            <a:r>
              <a:rPr lang="en-GB" sz="2800" dirty="0">
                <a:latin typeface="Times New Roman"/>
                <a:ea typeface="Calibri"/>
                <a:cs typeface="Arial"/>
              </a:rPr>
              <a:t>  This is obvious with </a:t>
            </a:r>
            <a:r>
              <a:rPr lang="en-GB" sz="2800" b="1" i="1" dirty="0">
                <a:latin typeface="Times New Roman"/>
                <a:ea typeface="Calibri"/>
                <a:cs typeface="Arial"/>
              </a:rPr>
              <a:t>sign Language interpreting</a:t>
            </a:r>
            <a:r>
              <a:rPr lang="en-GB" sz="2800" dirty="0">
                <a:latin typeface="Times New Roman"/>
                <a:ea typeface="Calibri"/>
                <a:cs typeface="Arial"/>
              </a:rPr>
              <a:t>  or even  in case of war crime tribunal.</a:t>
            </a:r>
            <a:endParaRPr lang="en-GB" sz="2800" dirty="0">
              <a:ea typeface="Calibri"/>
              <a:cs typeface="Arial"/>
            </a:endParaRPr>
          </a:p>
          <a:p>
            <a:pPr marL="0" lvl="0" indent="0" algn="l"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430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Comments</a:t>
            </a:r>
            <a:endParaRPr lang="en-GB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q"/>
              <a:tabLst>
                <a:tab pos="180340" algn="l"/>
              </a:tabLst>
            </a:pP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As indicated above , the activity of interpreting has evolved throughout history in a variety of setting, from first-time encounters between different tribes to institutionalised inter-social ‘dealings’ as well as in  intra-social (community) relations.</a:t>
            </a:r>
            <a:endParaRPr lang="en-GB" dirty="0">
              <a:solidFill>
                <a:prstClr val="black"/>
              </a:solidFill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r>
              <a:rPr lang="en-GB" sz="24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 </a:t>
            </a:r>
            <a:endParaRPr lang="en-GB" dirty="0">
              <a:solidFill>
                <a:prstClr val="black"/>
              </a:solidFill>
              <a:ea typeface="Calibri"/>
              <a:cs typeface="Arial"/>
            </a:endParaRP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356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l">
              <a:spcBef>
                <a:spcPct val="20000"/>
              </a:spcBef>
            </a:pPr>
            <a:r>
              <a:rPr lang="en-US" sz="3200" b="1" dirty="0" smtClean="0">
                <a:solidFill>
                  <a:srgbClr val="FF3300"/>
                </a:solidFill>
              </a:rPr>
              <a:t>Example A</a:t>
            </a:r>
            <a:br>
              <a:rPr lang="en-US" sz="3200" b="1" dirty="0" smtClean="0">
                <a:solidFill>
                  <a:srgbClr val="FF3300"/>
                </a:solidFill>
              </a:rPr>
            </a:br>
            <a:endParaRPr lang="en-US" sz="2400" b="1" dirty="0" smtClean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lnSpc>
                <a:spcPts val="1660"/>
              </a:lnSpc>
              <a:spcAft>
                <a:spcPts val="900"/>
              </a:spcAft>
            </a:pPr>
            <a:endParaRPr lang="en-GB" b="1" dirty="0" smtClean="0">
              <a:solidFill>
                <a:srgbClr val="1132D9"/>
              </a:solidFill>
              <a:ea typeface="+mj-ea"/>
            </a:endParaRPr>
          </a:p>
          <a:p>
            <a:pPr marL="0" lvl="0" indent="0" algn="l">
              <a:lnSpc>
                <a:spcPts val="1660"/>
              </a:lnSpc>
              <a:spcAft>
                <a:spcPts val="900"/>
              </a:spcAft>
            </a:pPr>
            <a:r>
              <a:rPr lang="en-GB" b="1" dirty="0" smtClean="0">
                <a:solidFill>
                  <a:srgbClr val="1132D9"/>
                </a:solidFill>
                <a:ea typeface="+mj-ea"/>
              </a:rPr>
              <a:t>Interpret the following  into Arabic.  </a:t>
            </a:r>
            <a:r>
              <a:rPr lang="en-US" sz="2400" b="1" dirty="0" smtClean="0">
                <a:solidFill>
                  <a:srgbClr val="1132D9"/>
                </a:solidFill>
                <a:ea typeface="+mj-ea"/>
              </a:rPr>
              <a:t/>
            </a:r>
            <a:br>
              <a:rPr lang="en-US" sz="2400" b="1" dirty="0" smtClean="0">
                <a:solidFill>
                  <a:srgbClr val="1132D9"/>
                </a:solidFill>
                <a:ea typeface="+mj-ea"/>
              </a:rPr>
            </a:br>
            <a:endParaRPr lang="en-GB" sz="1800" dirty="0" smtClean="0">
              <a:solidFill>
                <a:srgbClr val="222222"/>
              </a:solidFill>
              <a:latin typeface="Trebuchet MS"/>
              <a:ea typeface="Times New Roman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2000" dirty="0" smtClean="0">
                <a:solidFill>
                  <a:srgbClr val="222222"/>
                </a:solidFill>
                <a:latin typeface="Trebuchet MS"/>
                <a:ea typeface="Times New Roman"/>
                <a:cs typeface="Arial"/>
              </a:rPr>
              <a:t>A </a:t>
            </a:r>
            <a:r>
              <a:rPr lang="en-GB" sz="20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body found by police today is believed to be that of a dad who went missing six weeks ago.</a:t>
            </a:r>
            <a:endParaRPr lang="en-GB" sz="2000" dirty="0">
              <a:ea typeface="Calibri"/>
              <a:cs typeface="Arial"/>
            </a:endParaRPr>
          </a:p>
          <a:p>
            <a:pPr marL="45720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20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Anthony Stubbs, 26, disappeared just weeks after his 18-year old wife Charlotte Mason gave birth to their daughter Lily.</a:t>
            </a:r>
            <a:endParaRPr lang="en-GB" sz="2000" dirty="0">
              <a:ea typeface="Calibri"/>
              <a:cs typeface="Arial"/>
            </a:endParaRPr>
          </a:p>
          <a:p>
            <a:pPr marL="45720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en-GB" sz="2000" dirty="0" smtClean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20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Anthony </a:t>
            </a:r>
            <a:r>
              <a:rPr lang="en-GB" sz="20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left his home in Leyland, Lancashire, on November 25, saying he was going to his mother’s address, just a ten minute walk away.</a:t>
            </a:r>
            <a:endParaRPr lang="en-GB" sz="2000" dirty="0">
              <a:ea typeface="Calibri"/>
              <a:cs typeface="Arial"/>
            </a:endParaRPr>
          </a:p>
          <a:p>
            <a:pPr marL="45720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en-GB" sz="20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20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But he never arrived and despite police and family appeals he has not been seen since.</a:t>
            </a:r>
            <a:endParaRPr lang="en-GB" sz="2000" dirty="0">
              <a:ea typeface="Calibri"/>
              <a:cs typeface="Arial"/>
            </a:endParaRPr>
          </a:p>
          <a:p>
            <a:pPr algn="l">
              <a:buFont typeface="+mj-lt"/>
              <a:buAutoNum type="arabicPeriod"/>
            </a:pPr>
            <a:endParaRPr lang="en-GB" sz="1800" b="1" u="sng" dirty="0" smtClean="0"/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FF3300"/>
                </a:solidFill>
              </a:rPr>
              <a:t>Example B  </a:t>
            </a:r>
            <a:endParaRPr lang="en-US" sz="3200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400" b="1" dirty="0" smtClean="0">
                <a:solidFill>
                  <a:srgbClr val="1132D9"/>
                </a:solidFill>
                <a:cs typeface="+mj-cs"/>
              </a:rPr>
              <a:t>Interpret  the following into English</a:t>
            </a:r>
            <a:endParaRPr lang="en-US" sz="2400" b="1" dirty="0" smtClean="0">
              <a:solidFill>
                <a:srgbClr val="1132D9"/>
              </a:solidFill>
              <a:cs typeface="+mj-cs"/>
            </a:endParaRPr>
          </a:p>
          <a:p>
            <a:pPr lvl="0" rtl="1">
              <a:spcAft>
                <a:spcPts val="0"/>
              </a:spcAft>
              <a:buFont typeface="+mj-lt"/>
              <a:buAutoNum type="arabicPeriod"/>
            </a:pPr>
            <a:r>
              <a:rPr lang="ar-SY" sz="2800" dirty="0">
                <a:ea typeface="Calibri"/>
                <a:cs typeface="Times New Roman"/>
              </a:rPr>
              <a:t>سأل عالم تلميذه: منذ متى صحبتني؟</a:t>
            </a:r>
            <a:endParaRPr lang="en-GB" sz="2800" dirty="0">
              <a:ea typeface="Calibri"/>
              <a:cs typeface="Arial"/>
            </a:endParaRPr>
          </a:p>
          <a:p>
            <a:pPr lvl="0" rtl="1">
              <a:spcAft>
                <a:spcPts val="0"/>
              </a:spcAft>
              <a:buFont typeface="+mj-lt"/>
              <a:buAutoNum type="arabicPeriod"/>
            </a:pPr>
            <a:r>
              <a:rPr lang="ar-SY" sz="2800" dirty="0">
                <a:ea typeface="Calibri"/>
                <a:cs typeface="Times New Roman"/>
              </a:rPr>
              <a:t>فقال التلميذ: منذ 33 سنة...</a:t>
            </a:r>
            <a:endParaRPr lang="en-GB" sz="2800" dirty="0">
              <a:ea typeface="Calibri"/>
              <a:cs typeface="Arial"/>
            </a:endParaRPr>
          </a:p>
          <a:p>
            <a:pPr lvl="0" rtl="1">
              <a:spcAft>
                <a:spcPts val="0"/>
              </a:spcAft>
              <a:buFont typeface="+mj-lt"/>
              <a:buAutoNum type="arabicPeriod"/>
            </a:pPr>
            <a:r>
              <a:rPr lang="ar-SY" sz="2800" dirty="0">
                <a:ea typeface="Calibri"/>
                <a:cs typeface="Times New Roman"/>
              </a:rPr>
              <a:t>فقال العالم: فماذا تعلمت مني في هذه الفترة؟</a:t>
            </a:r>
            <a:endParaRPr lang="en-GB" sz="2800" dirty="0">
              <a:ea typeface="Calibri"/>
              <a:cs typeface="Arial"/>
            </a:endParaRPr>
          </a:p>
          <a:p>
            <a:pPr lvl="0" rtl="1">
              <a:spcAft>
                <a:spcPts val="0"/>
              </a:spcAft>
              <a:buFont typeface="+mj-lt"/>
              <a:buAutoNum type="arabicPeriod"/>
            </a:pPr>
            <a:r>
              <a:rPr lang="ar-SY" sz="2800" dirty="0">
                <a:ea typeface="Calibri"/>
                <a:cs typeface="Times New Roman"/>
              </a:rPr>
              <a:t>قال التلميذ: خمسة مسائل...</a:t>
            </a:r>
            <a:endParaRPr lang="en-GB" sz="2800" dirty="0">
              <a:ea typeface="Calibri"/>
              <a:cs typeface="Arial"/>
            </a:endParaRPr>
          </a:p>
          <a:p>
            <a:pPr lvl="0" rtl="1">
              <a:spcAft>
                <a:spcPts val="0"/>
              </a:spcAft>
              <a:buFont typeface="+mj-lt"/>
              <a:buAutoNum type="arabicPeriod"/>
            </a:pPr>
            <a:r>
              <a:rPr lang="ar-SY" sz="2800" dirty="0">
                <a:ea typeface="Calibri"/>
                <a:cs typeface="Times New Roman"/>
              </a:rPr>
              <a:t>قال العالم: إنا لله وإنا إليه راجعون، ذهب عمري معك ولم تتعلم إلا ثماني مسائل ؟</a:t>
            </a:r>
            <a:endParaRPr lang="en-GB" sz="2800" dirty="0">
              <a:ea typeface="Calibri"/>
              <a:cs typeface="Arial"/>
            </a:endParaRPr>
          </a:p>
          <a:p>
            <a:pPr lvl="0" rtl="1">
              <a:spcAft>
                <a:spcPts val="0"/>
              </a:spcAft>
              <a:buFont typeface="+mj-lt"/>
              <a:buAutoNum type="arabicPeriod"/>
            </a:pPr>
            <a:r>
              <a:rPr lang="ar-SY" sz="2800" dirty="0">
                <a:ea typeface="Calibri"/>
                <a:cs typeface="Times New Roman"/>
              </a:rPr>
              <a:t>قال التلميذ: يا أستاذ لم أتعلم غيرها ولا أحب أن أكذب.</a:t>
            </a:r>
            <a:endParaRPr lang="en-GB" sz="2800" dirty="0">
              <a:ea typeface="Calibri"/>
              <a:cs typeface="Arial"/>
            </a:endParaRPr>
          </a:p>
          <a:p>
            <a:pPr marL="0" indent="0" rtl="1"/>
            <a:endParaRPr lang="ar-SY" sz="2400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/>
            </a:r>
            <a:b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</a:br>
            <a: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/>
            </a:r>
            <a:b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</a:br>
            <a: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>L3 </a:t>
            </a:r>
            <a:r>
              <a:rPr lang="en-GB" sz="1800" b="1" u="sng" dirty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>Practical </a:t>
            </a:r>
            <a: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>A</a:t>
            </a:r>
            <a:br>
              <a:rPr lang="en-GB" sz="1800" b="1" u="sng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</a:br>
            <a:r>
              <a:rPr lang="en-GB" sz="1600" b="1" dirty="0" smtClean="0">
                <a:solidFill>
                  <a:srgbClr val="1132D9"/>
                </a:solidFill>
              </a:rPr>
              <a:t>Interpret the following  into Arabic, taking into account the immediacy factor  in interpreting.</a:t>
            </a:r>
            <a:r>
              <a:rPr lang="en-GB" sz="1800" b="1" dirty="0" smtClean="0"/>
              <a:t/>
            </a:r>
            <a:br>
              <a:rPr lang="en-GB" sz="1800" b="1" dirty="0" smtClean="0"/>
            </a:br>
            <a:r>
              <a:rPr lang="en-GB" sz="1800" dirty="0">
                <a:solidFill>
                  <a:srgbClr val="1132D9"/>
                </a:solidFill>
                <a:ea typeface="Calibri"/>
                <a:cs typeface="Arial"/>
              </a:rPr>
              <a:t/>
            </a:r>
            <a:br>
              <a:rPr lang="en-GB" sz="1800" dirty="0">
                <a:solidFill>
                  <a:srgbClr val="1132D9"/>
                </a:solidFill>
                <a:ea typeface="Calibri"/>
                <a:cs typeface="Arial"/>
              </a:rPr>
            </a:br>
            <a:endParaRPr lang="en-GB" sz="1800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On New Year's Day, the Daily Mirror published a front page appeal from Charlotte, begging for Anthony to come home.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Lancashire 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Police said tonight a body found hanging from a tree in woods near the town's main playing fields is believed to be Anthony.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In 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a statement tonight, Lancashire Police said: “Police can confirm that at 1.45pm on Monday the body of a man was found hanging from a tree in an area of Brickfield Wood, next to Worden Playing Fields at Leyland.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“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The body was found by Lancashire Constabulary officers involved in the search for missing Anthony Stubbs.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“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While formal identification has yet to be carried out, the body is believed to be that of Anthony Stubbs.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“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The death is not being treated as suspicious at this stage although a post-mortem examination will be carried out to establish the exact cause of death.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“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His family have been informed and specially trained officers are offering support to them.</a:t>
            </a:r>
            <a:endParaRPr lang="en-GB" sz="1600" dirty="0">
              <a:ea typeface="Calibri"/>
              <a:cs typeface="Arial"/>
            </a:endParaRPr>
          </a:p>
          <a:p>
            <a:pPr lvl="0" algn="just">
              <a:lnSpc>
                <a:spcPts val="166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GB" sz="1600" dirty="0" smtClean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“</a:t>
            </a:r>
            <a:r>
              <a:rPr lang="en-GB" sz="1600" dirty="0">
                <a:solidFill>
                  <a:srgbClr val="222222"/>
                </a:solidFill>
                <a:latin typeface="Times New Roman"/>
                <a:ea typeface="Times New Roman"/>
                <a:cs typeface="Arial"/>
              </a:rPr>
              <a:t>Our thoughts are with Anthony’s family and friends at this tragic time.”</a:t>
            </a:r>
            <a:endParaRPr lang="en-GB" sz="1600" dirty="0">
              <a:ea typeface="Calibri"/>
              <a:cs typeface="Arial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en-GB" sz="12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937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en-GB" sz="1800" b="1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/>
            </a:r>
            <a:br>
              <a:rPr lang="en-GB" sz="1800" b="1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</a:br>
            <a:r>
              <a:rPr lang="en-GB" sz="1800" b="1" dirty="0" smtClean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>L3 </a:t>
            </a:r>
            <a:r>
              <a:rPr lang="en-GB" sz="1800" b="1" dirty="0">
                <a:solidFill>
                  <a:srgbClr val="FF3300"/>
                </a:solidFill>
                <a:latin typeface="Times New Roman"/>
                <a:ea typeface="Calibri"/>
                <a:cs typeface="Arial"/>
              </a:rPr>
              <a:t>Practical B</a:t>
            </a:r>
            <a:r>
              <a:rPr lang="en-GB" sz="1800" b="1" dirty="0">
                <a:solidFill>
                  <a:srgbClr val="FF3300"/>
                </a:solidFill>
                <a:ea typeface="Calibri"/>
                <a:cs typeface="Arial"/>
              </a:rPr>
              <a:t/>
            </a:r>
            <a:br>
              <a:rPr lang="en-GB" sz="1800" b="1" dirty="0">
                <a:solidFill>
                  <a:srgbClr val="FF3300"/>
                </a:solidFill>
                <a:ea typeface="Calibri"/>
                <a:cs typeface="Arial"/>
              </a:rPr>
            </a:br>
            <a:r>
              <a:rPr lang="en-GB" sz="1600" b="1" dirty="0" smtClean="0">
                <a:solidFill>
                  <a:srgbClr val="1132D9"/>
                </a:solidFill>
              </a:rPr>
              <a:t>Interpret the following  into English, taking into account the immediacy factor  in interpreting. </a:t>
            </a:r>
            <a:r>
              <a:rPr lang="en-GB" sz="1800" b="1" dirty="0">
                <a:solidFill>
                  <a:srgbClr val="1132D9"/>
                </a:solidFill>
                <a:ea typeface="Calibri"/>
                <a:cs typeface="Arial"/>
              </a:rPr>
              <a:t/>
            </a:r>
            <a:br>
              <a:rPr lang="en-GB" sz="1800" b="1" dirty="0">
                <a:solidFill>
                  <a:srgbClr val="1132D9"/>
                </a:solidFill>
                <a:ea typeface="Calibri"/>
                <a:cs typeface="Arial"/>
              </a:rPr>
            </a:br>
            <a:endParaRPr lang="en-GB" sz="18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SY" sz="1800" dirty="0">
                <a:ea typeface="Calibri"/>
                <a:cs typeface="Times New Roman"/>
              </a:rPr>
              <a:t>فقال الأستاذ: هات ما عندك لأسمع.</a:t>
            </a:r>
            <a:endParaRPr lang="en-GB" sz="1600" dirty="0">
              <a:ea typeface="Calibri"/>
              <a:cs typeface="Arial"/>
            </a:endParaRPr>
          </a:p>
          <a:p>
            <a:pPr lvl="0" rtl="1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SY" sz="1800" dirty="0">
                <a:ea typeface="Calibri"/>
                <a:cs typeface="Times New Roman"/>
              </a:rPr>
              <a:t>قال التلميذ :</a:t>
            </a:r>
            <a:br>
              <a:rPr lang="ar-SY" sz="1800" dirty="0">
                <a:ea typeface="Calibri"/>
                <a:cs typeface="Times New Roman"/>
              </a:rPr>
            </a:br>
            <a:r>
              <a:rPr lang="ar-SY" sz="1800" b="1" dirty="0">
                <a:ea typeface="Calibri"/>
                <a:cs typeface="Times New Roman"/>
              </a:rPr>
              <a:t>الأولى:</a:t>
            </a:r>
            <a:r>
              <a:rPr lang="ar-SY" sz="1800" dirty="0">
                <a:ea typeface="Calibri"/>
                <a:cs typeface="Times New Roman"/>
              </a:rPr>
              <a:t> أني نظرت إلى الخلق فرأيت كل واحد يحب محبوبا فإذا ذهب إلى القبر فارقه محبوبه</a:t>
            </a:r>
            <a:br>
              <a:rPr lang="ar-SY" sz="1800" dirty="0">
                <a:ea typeface="Calibri"/>
                <a:cs typeface="Times New Roman"/>
              </a:rPr>
            </a:br>
            <a:r>
              <a:rPr lang="ar-SY" sz="1800" dirty="0">
                <a:ea typeface="Calibri"/>
                <a:cs typeface="Times New Roman"/>
              </a:rPr>
              <a:t>فجعلت الحسنات محبوبي فإذا دخلت القبر دخلت معي.</a:t>
            </a:r>
            <a:endParaRPr lang="en-GB" sz="1600" dirty="0">
              <a:ea typeface="Calibri"/>
              <a:cs typeface="Arial"/>
            </a:endParaRPr>
          </a:p>
          <a:p>
            <a:pPr lvl="0" rtl="1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SY" sz="1800" b="1" dirty="0">
                <a:ea typeface="Calibri"/>
                <a:cs typeface="Times New Roman"/>
              </a:rPr>
              <a:t>الثانية:</a:t>
            </a:r>
            <a:r>
              <a:rPr lang="ar-SY" sz="1800" dirty="0">
                <a:ea typeface="Calibri"/>
                <a:cs typeface="Times New Roman"/>
              </a:rPr>
              <a:t> أني نظرت إلى الخلق فرأيت كل يتباهى بماله أو حسبه أو نسبه ثم نظرت إلى قول</a:t>
            </a:r>
            <a:br>
              <a:rPr lang="ar-SY" sz="1800" dirty="0">
                <a:ea typeface="Calibri"/>
                <a:cs typeface="Times New Roman"/>
              </a:rPr>
            </a:br>
            <a:r>
              <a:rPr lang="ar-SY" sz="1800" dirty="0">
                <a:ea typeface="Calibri"/>
                <a:cs typeface="Times New Roman"/>
              </a:rPr>
              <a:t>الله تعالى: " إن أكرمكم عند الله أتقاكم " فعملت في التقوى حتى أكون عند الله كريما.</a:t>
            </a:r>
            <a:endParaRPr lang="en-GB" sz="1600" dirty="0">
              <a:ea typeface="Calibri"/>
              <a:cs typeface="Arial"/>
            </a:endParaRPr>
          </a:p>
          <a:p>
            <a:pPr marL="0" lvl="0" indent="0" rtl="1">
              <a:lnSpc>
                <a:spcPct val="200000"/>
              </a:lnSpc>
              <a:spcAft>
                <a:spcPts val="0"/>
              </a:spcAft>
            </a:pPr>
            <a:r>
              <a:rPr lang="en-GB" sz="1800" dirty="0">
                <a:latin typeface="Times New Roman"/>
                <a:ea typeface="Calibri"/>
                <a:cs typeface="Arial"/>
              </a:rPr>
              <a:t> </a:t>
            </a:r>
            <a:endParaRPr lang="en-GB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5764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1132D9"/>
                </a:solidFill>
              </a:rPr>
              <a:t>continue</a:t>
            </a:r>
            <a:endParaRPr lang="en-GB" sz="3200" b="1" dirty="0">
              <a:solidFill>
                <a:srgbClr val="1132D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SY" sz="1800" b="1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الثالثة: </a:t>
            </a:r>
            <a:r>
              <a:rPr lang="ar-SY" sz="1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أني نظرت في الخلق وهم يطعن بعضهم في بعض ويلعن بعضهم بعضا وأصل هذا كله الحسد</a:t>
            </a:r>
            <a:br>
              <a:rPr lang="ar-SY" sz="1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</a:br>
            <a:r>
              <a:rPr lang="ar-SY" sz="1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ثم نظرت إلى قول الله عز وجل: " نحن قسمنا بينهم معيشتهم في الحياة الدنيا "</a:t>
            </a:r>
            <a:br>
              <a:rPr lang="ar-SY" sz="1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</a:br>
            <a:r>
              <a:rPr lang="ar-SY" sz="1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فتركت الحسد واجتنبت الناس وعلمت أن القسمة من عند الله فتركت الحسد عني</a:t>
            </a:r>
            <a:endParaRPr lang="en-GB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 rtl="1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SY" sz="1800" b="1" dirty="0">
                <a:solidFill>
                  <a:prstClr val="black"/>
                </a:solidFill>
                <a:ea typeface="Calibri"/>
                <a:cs typeface="Times New Roman"/>
              </a:rPr>
              <a:t>الرابعة</a:t>
            </a:r>
            <a:r>
              <a:rPr lang="ar-SY" sz="1800" dirty="0">
                <a:solidFill>
                  <a:prstClr val="black"/>
                </a:solidFill>
                <a:ea typeface="Calibri"/>
                <a:cs typeface="Times New Roman"/>
              </a:rPr>
              <a:t>: أني نظرت إلى الخلق يعادي بعضهم بعضا ويبغي بعضهم على بعض ويقاتل بعضهم بعضا</a:t>
            </a:r>
            <a:br>
              <a:rPr lang="ar-SY" sz="18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ar-SY" sz="1800" dirty="0">
                <a:solidFill>
                  <a:prstClr val="black"/>
                </a:solidFill>
                <a:ea typeface="Calibri"/>
                <a:cs typeface="Times New Roman"/>
              </a:rPr>
              <a:t>ونظرت إلى قول الله عز وجل: "إن الشيطان لكم عدو فاتخذوه عدوا "</a:t>
            </a:r>
            <a:br>
              <a:rPr lang="ar-SY" sz="18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ar-SY" sz="1800" dirty="0">
                <a:solidFill>
                  <a:prstClr val="black"/>
                </a:solidFill>
                <a:ea typeface="Calibri"/>
                <a:cs typeface="Times New Roman"/>
              </a:rPr>
              <a:t>فتركت عداوة الخلق وتفرغت لعداوة الشيطان وحده.</a:t>
            </a:r>
            <a:endParaRPr lang="en-GB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>
              <a:buFont typeface="+mj-lt"/>
              <a:buAutoNum type="arabicPeriod"/>
            </a:pPr>
            <a:r>
              <a:rPr lang="en-GB" sz="1800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r>
              <a:rPr lang="ar-SY" sz="1800" dirty="0" smtClean="0">
                <a:solidFill>
                  <a:prstClr val="black"/>
                </a:solidFill>
                <a:latin typeface="Times New Roman"/>
                <a:ea typeface="Calibri"/>
              </a:rPr>
              <a:t>3.  </a:t>
            </a:r>
            <a:r>
              <a:rPr lang="ar-SY" sz="1800" b="1" dirty="0" smtClean="0">
                <a:solidFill>
                  <a:prstClr val="black"/>
                </a:solidFill>
                <a:latin typeface="Times New Roman"/>
                <a:ea typeface="Calibri"/>
              </a:rPr>
              <a:t>الخامسة</a:t>
            </a:r>
            <a:r>
              <a:rPr lang="ar-SY" sz="1800" b="1" dirty="0">
                <a:solidFill>
                  <a:prstClr val="black"/>
                </a:solidFill>
                <a:latin typeface="Times New Roman"/>
                <a:ea typeface="Calibri"/>
              </a:rPr>
              <a:t>:</a:t>
            </a:r>
            <a:r>
              <a:rPr lang="ar-SY" sz="1800" dirty="0">
                <a:solidFill>
                  <a:prstClr val="black"/>
                </a:solidFill>
                <a:latin typeface="Times New Roman"/>
                <a:ea typeface="Calibri"/>
              </a:rPr>
              <a:t> أني نظرت إلى الخلق فرأيت كل مخلوق منهم متوكل على مخلوق مثله، هذا على ماله</a:t>
            </a:r>
            <a:br>
              <a:rPr lang="ar-SY" sz="1800" dirty="0">
                <a:solidFill>
                  <a:prstClr val="black"/>
                </a:solidFill>
                <a:latin typeface="Times New Roman"/>
                <a:ea typeface="Calibri"/>
              </a:rPr>
            </a:br>
            <a:r>
              <a:rPr lang="ar-SY" sz="1800" dirty="0">
                <a:solidFill>
                  <a:prstClr val="black"/>
                </a:solidFill>
                <a:latin typeface="Times New Roman"/>
                <a:ea typeface="Calibri"/>
              </a:rPr>
              <a:t>وهذا على أهله وهذا على صحته وهذا على مركزه. ونظرت إلى قول الله تعالى: " ومن يتوكل على الله فهو حسبه " فتركت التوكل على الخلق واجتهدت في التوكل على الله</a:t>
            </a:r>
            <a:br>
              <a:rPr lang="ar-SY" sz="1800" dirty="0">
                <a:solidFill>
                  <a:prstClr val="black"/>
                </a:solidFill>
                <a:latin typeface="Times New Roman"/>
                <a:ea typeface="Calibri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6864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2219</TotalTime>
  <Words>644</Words>
  <Application>Microsoft Office PowerPoint</Application>
  <PresentationFormat>A4 Paper (210x297 mm)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Lecture 3</vt:lpstr>
      <vt:lpstr>Learning Outcomes</vt:lpstr>
      <vt:lpstr>  Interpreting  inter-social and intra-social Settings  </vt:lpstr>
      <vt:lpstr>Continue</vt:lpstr>
      <vt:lpstr>Continue</vt:lpstr>
      <vt:lpstr>Continue</vt:lpstr>
      <vt:lpstr>Comments</vt:lpstr>
      <vt:lpstr>Example A </vt:lpstr>
      <vt:lpstr>Example B  </vt:lpstr>
      <vt:lpstr>  L3 Practical A Interpret the following  into Arabic, taking into account the immediacy factor  in interpreting.  </vt:lpstr>
      <vt:lpstr> L3 Practical B Interpret the following  into English, taking into account the immediacy factor  in interpreting.  </vt:lpstr>
      <vt:lpstr>continue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 Halimah</cp:lastModifiedBy>
  <cp:revision>284</cp:revision>
  <dcterms:created xsi:type="dcterms:W3CDTF">2009-10-14T19:14:34Z</dcterms:created>
  <dcterms:modified xsi:type="dcterms:W3CDTF">2013-01-08T18:55:14Z</dcterms:modified>
</cp:coreProperties>
</file>