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2" r:id="rId2"/>
    <p:sldId id="257" r:id="rId3"/>
    <p:sldId id="274" r:id="rId4"/>
    <p:sldId id="283" r:id="rId5"/>
    <p:sldId id="285" r:id="rId6"/>
    <p:sldId id="303" r:id="rId7"/>
    <p:sldId id="304" r:id="rId8"/>
    <p:sldId id="305" r:id="rId9"/>
    <p:sldId id="302" r:id="rId10"/>
    <p:sldId id="301" r:id="rId11"/>
    <p:sldId id="299" r:id="rId12"/>
    <p:sldId id="300"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FF3300"/>
    <a:srgbClr val="0099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2/13/2013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a:t>
            </a:r>
            <a:r>
              <a:rPr lang="en-US" sz="3200" b="1" dirty="0" smtClean="0">
                <a:solidFill>
                  <a:srgbClr val="1132D9"/>
                </a:solidFill>
                <a:latin typeface="AR CARTER" pitchFamily="2" charset="0"/>
                <a:cs typeface="+mj-cs"/>
              </a:rPr>
              <a:t>Consecutive Translation</a:t>
            </a:r>
          </a:p>
          <a:p>
            <a:pPr algn="ctr"/>
            <a:r>
              <a:rPr lang="en-US" sz="2800" b="1" dirty="0" smtClean="0">
                <a:solidFill>
                  <a:schemeClr val="accent1">
                    <a:lumMod val="50000"/>
                  </a:schemeClr>
                </a:solidFill>
                <a:latin typeface="AR CARTER" pitchFamily="2" charset="0"/>
                <a:cs typeface="+mj-cs"/>
              </a:rPr>
              <a:t> </a:t>
            </a:r>
            <a:r>
              <a:rPr lang="en-US" sz="2800" b="1" dirty="0" smtClean="0">
                <a:solidFill>
                  <a:srgbClr val="FF3300"/>
                </a:solidFill>
                <a:latin typeface="AR CARTER" pitchFamily="2" charset="0"/>
                <a:cs typeface="+mj-cs"/>
              </a:rPr>
              <a:t>473</a:t>
            </a:r>
            <a:r>
              <a:rPr lang="en-US" sz="2800" b="1" dirty="0" smtClean="0">
                <a:solidFill>
                  <a:schemeClr val="accent1">
                    <a:lumMod val="50000"/>
                  </a:schemeClr>
                </a:solidFill>
                <a:latin typeface="AR CARTER" pitchFamily="2" charset="0"/>
                <a:cs typeface="+mj-cs"/>
              </a:rPr>
              <a:t> Level 8 </a:t>
            </a:r>
          </a:p>
          <a:p>
            <a:pPr algn="ctr"/>
            <a:r>
              <a:rPr lang="en-US" sz="2800" b="1" dirty="0" smtClean="0">
                <a:solidFill>
                  <a:schemeClr val="accent1">
                    <a:lumMod val="50000"/>
                  </a:schemeClr>
                </a:solidFill>
                <a:latin typeface="AR CARTER" pitchFamily="2" charset="0"/>
                <a:cs typeface="+mj-cs"/>
              </a:rPr>
              <a:t>Dr. Ahmad M </a:t>
            </a:r>
            <a:r>
              <a:rPr lang="en-US" sz="2800" b="1" dirty="0" err="1" smtClean="0">
                <a:solidFill>
                  <a:schemeClr val="accent1">
                    <a:lumMod val="50000"/>
                  </a:schemeClr>
                </a:solidFill>
                <a:latin typeface="AR CARTER" pitchFamily="2" charset="0"/>
                <a:cs typeface="+mj-cs"/>
              </a:rPr>
              <a:t>Halimah</a:t>
            </a:r>
            <a:endParaRPr lang="en-US" sz="2800" b="1" dirty="0">
              <a:solidFill>
                <a:schemeClr val="accent1">
                  <a:lumMod val="50000"/>
                </a:schemeClr>
              </a:solidFill>
              <a:latin typeface="AR CARTER" pitchFamily="2"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spc="-150" dirty="0" smtClean="0">
                <a:solidFill>
                  <a:srgbClr val="376092"/>
                </a:solidFill>
                <a:latin typeface="ae_AlMateen" pitchFamily="2" charset="-78"/>
                <a:cs typeface="ae_AlMateen" pitchFamily="2" charset="-78"/>
              </a:rPr>
              <a:t>Lecture 4</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a:latin typeface="Times New Roman"/>
                <a:ea typeface="Calibri"/>
              </a:rPr>
              <a:t>Interpreting </a:t>
            </a:r>
            <a:r>
              <a:rPr lang="en-GB" b="1" dirty="0" smtClean="0">
                <a:latin typeface="Times New Roman"/>
                <a:ea typeface="Calibri"/>
              </a:rPr>
              <a:t>Constellations of Interaction</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just">
              <a:lnSpc>
                <a:spcPct val="115000"/>
              </a:lnSpc>
              <a:spcAft>
                <a:spcPts val="0"/>
              </a:spcAft>
            </a:pPr>
            <a:r>
              <a:rPr lang="en-GB" sz="2400" b="1" dirty="0" smtClean="0">
                <a:solidFill>
                  <a:srgbClr val="1132D9"/>
                </a:solidFill>
              </a:rPr>
              <a:t>By </a:t>
            </a:r>
            <a:r>
              <a:rPr lang="en-GB" sz="2400" b="1" dirty="0">
                <a:solidFill>
                  <a:srgbClr val="1132D9"/>
                </a:solidFill>
              </a:rPr>
              <a:t>the end of this lecture, you should be able to</a:t>
            </a:r>
          </a:p>
          <a:p>
            <a:pPr lvl="0" algn="just">
              <a:lnSpc>
                <a:spcPct val="115000"/>
              </a:lnSpc>
              <a:spcAft>
                <a:spcPts val="0"/>
              </a:spcAft>
              <a:buFont typeface="+mj-lt"/>
              <a:buAutoNum type="arabicPeriod"/>
            </a:pPr>
            <a:r>
              <a:rPr lang="en-GB" sz="2800" dirty="0" smtClean="0">
                <a:solidFill>
                  <a:prstClr val="black"/>
                </a:solidFill>
                <a:latin typeface="Times New Roman"/>
                <a:ea typeface="Calibri"/>
                <a:cs typeface="Arial"/>
              </a:rPr>
              <a:t>demonstrate </a:t>
            </a:r>
            <a:r>
              <a:rPr lang="en-GB" sz="2800" dirty="0">
                <a:solidFill>
                  <a:prstClr val="black"/>
                </a:solidFill>
                <a:latin typeface="Times New Roman"/>
                <a:ea typeface="Calibri"/>
                <a:cs typeface="Arial"/>
              </a:rPr>
              <a:t>how bilateral interpreting or dialogue interpreting  is carried out. </a:t>
            </a:r>
            <a:endParaRPr lang="en-GB" sz="2800" dirty="0">
              <a:solidFill>
                <a:prstClr val="black"/>
              </a:solidFill>
              <a:ea typeface="Calibri"/>
              <a:cs typeface="Arial"/>
            </a:endParaRPr>
          </a:p>
          <a:p>
            <a:pPr lvl="0" algn="just">
              <a:lnSpc>
                <a:spcPct val="115000"/>
              </a:lnSpc>
              <a:spcAft>
                <a:spcPts val="0"/>
              </a:spcAft>
              <a:buFont typeface="+mj-lt"/>
              <a:buAutoNum type="arabicPeriod"/>
            </a:pPr>
            <a:r>
              <a:rPr lang="en-GB" sz="2800" dirty="0">
                <a:solidFill>
                  <a:prstClr val="black"/>
                </a:solidFill>
                <a:latin typeface="Times New Roman"/>
                <a:ea typeface="Calibri"/>
                <a:cs typeface="Arial"/>
              </a:rPr>
              <a:t>demonstrate  how multilateral interpreting is carried out.</a:t>
            </a:r>
            <a:endParaRPr lang="en-GB" sz="2800" dirty="0">
              <a:solidFill>
                <a:prstClr val="black"/>
              </a:solidFill>
              <a:ea typeface="Calibri"/>
              <a:cs typeface="Arial"/>
            </a:endParaRPr>
          </a:p>
          <a:p>
            <a:pPr lvl="0" algn="just">
              <a:lnSpc>
                <a:spcPct val="115000"/>
              </a:lnSpc>
              <a:spcAft>
                <a:spcPts val="0"/>
              </a:spcAft>
              <a:buFont typeface="+mj-lt"/>
              <a:buAutoNum type="arabicPeriod"/>
            </a:pPr>
            <a:r>
              <a:rPr lang="en-GB" sz="2800" dirty="0" smtClean="0">
                <a:latin typeface="Times New Roman"/>
                <a:ea typeface="Calibri"/>
                <a:cs typeface="Arial"/>
              </a:rPr>
              <a:t>practise interpreting at paragraph level.</a:t>
            </a:r>
          </a:p>
          <a:p>
            <a:pPr algn="just">
              <a:lnSpc>
                <a:spcPct val="115000"/>
              </a:lnSpc>
              <a:spcAft>
                <a:spcPts val="0"/>
              </a:spcAft>
            </a:pPr>
            <a:r>
              <a:rPr lang="en-GB" sz="2800" dirty="0" smtClean="0">
                <a:latin typeface="Times New Roman"/>
                <a:ea typeface="Calibri"/>
                <a:cs typeface="Arial"/>
              </a:rPr>
              <a:t> </a:t>
            </a:r>
            <a:endParaRPr lang="en-US" sz="2800" dirty="0" smtClean="0">
              <a:latin typeface="Times New Roman"/>
              <a:ea typeface="Calibri"/>
              <a:cs typeface="Arial"/>
            </a:endParaRPr>
          </a:p>
          <a:p>
            <a:r>
              <a:rPr lang="en-GB" dirty="0" smtClean="0"/>
              <a:t> </a:t>
            </a:r>
            <a:endParaRPr lang="en-US" dirty="0" smtClean="0"/>
          </a:p>
          <a:p>
            <a:r>
              <a:rPr lang="en-GB" dirty="0" smtClean="0"/>
              <a:t> </a:t>
            </a:r>
            <a:endParaRPr lang="en-US" dirty="0" smtClean="0"/>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tabLst>
                <a:tab pos="180340" algn="l"/>
              </a:tabLst>
            </a:pP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Constellations of Interaction</a:t>
            </a:r>
            <a:r>
              <a:rPr lang="en-GB" sz="3200" dirty="0" smtClean="0">
                <a:ea typeface="Calibri"/>
                <a:cs typeface="Arial"/>
              </a:rPr>
              <a:t/>
            </a:r>
            <a:br>
              <a:rPr lang="en-GB" sz="3200" dirty="0" smtClean="0">
                <a:ea typeface="Calibri"/>
                <a:cs typeface="Arial"/>
              </a:rPr>
            </a:br>
            <a:r>
              <a:rPr lang="en-GB" sz="3200" b="1" dirty="0" smtClean="0">
                <a:solidFill>
                  <a:srgbClr val="1132D9"/>
                </a:solidFill>
              </a:rPr>
              <a:t/>
            </a:r>
            <a:br>
              <a:rPr lang="en-GB" sz="3200" b="1" dirty="0" smtClean="0">
                <a:solidFill>
                  <a:srgbClr val="1132D9"/>
                </a:solidFill>
              </a:rPr>
            </a:br>
            <a:r>
              <a:rPr lang="en-GB" sz="4000" dirty="0" smtClean="0">
                <a:ea typeface="Calibri"/>
                <a:cs typeface="Arial"/>
              </a:rPr>
              <a:t/>
            </a:r>
            <a:br>
              <a:rPr lang="en-GB" sz="4000" dirty="0" smtClean="0">
                <a:ea typeface="Calibri"/>
                <a:cs typeface="Arial"/>
              </a:rPr>
            </a:br>
            <a:endParaRPr lang="en-US" sz="3200" b="1" dirty="0">
              <a:solidFill>
                <a:srgbClr val="1132D9"/>
              </a:solidFill>
            </a:endParaRPr>
          </a:p>
        </p:txBody>
      </p:sp>
      <p:sp>
        <p:nvSpPr>
          <p:cNvPr id="3" name="Content Placeholder 2"/>
          <p:cNvSpPr>
            <a:spLocks noGrp="1"/>
          </p:cNvSpPr>
          <p:nvPr>
            <p:ph idx="1"/>
          </p:nvPr>
        </p:nvSpPr>
        <p:spPr/>
        <p:txBody>
          <a:bodyPr/>
          <a:lstStyle/>
          <a:p>
            <a:pPr marL="457200" indent="-457200" algn="just">
              <a:lnSpc>
                <a:spcPct val="115000"/>
              </a:lnSpc>
              <a:spcAft>
                <a:spcPts val="1000"/>
              </a:spcAft>
              <a:buFont typeface="Wingdings" pitchFamily="2" charset="2"/>
              <a:buChar char="q"/>
              <a:tabLst>
                <a:tab pos="180340" algn="l"/>
              </a:tabLst>
            </a:pPr>
            <a:r>
              <a:rPr lang="en-GB" sz="2800" dirty="0">
                <a:latin typeface="Times New Roman"/>
                <a:ea typeface="Calibri"/>
                <a:cs typeface="Arial"/>
              </a:rPr>
              <a:t>In addition to the categorization of interpreting types by social context and institutional setting,  the following </a:t>
            </a:r>
            <a:r>
              <a:rPr lang="en-GB" sz="2800" dirty="0" smtClean="0">
                <a:latin typeface="Times New Roman"/>
                <a:ea typeface="Calibri"/>
                <a:cs typeface="Arial"/>
              </a:rPr>
              <a:t>distinction can </a:t>
            </a:r>
            <a:r>
              <a:rPr lang="en-GB" sz="2800" dirty="0">
                <a:latin typeface="Times New Roman"/>
                <a:ea typeface="Calibri"/>
                <a:cs typeface="Arial"/>
              </a:rPr>
              <a:t>be derived from the situational constellations of interactions:</a:t>
            </a:r>
            <a:endParaRPr lang="en-GB" sz="2800" dirty="0">
              <a:ea typeface="Calibri"/>
              <a:cs typeface="Arial"/>
            </a:endParaRPr>
          </a:p>
          <a:p>
            <a:pPr lvl="0" algn="just">
              <a:lnSpc>
                <a:spcPct val="115000"/>
              </a:lnSpc>
              <a:spcAft>
                <a:spcPts val="1000"/>
              </a:spcAft>
              <a:buFont typeface="+mj-lt"/>
              <a:buAutoNum type="arabicPeriod"/>
              <a:tabLst>
                <a:tab pos="180340" algn="l"/>
              </a:tabLst>
            </a:pPr>
            <a:r>
              <a:rPr lang="en-GB" sz="2000" b="1" dirty="0">
                <a:latin typeface="Times New Roman"/>
                <a:ea typeface="Calibri"/>
                <a:cs typeface="Arial"/>
              </a:rPr>
              <a:t>Bilateral interpreting or dialogue interpreting</a:t>
            </a:r>
            <a:r>
              <a:rPr lang="en-GB" sz="2000" dirty="0">
                <a:latin typeface="Times New Roman"/>
                <a:ea typeface="Calibri"/>
                <a:cs typeface="Arial"/>
              </a:rPr>
              <a:t> is where interpreting is modelled as ‘three-party interaction’ with a (bilingual ) interpreter assuming the pivotal mediating role between two (monolingual) client. While the former foregrounds the (bi)directionality of mediation, the latter highlights the mode of communicative exchange.  Either term seems to be closely associated with what is called </a:t>
            </a:r>
            <a:r>
              <a:rPr lang="en-GB" sz="2000" b="1" dirty="0">
                <a:latin typeface="Times New Roman"/>
                <a:ea typeface="Calibri"/>
                <a:cs typeface="Arial"/>
              </a:rPr>
              <a:t>Liaison Interpreting</a:t>
            </a:r>
            <a:r>
              <a:rPr lang="en-GB" sz="2000" dirty="0">
                <a:latin typeface="Times New Roman"/>
                <a:ea typeface="Calibri"/>
                <a:cs typeface="Arial"/>
              </a:rPr>
              <a:t>.</a:t>
            </a:r>
            <a:endParaRPr lang="en-GB" sz="2800" dirty="0">
              <a:ea typeface="Calibri"/>
              <a:cs typeface="Arial"/>
            </a:endParaRPr>
          </a:p>
          <a:p>
            <a:pPr lvl="0" algn="just">
              <a:spcAft>
                <a:spcPts val="0"/>
              </a:spcAft>
              <a:buFont typeface="+mj-lt"/>
              <a:buAutoNum type="arabicPeriod"/>
              <a:tabLst>
                <a:tab pos="180340" algn="l"/>
              </a:tabLst>
            </a:pPr>
            <a:endParaRPr lang="en-US" sz="2000" dirty="0">
              <a:latin typeface="Times New Roman"/>
              <a:ea typeface="Calibri"/>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rPr>
              <a:t>Continue</a:t>
            </a:r>
            <a:endParaRPr lang="en-US" sz="3200" b="1" dirty="0">
              <a:solidFill>
                <a:srgbClr val="1132D9"/>
              </a:solidFill>
            </a:endParaRPr>
          </a:p>
        </p:txBody>
      </p:sp>
      <p:sp>
        <p:nvSpPr>
          <p:cNvPr id="3" name="Content Placeholder 2"/>
          <p:cNvSpPr>
            <a:spLocks noGrp="1"/>
          </p:cNvSpPr>
          <p:nvPr>
            <p:ph idx="1"/>
          </p:nvPr>
        </p:nvSpPr>
        <p:spPr>
          <a:xfrm>
            <a:off x="495300" y="1371600"/>
            <a:ext cx="8915400" cy="4876800"/>
          </a:xfrm>
        </p:spPr>
        <p:txBody>
          <a:bodyPr/>
          <a:lstStyle/>
          <a:p>
            <a:pPr marL="0" lvl="0" indent="0" algn="just">
              <a:lnSpc>
                <a:spcPct val="115000"/>
              </a:lnSpc>
              <a:spcAft>
                <a:spcPts val="1000"/>
              </a:spcAft>
              <a:tabLst>
                <a:tab pos="180340" algn="l"/>
              </a:tabLst>
            </a:pPr>
            <a:r>
              <a:rPr lang="en-GB" sz="2800" b="1" dirty="0" smtClean="0">
                <a:latin typeface="Times New Roman"/>
                <a:ea typeface="Calibri"/>
                <a:cs typeface="Arial"/>
              </a:rPr>
              <a:t>2. Multilateral </a:t>
            </a:r>
            <a:r>
              <a:rPr lang="en-GB" sz="2800" b="1" dirty="0">
                <a:latin typeface="Times New Roman"/>
                <a:ea typeface="Calibri"/>
                <a:cs typeface="Arial"/>
              </a:rPr>
              <a:t>Communication Interpreting </a:t>
            </a:r>
            <a:r>
              <a:rPr lang="en-GB" sz="2800" dirty="0">
                <a:latin typeface="Times New Roman"/>
                <a:ea typeface="Calibri"/>
                <a:cs typeface="Arial"/>
              </a:rPr>
              <a:t>is as in conferences attended by delegates and representatives of various nations and institutions, mainly called Conference Interpreting..</a:t>
            </a:r>
            <a:endParaRPr lang="en-GB" sz="3600" dirty="0">
              <a:ea typeface="Calibri"/>
              <a:cs typeface="Arial"/>
            </a:endParaRPr>
          </a:p>
          <a:p>
            <a:pPr marL="0" lvl="0" indent="0" algn="just">
              <a:lnSpc>
                <a:spcPct val="115000"/>
              </a:lnSpc>
              <a:spcAft>
                <a:spcPts val="0"/>
              </a:spcAft>
              <a:tabLst>
                <a:tab pos="180340" algn="l"/>
              </a:tabLst>
            </a:pP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1132D9"/>
                </a:solidFill>
              </a:rPr>
              <a:t>Continue</a:t>
            </a:r>
            <a:endParaRPr lang="en-GB" dirty="0"/>
          </a:p>
        </p:txBody>
      </p:sp>
      <p:sp>
        <p:nvSpPr>
          <p:cNvPr id="3" name="Content Placeholder 2"/>
          <p:cNvSpPr>
            <a:spLocks noGrp="1"/>
          </p:cNvSpPr>
          <p:nvPr>
            <p:ph idx="1"/>
          </p:nvPr>
        </p:nvSpPr>
        <p:spPr/>
        <p:txBody>
          <a:bodyPr/>
          <a:lstStyle/>
          <a:p>
            <a:pPr marL="0" lvl="0" indent="0" algn="just">
              <a:lnSpc>
                <a:spcPct val="115000"/>
              </a:lnSpc>
              <a:spcAft>
                <a:spcPts val="1000"/>
              </a:spcAft>
              <a:tabLst>
                <a:tab pos="180340" algn="l"/>
                <a:tab pos="270510" algn="l"/>
              </a:tabLst>
            </a:pPr>
            <a:r>
              <a:rPr lang="en-GB" sz="2000" dirty="0" smtClean="0">
                <a:latin typeface="Times New Roman"/>
                <a:ea typeface="Calibri"/>
                <a:cs typeface="Arial"/>
              </a:rPr>
              <a:t>3. </a:t>
            </a:r>
            <a:r>
              <a:rPr lang="en-GB" sz="2000" b="1" dirty="0" smtClean="0">
                <a:latin typeface="Times New Roman"/>
                <a:ea typeface="Calibri"/>
                <a:cs typeface="Arial"/>
              </a:rPr>
              <a:t>Conference </a:t>
            </a:r>
            <a:r>
              <a:rPr lang="en-GB" sz="2000" b="1" dirty="0">
                <a:latin typeface="Times New Roman"/>
                <a:ea typeface="Calibri"/>
                <a:cs typeface="Arial"/>
              </a:rPr>
              <a:t>Interpreting</a:t>
            </a:r>
            <a:r>
              <a:rPr lang="en-GB" sz="2000" dirty="0">
                <a:latin typeface="Times New Roman"/>
                <a:ea typeface="Calibri"/>
                <a:cs typeface="Arial"/>
              </a:rPr>
              <a:t> (for national or international organisation) is the most prominent manifestation in our time. It emerged during World War I when negotiations were held in French. But later on during the War some American and British negotiators did not speak French, which made official French-English bilingualism in the League of Nations usher in de facto multilingualism in international conferences. Since the First World War, interpreting has generally been attached to conference meetings and has internationally been known as “conference interpreting”. What is distinctive about  conference interpreting  is that it takes place within a particular format of interaction (‘conference’). It is often set in an international environment, though there is usually a significant ‘local’ market for conference interpreting services mainly between English and the national language.</a:t>
            </a:r>
            <a:endParaRPr lang="en-GB" sz="2800" dirty="0">
              <a:ea typeface="Calibri"/>
              <a:cs typeface="Arial"/>
            </a:endParaRPr>
          </a:p>
          <a:p>
            <a:pPr marL="0" lvl="0" indent="0" algn="just">
              <a:lnSpc>
                <a:spcPct val="115000"/>
              </a:lnSpc>
              <a:spcAft>
                <a:spcPts val="0"/>
              </a:spcAft>
              <a:tabLst>
                <a:tab pos="180340" algn="l"/>
              </a:tabLst>
            </a:pPr>
            <a:endParaRPr lang="en-GB" sz="2000" dirty="0">
              <a:ea typeface="Calibri"/>
              <a:cs typeface="Arial"/>
            </a:endParaRPr>
          </a:p>
        </p:txBody>
      </p:sp>
    </p:spTree>
    <p:extLst>
      <p:ext uri="{BB962C8B-B14F-4D97-AF65-F5344CB8AC3E}">
        <p14:creationId xmlns:p14="http://schemas.microsoft.com/office/powerpoint/2010/main" xmlns="" val="350702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tabLst>
                <a:tab pos="180340" algn="l"/>
              </a:tabLst>
            </a:pPr>
            <a:r>
              <a:rPr lang="en-GB" sz="3200" b="1" dirty="0" smtClean="0">
                <a:solidFill>
                  <a:srgbClr val="1132D9"/>
                </a:solidFill>
              </a:rPr>
              <a:t>The </a:t>
            </a:r>
            <a:r>
              <a:rPr lang="en-GB" sz="3200" b="1" dirty="0">
                <a:solidFill>
                  <a:srgbClr val="1132D9"/>
                </a:solidFill>
              </a:rPr>
              <a:t>Definition of a conference </a:t>
            </a:r>
            <a:r>
              <a:rPr lang="en-GB" sz="3200" b="1" dirty="0" smtClean="0">
                <a:solidFill>
                  <a:srgbClr val="1132D9"/>
                </a:solidFill>
              </a:rPr>
              <a:t>interpreter</a:t>
            </a:r>
            <a:endParaRPr lang="en-GB" dirty="0"/>
          </a:p>
        </p:txBody>
      </p:sp>
      <p:sp>
        <p:nvSpPr>
          <p:cNvPr id="3" name="Content Placeholder 2"/>
          <p:cNvSpPr>
            <a:spLocks noGrp="1"/>
          </p:cNvSpPr>
          <p:nvPr>
            <p:ph idx="1"/>
          </p:nvPr>
        </p:nvSpPr>
        <p:spPr/>
        <p:txBody>
          <a:bodyPr/>
          <a:lstStyle/>
          <a:p>
            <a:pPr algn="just">
              <a:lnSpc>
                <a:spcPct val="115000"/>
              </a:lnSpc>
              <a:spcAft>
                <a:spcPts val="1000"/>
              </a:spcAft>
              <a:buFont typeface="Wingdings" pitchFamily="2" charset="2"/>
              <a:buChar char="Ø"/>
              <a:tabLst>
                <a:tab pos="180340" algn="l"/>
              </a:tabLst>
            </a:pPr>
            <a:r>
              <a:rPr lang="en-GB" sz="2400" dirty="0">
                <a:latin typeface="Times New Roman"/>
                <a:ea typeface="Calibri"/>
                <a:cs typeface="Arial"/>
              </a:rPr>
              <a:t>As far as the definition of a conference interpreter is concerned, it is worth mentioning that the seminar on </a:t>
            </a:r>
            <a:r>
              <a:rPr lang="en-GB" sz="2400" u="sng" dirty="0">
                <a:latin typeface="Times New Roman"/>
                <a:ea typeface="Calibri"/>
                <a:cs typeface="Arial"/>
              </a:rPr>
              <a:t>Interpreters and Interpreting</a:t>
            </a:r>
            <a:r>
              <a:rPr lang="en-GB" sz="2400" dirty="0">
                <a:latin typeface="Times New Roman"/>
                <a:ea typeface="Calibri"/>
                <a:cs typeface="Arial"/>
              </a:rPr>
              <a:t> held by the European Forum at </a:t>
            </a:r>
            <a:r>
              <a:rPr lang="en-US" sz="2400" dirty="0">
                <a:latin typeface="Times New Roman"/>
                <a:ea typeface="Calibri"/>
                <a:cs typeface="Arial"/>
              </a:rPr>
              <a:t>Alp Bach</a:t>
            </a:r>
            <a:r>
              <a:rPr lang="en-GB" sz="2400" dirty="0">
                <a:latin typeface="Times New Roman"/>
                <a:ea typeface="Calibri"/>
                <a:cs typeface="Arial"/>
              </a:rPr>
              <a:t>, Austria, in 1969 agreed on the following definition: “</a:t>
            </a:r>
            <a:r>
              <a:rPr lang="en-GB" sz="2400" b="1" dirty="0">
                <a:latin typeface="Times New Roman"/>
                <a:ea typeface="Calibri"/>
                <a:cs typeface="Arial"/>
              </a:rPr>
              <a:t>a conference interpreter is one whose office it is to translate orally the speech of participants in meetings conducted </a:t>
            </a:r>
            <a:r>
              <a:rPr lang="en-GB" sz="2400" b="1">
                <a:latin typeface="Times New Roman"/>
                <a:ea typeface="Calibri"/>
                <a:cs typeface="Arial"/>
              </a:rPr>
              <a:t>in </a:t>
            </a:r>
            <a:r>
              <a:rPr lang="en-GB" sz="2400" b="1" smtClean="0">
                <a:latin typeface="Times New Roman"/>
                <a:ea typeface="Calibri"/>
                <a:cs typeface="Arial"/>
              </a:rPr>
              <a:t> </a:t>
            </a:r>
            <a:r>
              <a:rPr lang="en-GB" sz="2400" b="1" dirty="0">
                <a:latin typeface="Times New Roman"/>
                <a:ea typeface="Calibri"/>
                <a:cs typeface="Arial"/>
              </a:rPr>
              <a:t>two or more languages.  His office may be performed simultaneously or consecutively, in the participants presence”.</a:t>
            </a:r>
            <a:r>
              <a:rPr lang="en-GB" sz="2400" dirty="0">
                <a:latin typeface="Times New Roman"/>
                <a:ea typeface="Calibri"/>
                <a:cs typeface="Arial"/>
              </a:rPr>
              <a:t>  Walter Keiser (</a:t>
            </a:r>
            <a:r>
              <a:rPr lang="en-GB" sz="2400" dirty="0" err="1">
                <a:latin typeface="Times New Roman"/>
                <a:ea typeface="Calibri"/>
                <a:cs typeface="Arial"/>
              </a:rPr>
              <a:t>Gerver</a:t>
            </a:r>
            <a:r>
              <a:rPr lang="en-GB" sz="2400" dirty="0">
                <a:latin typeface="Times New Roman"/>
                <a:ea typeface="Calibri"/>
                <a:cs typeface="Arial"/>
              </a:rPr>
              <a:t> 1977</a:t>
            </a:r>
            <a:endParaRPr lang="en-GB" sz="2400" dirty="0">
              <a:ea typeface="Calibri"/>
              <a:cs typeface="Arial"/>
            </a:endParaRPr>
          </a:p>
          <a:p>
            <a:pPr marL="0" lvl="0" indent="0" algn="just">
              <a:lnSpc>
                <a:spcPct val="115000"/>
              </a:lnSpc>
              <a:spcAft>
                <a:spcPts val="1000"/>
              </a:spcAft>
              <a:tabLst>
                <a:tab pos="180340" algn="l"/>
              </a:tabLst>
            </a:pPr>
            <a:endParaRPr lang="en-GB" sz="2800" dirty="0">
              <a:ea typeface="Calibri"/>
              <a:cs typeface="Arial"/>
            </a:endParaRPr>
          </a:p>
          <a:p>
            <a:pPr marL="0" lvl="0" indent="0" algn="l">
              <a:lnSpc>
                <a:spcPct val="115000"/>
              </a:lnSpc>
              <a:spcAft>
                <a:spcPts val="1000"/>
              </a:spcAft>
              <a:tabLst>
                <a:tab pos="180340" algn="l"/>
              </a:tabLst>
            </a:pPr>
            <a:endParaRPr lang="en-GB" dirty="0"/>
          </a:p>
        </p:txBody>
      </p:sp>
    </p:spTree>
    <p:extLst>
      <p:ext uri="{BB962C8B-B14F-4D97-AF65-F5344CB8AC3E}">
        <p14:creationId xmlns:p14="http://schemas.microsoft.com/office/powerpoint/2010/main" xmlns="" val="454304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rPr>
              <a:t>Continue</a:t>
            </a:r>
            <a:endParaRPr lang="en-GB" sz="3200" b="1" dirty="0">
              <a:solidFill>
                <a:srgbClr val="1132D9"/>
              </a:solidFill>
            </a:endParaRPr>
          </a:p>
        </p:txBody>
      </p:sp>
      <p:sp>
        <p:nvSpPr>
          <p:cNvPr id="3" name="Content Placeholder 2"/>
          <p:cNvSpPr>
            <a:spLocks noGrp="1"/>
          </p:cNvSpPr>
          <p:nvPr>
            <p:ph idx="1"/>
          </p:nvPr>
        </p:nvSpPr>
        <p:spPr/>
        <p:txBody>
          <a:bodyPr/>
          <a:lstStyle/>
          <a:p>
            <a:pPr marL="457200" indent="-457200" algn="just">
              <a:lnSpc>
                <a:spcPct val="115000"/>
              </a:lnSpc>
              <a:spcAft>
                <a:spcPts val="1000"/>
              </a:spcAft>
              <a:buFont typeface="Wingdings" pitchFamily="2" charset="2"/>
              <a:buChar char="q"/>
              <a:tabLst>
                <a:tab pos="180340" algn="l"/>
              </a:tabLst>
            </a:pPr>
            <a:r>
              <a:rPr lang="en-GB" sz="2800" dirty="0">
                <a:latin typeface="Times New Roman"/>
                <a:ea typeface="Calibri"/>
                <a:cs typeface="Arial"/>
              </a:rPr>
              <a:t>We can conceive of interpreting as a conceptual spectrum extending  from international (</a:t>
            </a:r>
            <a:r>
              <a:rPr lang="en-GB" sz="2800" b="1" dirty="0">
                <a:latin typeface="Times New Roman"/>
                <a:ea typeface="Calibri"/>
                <a:cs typeface="Arial"/>
              </a:rPr>
              <a:t>conference </a:t>
            </a:r>
            <a:r>
              <a:rPr lang="en-GB" sz="2800" dirty="0">
                <a:latin typeface="Times New Roman"/>
                <a:ea typeface="Calibri"/>
                <a:cs typeface="Arial"/>
              </a:rPr>
              <a:t>) to intra-social (</a:t>
            </a:r>
            <a:r>
              <a:rPr lang="en-GB" sz="2800" b="1" dirty="0">
                <a:latin typeface="Times New Roman"/>
                <a:ea typeface="Calibri"/>
                <a:cs typeface="Arial"/>
              </a:rPr>
              <a:t>Community Interpreting</a:t>
            </a:r>
            <a:r>
              <a:rPr lang="en-GB" sz="2800" dirty="0">
                <a:latin typeface="Times New Roman"/>
                <a:ea typeface="Calibri"/>
                <a:cs typeface="Arial"/>
              </a:rPr>
              <a:t>). While It is good to juxtapose </a:t>
            </a:r>
            <a:r>
              <a:rPr lang="en-GB" sz="2800" b="1" dirty="0">
                <a:latin typeface="Times New Roman"/>
                <a:ea typeface="Calibri"/>
                <a:cs typeface="Arial"/>
              </a:rPr>
              <a:t>conference</a:t>
            </a:r>
            <a:r>
              <a:rPr lang="en-GB" sz="2800" dirty="0">
                <a:latin typeface="Times New Roman"/>
                <a:ea typeface="Calibri"/>
                <a:cs typeface="Arial"/>
              </a:rPr>
              <a:t> and c</a:t>
            </a:r>
            <a:r>
              <a:rPr lang="en-GB" sz="2800" b="1" dirty="0">
                <a:latin typeface="Times New Roman"/>
                <a:ea typeface="Calibri"/>
                <a:cs typeface="Arial"/>
              </a:rPr>
              <a:t>ommunity</a:t>
            </a:r>
            <a:r>
              <a:rPr lang="en-GB" sz="2800" dirty="0">
                <a:latin typeface="Times New Roman"/>
                <a:ea typeface="Calibri"/>
                <a:cs typeface="Arial"/>
              </a:rPr>
              <a:t> interpreting, it is important  understand the difference between focusing either on the level of socio-cultural communities and their </a:t>
            </a:r>
            <a:r>
              <a:rPr lang="en-GB" sz="2800" b="1" dirty="0">
                <a:latin typeface="Times New Roman"/>
                <a:ea typeface="Calibri"/>
                <a:cs typeface="Arial"/>
              </a:rPr>
              <a:t>members/representatives</a:t>
            </a:r>
            <a:r>
              <a:rPr lang="en-GB" sz="2800" dirty="0">
                <a:latin typeface="Times New Roman"/>
                <a:ea typeface="Calibri"/>
                <a:cs typeface="Arial"/>
              </a:rPr>
              <a:t> or on the </a:t>
            </a:r>
            <a:r>
              <a:rPr lang="en-GB" sz="2800" b="1" i="1" dirty="0">
                <a:latin typeface="Times New Roman"/>
                <a:ea typeface="Calibri"/>
                <a:cs typeface="Arial"/>
              </a:rPr>
              <a:t>format of interaction</a:t>
            </a:r>
            <a:r>
              <a:rPr lang="en-GB" sz="2800" dirty="0">
                <a:latin typeface="Times New Roman"/>
                <a:ea typeface="Calibri"/>
                <a:cs typeface="Arial"/>
              </a:rPr>
              <a:t> (e.g. a multilateral conference or face-to-face dialogue)</a:t>
            </a:r>
            <a:endParaRPr lang="en-GB" sz="2800" dirty="0">
              <a:ea typeface="Calibri"/>
              <a:cs typeface="Arial"/>
            </a:endParaRPr>
          </a:p>
          <a:p>
            <a:pPr algn="l"/>
            <a:endParaRPr lang="en-GB" dirty="0"/>
          </a:p>
        </p:txBody>
      </p:sp>
    </p:spTree>
    <p:extLst>
      <p:ext uri="{BB962C8B-B14F-4D97-AF65-F5344CB8AC3E}">
        <p14:creationId xmlns:p14="http://schemas.microsoft.com/office/powerpoint/2010/main" xmlns="" val="2198356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spcBef>
                <a:spcPct val="20000"/>
              </a:spcBef>
            </a:pPr>
            <a:r>
              <a:rPr lang="en-US" sz="3200" b="1" dirty="0" smtClean="0">
                <a:solidFill>
                  <a:srgbClr val="FF3300"/>
                </a:solidFill>
              </a:rPr>
              <a:t>Example A</a:t>
            </a:r>
            <a:br>
              <a:rPr lang="en-US" sz="3200" b="1" dirty="0" smtClean="0">
                <a:solidFill>
                  <a:srgbClr val="FF3300"/>
                </a:solidFill>
              </a:rPr>
            </a:br>
            <a:endParaRPr lang="en-US" sz="2400" b="1" dirty="0" smtClean="0">
              <a:solidFill>
                <a:srgbClr val="FF3300"/>
              </a:solidFill>
            </a:endParaRPr>
          </a:p>
        </p:txBody>
      </p:sp>
      <p:sp>
        <p:nvSpPr>
          <p:cNvPr id="3" name="Content Placeholder 2"/>
          <p:cNvSpPr>
            <a:spLocks noGrp="1"/>
          </p:cNvSpPr>
          <p:nvPr>
            <p:ph idx="1"/>
          </p:nvPr>
        </p:nvSpPr>
        <p:spPr/>
        <p:txBody>
          <a:bodyPr/>
          <a:lstStyle/>
          <a:p>
            <a:pPr algn="l">
              <a:lnSpc>
                <a:spcPct val="115000"/>
              </a:lnSpc>
              <a:spcAft>
                <a:spcPts val="1000"/>
              </a:spcAft>
            </a:pPr>
            <a:r>
              <a:rPr lang="en-GB" sz="2000" b="1" dirty="0" smtClean="0">
                <a:solidFill>
                  <a:srgbClr val="1132D9"/>
                </a:solidFill>
                <a:ea typeface="+mj-ea"/>
              </a:rPr>
              <a:t>Interpret the following  into Arabic.  </a:t>
            </a:r>
            <a:endParaRPr lang="en-US" sz="2000" b="1" dirty="0">
              <a:solidFill>
                <a:srgbClr val="1132D9"/>
              </a:solidFill>
              <a:ea typeface="+mj-ea"/>
            </a:endParaRPr>
          </a:p>
          <a:p>
            <a:pPr algn="l">
              <a:lnSpc>
                <a:spcPct val="115000"/>
              </a:lnSpc>
              <a:spcAft>
                <a:spcPts val="1000"/>
              </a:spcAft>
            </a:pPr>
            <a:r>
              <a:rPr lang="en-US" sz="2400" b="1" dirty="0" smtClean="0">
                <a:latin typeface="Times New Roman"/>
                <a:ea typeface="+mj-ea"/>
                <a:cs typeface="Arial"/>
              </a:rPr>
              <a:t>S</a:t>
            </a:r>
            <a:r>
              <a:rPr lang="en-GB" sz="1800" b="1" dirty="0" smtClean="0">
                <a:latin typeface="Times New Roman"/>
                <a:ea typeface="Calibri"/>
                <a:cs typeface="Arial"/>
              </a:rPr>
              <a:t>AM</a:t>
            </a:r>
            <a:r>
              <a:rPr lang="en-GB" sz="1800" dirty="0">
                <a:latin typeface="Times New Roman"/>
                <a:ea typeface="Calibri"/>
                <a:cs typeface="Arial"/>
              </a:rPr>
              <a:t>: Hello and welcome to the BBC news, I am Sam and here is today’s main </a:t>
            </a:r>
            <a:r>
              <a:rPr lang="en-GB" sz="1800" dirty="0" smtClean="0">
                <a:latin typeface="Times New Roman"/>
                <a:ea typeface="Calibri"/>
                <a:cs typeface="Arial"/>
              </a:rPr>
              <a:t>headlines.</a:t>
            </a:r>
            <a:endParaRPr lang="en-GB" sz="1800" dirty="0">
              <a:ea typeface="Calibri"/>
              <a:cs typeface="Arial"/>
            </a:endParaRPr>
          </a:p>
          <a:p>
            <a:pPr algn="ctr">
              <a:lnSpc>
                <a:spcPct val="115000"/>
              </a:lnSpc>
              <a:spcAft>
                <a:spcPts val="1000"/>
              </a:spcAft>
            </a:pPr>
            <a:r>
              <a:rPr lang="en-GB" sz="1800" b="1" dirty="0">
                <a:latin typeface="Times New Roman"/>
                <a:ea typeface="Calibri"/>
                <a:cs typeface="Arial"/>
              </a:rPr>
              <a:t>Saudi Arabia-The </a:t>
            </a:r>
            <a:r>
              <a:rPr lang="en-GB" sz="1800" b="1" dirty="0" err="1">
                <a:latin typeface="Times New Roman"/>
                <a:ea typeface="Calibri"/>
                <a:cs typeface="Arial"/>
              </a:rPr>
              <a:t>Kaaba</a:t>
            </a:r>
            <a:endParaRPr lang="en-GB" sz="1800" dirty="0">
              <a:ea typeface="Calibri"/>
              <a:cs typeface="Arial"/>
            </a:endParaRPr>
          </a:p>
          <a:p>
            <a:pPr algn="l">
              <a:lnSpc>
                <a:spcPct val="115000"/>
              </a:lnSpc>
              <a:spcAft>
                <a:spcPts val="1000"/>
              </a:spcAft>
            </a:pPr>
            <a:r>
              <a:rPr lang="en-GB" sz="1800" b="1" dirty="0" smtClean="0">
                <a:latin typeface="Times New Roman"/>
                <a:ea typeface="Calibri"/>
                <a:cs typeface="Arial"/>
              </a:rPr>
              <a:t>SAM</a:t>
            </a:r>
            <a:r>
              <a:rPr lang="en-GB" sz="1800" dirty="0">
                <a:latin typeface="Times New Roman"/>
                <a:ea typeface="Calibri"/>
                <a:cs typeface="Arial"/>
              </a:rPr>
              <a:t>: We have sent one of our colleagues to Saudi Arabia to investigate </a:t>
            </a:r>
            <a:r>
              <a:rPr lang="en-GB" sz="1800" dirty="0" smtClean="0">
                <a:latin typeface="Times New Roman"/>
                <a:ea typeface="Calibri"/>
                <a:cs typeface="Arial"/>
              </a:rPr>
              <a:t>probably </a:t>
            </a:r>
            <a:r>
              <a:rPr lang="en-GB" sz="1800" dirty="0">
                <a:latin typeface="Times New Roman"/>
                <a:ea typeface="Calibri"/>
                <a:cs typeface="Arial"/>
              </a:rPr>
              <a:t>one of the greatest wonders of the world to find out who built it, what it looks like and what people do in it so that you can go to </a:t>
            </a:r>
            <a:r>
              <a:rPr lang="en-GB" sz="1800" dirty="0" smtClean="0">
                <a:latin typeface="Times New Roman"/>
                <a:ea typeface="Calibri"/>
                <a:cs typeface="Arial"/>
              </a:rPr>
              <a:t>visit it.  </a:t>
            </a:r>
            <a:r>
              <a:rPr lang="en-GB" sz="1800" dirty="0">
                <a:latin typeface="Times New Roman"/>
                <a:ea typeface="Calibri"/>
                <a:cs typeface="Arial"/>
              </a:rPr>
              <a:t>Over to my </a:t>
            </a:r>
            <a:r>
              <a:rPr lang="en-GB" sz="1800" dirty="0" err="1" smtClean="0">
                <a:latin typeface="Times New Roman"/>
                <a:ea typeface="Calibri"/>
                <a:cs typeface="Arial"/>
              </a:rPr>
              <a:t>colleaque</a:t>
            </a:r>
            <a:r>
              <a:rPr lang="en-GB" sz="1800" dirty="0" smtClean="0">
                <a:latin typeface="Times New Roman"/>
                <a:ea typeface="Calibri"/>
                <a:cs typeface="Arial"/>
              </a:rPr>
              <a:t> </a:t>
            </a:r>
            <a:r>
              <a:rPr lang="en-GB" sz="1800" dirty="0">
                <a:latin typeface="Times New Roman"/>
                <a:ea typeface="Calibri"/>
                <a:cs typeface="Arial"/>
              </a:rPr>
              <a:t>Bob.</a:t>
            </a:r>
            <a:endParaRPr lang="en-GB" sz="1800" dirty="0">
              <a:ea typeface="Calibri"/>
              <a:cs typeface="Arial"/>
            </a:endParaRPr>
          </a:p>
          <a:p>
            <a:pPr algn="l">
              <a:lnSpc>
                <a:spcPct val="115000"/>
              </a:lnSpc>
              <a:spcAft>
                <a:spcPts val="1000"/>
              </a:spcAft>
            </a:pPr>
            <a:r>
              <a:rPr lang="en-GB" sz="1800" b="1" dirty="0">
                <a:latin typeface="Times New Roman"/>
                <a:ea typeface="Calibri"/>
                <a:cs typeface="Arial"/>
              </a:rPr>
              <a:t>BOB:</a:t>
            </a:r>
            <a:r>
              <a:rPr lang="en-GB" sz="1800" dirty="0">
                <a:latin typeface="Times New Roman"/>
                <a:ea typeface="Calibri"/>
                <a:cs typeface="Arial"/>
              </a:rPr>
              <a:t> Thank you Sam! If you do not know me, I am Bob Hale and I am here to persuade you to come to the </a:t>
            </a:r>
            <a:r>
              <a:rPr lang="en-GB" sz="1800" dirty="0" err="1">
                <a:latin typeface="Times New Roman"/>
                <a:ea typeface="Calibri"/>
                <a:cs typeface="Arial"/>
              </a:rPr>
              <a:t>Kaaba</a:t>
            </a:r>
            <a:r>
              <a:rPr lang="en-GB" sz="1800" dirty="0">
                <a:latin typeface="Times New Roman"/>
                <a:ea typeface="Calibri"/>
                <a:cs typeface="Arial"/>
              </a:rPr>
              <a:t>. What is he talking about? You are thinking, but do not fret for all will be revealed in good time.</a:t>
            </a:r>
            <a:endParaRPr lang="en-GB" sz="1800" dirty="0">
              <a:ea typeface="Calibri"/>
              <a:cs typeface="Arial"/>
            </a:endParaRPr>
          </a:p>
          <a:p>
            <a:pPr marL="0" lvl="0" indent="0" algn="l">
              <a:lnSpc>
                <a:spcPts val="1660"/>
              </a:lnSpc>
              <a:spcAft>
                <a:spcPts val="900"/>
              </a:spcAft>
            </a:pPr>
            <a:endParaRPr lang="en-GB" sz="1800" dirty="0" smtClean="0">
              <a:solidFill>
                <a:srgbClr val="222222"/>
              </a:solidFill>
              <a:latin typeface="Trebuchet MS"/>
              <a:ea typeface="Times New Roman"/>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3300"/>
                </a:solidFill>
              </a:rPr>
              <a:t>Example B  </a:t>
            </a:r>
            <a:endParaRPr lang="en-US" sz="3200" b="1" dirty="0">
              <a:solidFill>
                <a:srgbClr val="FF3300"/>
              </a:solidFill>
            </a:endParaRPr>
          </a:p>
        </p:txBody>
      </p:sp>
      <p:sp>
        <p:nvSpPr>
          <p:cNvPr id="3" name="Content Placeholder 2"/>
          <p:cNvSpPr>
            <a:spLocks noGrp="1"/>
          </p:cNvSpPr>
          <p:nvPr>
            <p:ph idx="1"/>
          </p:nvPr>
        </p:nvSpPr>
        <p:spPr/>
        <p:txBody>
          <a:bodyPr/>
          <a:lstStyle/>
          <a:p>
            <a:pPr algn="l"/>
            <a:r>
              <a:rPr lang="en-GB" sz="2400" b="1" dirty="0" smtClean="0">
                <a:solidFill>
                  <a:srgbClr val="1132D9"/>
                </a:solidFill>
                <a:cs typeface="+mj-cs"/>
              </a:rPr>
              <a:t>Interpret  the following into English</a:t>
            </a:r>
            <a:endParaRPr lang="ar-SY" sz="2400" b="1" dirty="0" smtClean="0">
              <a:solidFill>
                <a:srgbClr val="1132D9"/>
              </a:solidFill>
              <a:cs typeface="+mj-cs"/>
            </a:endParaRPr>
          </a:p>
          <a:p>
            <a:pPr algn="l"/>
            <a:endParaRPr lang="en-US" sz="2400" b="1" dirty="0" smtClean="0">
              <a:solidFill>
                <a:srgbClr val="1132D9"/>
              </a:solidFill>
              <a:cs typeface="+mj-cs"/>
            </a:endParaRPr>
          </a:p>
          <a:p>
            <a:pPr marL="514350" lvl="0" indent="-514350" algn="just" rtl="1">
              <a:lnSpc>
                <a:spcPts val="1920"/>
              </a:lnSpc>
              <a:spcAft>
                <a:spcPts val="0"/>
              </a:spcAft>
              <a:buFont typeface="+mj-lt"/>
              <a:buAutoNum type="arabicPeriod"/>
            </a:pPr>
            <a:r>
              <a:rPr lang="ar-SA" sz="2800" dirty="0">
                <a:solidFill>
                  <a:srgbClr val="333333"/>
                </a:solidFill>
                <a:ea typeface="Times New Roman"/>
                <a:cs typeface="Arial"/>
              </a:rPr>
              <a:t>كان الحكيم يسير مع تلميذه في غابه إفريقيه ورغم لياقته العالية إلا أن الطبيب كان يسير بحذر ودقه شديدين .</a:t>
            </a:r>
            <a:endParaRPr lang="en-GB" sz="1600" dirty="0">
              <a:ea typeface="Calibri"/>
              <a:cs typeface="Arial"/>
            </a:endParaRPr>
          </a:p>
          <a:p>
            <a:pPr marL="457200" indent="-457200" algn="just" rtl="1">
              <a:lnSpc>
                <a:spcPts val="1920"/>
              </a:lnSpc>
              <a:spcAft>
                <a:spcPts val="0"/>
              </a:spcAft>
              <a:buFont typeface="+mj-lt"/>
              <a:buAutoNum type="arabicPeriod"/>
            </a:pPr>
            <a:endParaRPr lang="en-GB" sz="1600" dirty="0">
              <a:ea typeface="Calibri"/>
              <a:cs typeface="Arial"/>
            </a:endParaRPr>
          </a:p>
          <a:p>
            <a:pPr marL="514350" lvl="0" indent="-514350" algn="just" rtl="1">
              <a:lnSpc>
                <a:spcPts val="1920"/>
              </a:lnSpc>
              <a:spcAft>
                <a:spcPts val="0"/>
              </a:spcAft>
              <a:buFont typeface="+mj-lt"/>
              <a:buAutoNum type="arabicPeriod"/>
            </a:pPr>
            <a:r>
              <a:rPr lang="ar-SA" sz="2800" dirty="0">
                <a:solidFill>
                  <a:srgbClr val="333333"/>
                </a:solidFill>
                <a:ea typeface="Times New Roman"/>
                <a:cs typeface="Arial"/>
              </a:rPr>
              <a:t>بينما كان التلميذ يقع ويتعثر في الطريق. وكان كل مره يقوم ليلعن الأرض والطريق ثم يتبع معلمه.</a:t>
            </a:r>
            <a:endParaRPr lang="en-GB" sz="1600" dirty="0">
              <a:ea typeface="Calibri"/>
              <a:cs typeface="Arial"/>
            </a:endParaRPr>
          </a:p>
          <a:p>
            <a:pPr marL="0" indent="0" rtl="1"/>
            <a:endParaRPr lang="ar-SY" sz="2400" dirty="0">
              <a:ea typeface="Calibri"/>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L4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600" b="1" dirty="0" smtClean="0">
                <a:solidFill>
                  <a:srgbClr val="1132D9"/>
                </a:solidFill>
              </a:rPr>
              <a:t>Interpret the following  into Arabic, taking into account the immediacy factor  in interpreting.</a:t>
            </a:r>
            <a:r>
              <a:rPr lang="en-GB" sz="1800" b="1" dirty="0" smtClean="0"/>
              <a:t/>
            </a:r>
            <a:br>
              <a:rPr lang="en-GB" sz="1800" b="1" dirty="0" smtClean="0"/>
            </a:b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1000"/>
              </a:spcAft>
            </a:pPr>
            <a:r>
              <a:rPr lang="en-GB" sz="1600" b="1" dirty="0">
                <a:latin typeface="Times New Roman"/>
                <a:ea typeface="Calibri"/>
                <a:cs typeface="Arial"/>
              </a:rPr>
              <a:t>BOB:</a:t>
            </a:r>
            <a:r>
              <a:rPr lang="en-GB" sz="1600" dirty="0">
                <a:latin typeface="Times New Roman"/>
                <a:ea typeface="Calibri"/>
                <a:cs typeface="Arial"/>
              </a:rPr>
              <a:t> I have just arrived and a crystal white marble mosque welcomes me looking, like a palace. Tall towers each with a winding staircase stuck out of the mosque giving it an Arabian look. So far so good! Cautiously I make my way inside just to await a beautiful sight. A cube stands proudly in the centre of the mosque glossy and black. Prayers written in gold shine out radiantly. People swarm all around one practically shiny stone. It makes the entire other stones look lame. Just staring at it makes me shiver with awe and wonder. Through many crowds of people, I see arching hallways high and low, wide and narrow but all pure white. The </a:t>
            </a:r>
            <a:r>
              <a:rPr lang="en-GB" sz="1600" dirty="0" err="1">
                <a:latin typeface="Times New Roman"/>
                <a:ea typeface="Calibri"/>
                <a:cs typeface="Arial"/>
              </a:rPr>
              <a:t>Kaaba</a:t>
            </a:r>
            <a:r>
              <a:rPr lang="en-GB" sz="1600" dirty="0">
                <a:latin typeface="Times New Roman"/>
                <a:ea typeface="Calibri"/>
                <a:cs typeface="Arial"/>
              </a:rPr>
              <a:t> is magnificent. Magnificent!</a:t>
            </a:r>
            <a:endParaRPr lang="en-GB" sz="1600" dirty="0">
              <a:ea typeface="Calibri"/>
              <a:cs typeface="Arial"/>
            </a:endParaRPr>
          </a:p>
          <a:p>
            <a:pPr algn="l">
              <a:lnSpc>
                <a:spcPct val="115000"/>
              </a:lnSpc>
              <a:spcAft>
                <a:spcPts val="1000"/>
              </a:spcAft>
            </a:pPr>
            <a:r>
              <a:rPr lang="en-GB" sz="1600" b="1" dirty="0">
                <a:latin typeface="Times New Roman"/>
                <a:ea typeface="Calibri"/>
                <a:cs typeface="Arial"/>
              </a:rPr>
              <a:t>BOB:</a:t>
            </a:r>
            <a:r>
              <a:rPr lang="en-GB" sz="1600" dirty="0">
                <a:latin typeface="Times New Roman"/>
                <a:ea typeface="Calibri"/>
                <a:cs typeface="Arial"/>
              </a:rPr>
              <a:t> Used for praying and in performing Haji, the </a:t>
            </a:r>
            <a:r>
              <a:rPr lang="en-GB" sz="1600" dirty="0" err="1">
                <a:latin typeface="Times New Roman"/>
                <a:ea typeface="Calibri"/>
                <a:cs typeface="Arial"/>
              </a:rPr>
              <a:t>Kabba</a:t>
            </a:r>
            <a:r>
              <a:rPr lang="en-GB" sz="1600" dirty="0">
                <a:latin typeface="Times New Roman"/>
                <a:ea typeface="Calibri"/>
                <a:cs typeface="Arial"/>
              </a:rPr>
              <a:t> was first built by the prophet Adam, the first mosque ever constructed in the name of Allah, The house of God. Many Muslims pilgrimage here, so if you are looking for a place to visit come and visit The </a:t>
            </a:r>
            <a:r>
              <a:rPr lang="en-GB" sz="1600" dirty="0" err="1">
                <a:latin typeface="Times New Roman"/>
                <a:ea typeface="Calibri"/>
                <a:cs typeface="Arial"/>
              </a:rPr>
              <a:t>Kaaba</a:t>
            </a:r>
            <a:r>
              <a:rPr lang="en-GB" sz="1600" dirty="0">
                <a:latin typeface="Times New Roman"/>
                <a:ea typeface="Calibri"/>
                <a:cs typeface="Arial"/>
              </a:rPr>
              <a:t> a great time for the family. Whether you are young or old you will love this place. This is Bob Hale reporting from one of the most beautiful places he has ever seen. Sam.</a:t>
            </a:r>
            <a:endParaRPr lang="en-GB" sz="1600" dirty="0">
              <a:ea typeface="Calibri"/>
              <a:cs typeface="Arial"/>
            </a:endParaRPr>
          </a:p>
          <a:p>
            <a:pPr algn="l"/>
            <a:r>
              <a:rPr lang="en-GB" sz="1600" b="1" dirty="0">
                <a:latin typeface="Times New Roman"/>
                <a:ea typeface="Calibri"/>
              </a:rPr>
              <a:t>SAM</a:t>
            </a:r>
            <a:r>
              <a:rPr lang="en-GB" sz="1600" dirty="0">
                <a:latin typeface="Times New Roman"/>
                <a:ea typeface="Calibri"/>
              </a:rPr>
              <a:t>: Thank you Bob. So if you are looking for a good place to go to come to Saudi Arabia to enjoy the surroundings and story of the </a:t>
            </a:r>
            <a:r>
              <a:rPr lang="en-GB" sz="1600" dirty="0" err="1">
                <a:latin typeface="Times New Roman"/>
                <a:ea typeface="Calibri"/>
              </a:rPr>
              <a:t>Kaaba</a:t>
            </a:r>
            <a:r>
              <a:rPr lang="en-GB" sz="1600" dirty="0">
                <a:latin typeface="Times New Roman"/>
                <a:ea typeface="Calibri"/>
              </a:rPr>
              <a:t>. Here is Jessica with the weather report. Jessica </a:t>
            </a:r>
            <a:endParaRPr lang="en-GB" sz="1600" dirty="0">
              <a:ea typeface="Calibri"/>
              <a:cs typeface="Arial"/>
            </a:endParaRPr>
          </a:p>
        </p:txBody>
      </p:sp>
    </p:spTree>
    <p:extLst>
      <p:ext uri="{BB962C8B-B14F-4D97-AF65-F5344CB8AC3E}">
        <p14:creationId xmlns:p14="http://schemas.microsoft.com/office/powerpoint/2010/main" xmlns="" val="3992937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L4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600" b="1" dirty="0" smtClean="0">
                <a:solidFill>
                  <a:srgbClr val="1132D9"/>
                </a:solidFill>
              </a:rPr>
              <a:t>Interpret the following  into English, taking into account the immediacy factor  in interpreting. </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457200" lvl="0" indent="-457200" algn="just" rtl="1">
              <a:lnSpc>
                <a:spcPts val="1920"/>
              </a:lnSpc>
              <a:spcAft>
                <a:spcPts val="0"/>
              </a:spcAft>
              <a:buFont typeface="+mj-lt"/>
              <a:buAutoNum type="arabicPeriod"/>
            </a:pPr>
            <a:endParaRPr lang="ar-SY" sz="2000" dirty="0" smtClean="0">
              <a:solidFill>
                <a:srgbClr val="333333"/>
              </a:solidFill>
              <a:ea typeface="Times New Roman"/>
              <a:cs typeface="Arial"/>
            </a:endParaRPr>
          </a:p>
          <a:p>
            <a:pPr marL="457200" lvl="0" indent="-457200" algn="just" rtl="1">
              <a:lnSpc>
                <a:spcPts val="1920"/>
              </a:lnSpc>
              <a:spcAft>
                <a:spcPts val="0"/>
              </a:spcAft>
              <a:buFont typeface="+mj-lt"/>
              <a:buAutoNum type="arabicPeriod"/>
            </a:pPr>
            <a:r>
              <a:rPr lang="ar-SA" sz="2400" dirty="0" smtClean="0">
                <a:solidFill>
                  <a:srgbClr val="333333"/>
                </a:solidFill>
                <a:ea typeface="Times New Roman"/>
                <a:cs typeface="Arial"/>
              </a:rPr>
              <a:t>وبعد </a:t>
            </a:r>
            <a:r>
              <a:rPr lang="ar-SA" sz="2400" dirty="0">
                <a:solidFill>
                  <a:srgbClr val="333333"/>
                </a:solidFill>
                <a:ea typeface="Times New Roman"/>
                <a:cs typeface="Arial"/>
              </a:rPr>
              <a:t>مسيره طويلة وصلا إلي المكان المنشود. ودون أن يتوقف التفت الطبيب إلي التلميذ واستدار وبدأ في العودة .</a:t>
            </a:r>
            <a:endParaRPr lang="en-GB" sz="2400" dirty="0">
              <a:ea typeface="Calibri"/>
              <a:cs typeface="Arial"/>
            </a:endParaRPr>
          </a:p>
          <a:p>
            <a:pPr marL="457200" indent="-457200" algn="just" rtl="1">
              <a:lnSpc>
                <a:spcPts val="1920"/>
              </a:lnSpc>
              <a:spcAft>
                <a:spcPts val="0"/>
              </a:spcAft>
              <a:buFont typeface="+mj-lt"/>
              <a:buAutoNum type="arabicPeriod"/>
            </a:pPr>
            <a:endParaRPr lang="en-GB" sz="2400" dirty="0">
              <a:ea typeface="Calibri"/>
              <a:cs typeface="Arial"/>
            </a:endParaRPr>
          </a:p>
          <a:p>
            <a:pPr marL="457200" lvl="0" indent="-457200" algn="just" rtl="1">
              <a:lnSpc>
                <a:spcPts val="1920"/>
              </a:lnSpc>
              <a:spcAft>
                <a:spcPts val="0"/>
              </a:spcAft>
              <a:buFont typeface="+mj-lt"/>
              <a:buAutoNum type="arabicPeriod"/>
            </a:pPr>
            <a:r>
              <a:rPr lang="ar-SA" sz="2400" dirty="0">
                <a:solidFill>
                  <a:srgbClr val="333333"/>
                </a:solidFill>
                <a:ea typeface="Times New Roman"/>
                <a:cs typeface="Arial"/>
              </a:rPr>
              <a:t>قال التلميذ: لم تعلمني اليوم شيئا يا سيدي . قال بعد أن وقع مره أخرى .</a:t>
            </a:r>
            <a:endParaRPr lang="en-GB" sz="2400" dirty="0">
              <a:ea typeface="Calibri"/>
              <a:cs typeface="Arial"/>
            </a:endParaRPr>
          </a:p>
          <a:p>
            <a:pPr marL="457200" indent="-457200" algn="just" rtl="1">
              <a:lnSpc>
                <a:spcPts val="1920"/>
              </a:lnSpc>
              <a:spcAft>
                <a:spcPts val="0"/>
              </a:spcAft>
              <a:buFont typeface="+mj-lt"/>
              <a:buAutoNum type="arabicPeriod"/>
            </a:pPr>
            <a:endParaRPr lang="en-GB" sz="2400" dirty="0">
              <a:ea typeface="Calibri"/>
              <a:cs typeface="Arial"/>
            </a:endParaRPr>
          </a:p>
          <a:p>
            <a:pPr marL="457200" lvl="0" indent="-457200" algn="just" rtl="1">
              <a:lnSpc>
                <a:spcPts val="1920"/>
              </a:lnSpc>
              <a:spcAft>
                <a:spcPts val="0"/>
              </a:spcAft>
              <a:buFont typeface="+mj-lt"/>
              <a:buAutoNum type="arabicPeriod"/>
            </a:pPr>
            <a:r>
              <a:rPr lang="ar-SA" sz="2400" dirty="0">
                <a:solidFill>
                  <a:srgbClr val="333333"/>
                </a:solidFill>
                <a:ea typeface="Times New Roman"/>
                <a:cs typeface="Arial"/>
              </a:rPr>
              <a:t>قال الطبيب: لقد كنت أعلمك أشياء ولكنك لم تتعلم كنت أحاول أن أعلمك كيف تتعامل مع عثرات الحياة</a:t>
            </a:r>
            <a:r>
              <a:rPr lang="ar-SA" sz="2400" dirty="0" smtClean="0">
                <a:solidFill>
                  <a:srgbClr val="333333"/>
                </a:solidFill>
                <a:ea typeface="Times New Roman"/>
                <a:cs typeface="Arial"/>
              </a:rPr>
              <a:t>!.</a:t>
            </a:r>
            <a:endParaRPr lang="ar-SY" sz="2400" dirty="0" smtClean="0">
              <a:solidFill>
                <a:srgbClr val="333333"/>
              </a:solidFill>
              <a:ea typeface="Times New Roman"/>
              <a:cs typeface="Arial"/>
            </a:endParaRPr>
          </a:p>
          <a:p>
            <a:pPr marL="457200" lvl="0" indent="-457200" algn="just" rtl="1">
              <a:lnSpc>
                <a:spcPts val="1920"/>
              </a:lnSpc>
              <a:spcAft>
                <a:spcPts val="0"/>
              </a:spcAft>
              <a:buFont typeface="+mj-lt"/>
              <a:buAutoNum type="arabicPeriod"/>
            </a:pPr>
            <a:endParaRPr lang="ar-SY" sz="2400" dirty="0" smtClean="0">
              <a:solidFill>
                <a:srgbClr val="333333"/>
              </a:solidFill>
              <a:ea typeface="Times New Roman"/>
              <a:cs typeface="Arial"/>
            </a:endParaRPr>
          </a:p>
          <a:p>
            <a:pPr marL="457200" lvl="0" indent="-457200" algn="just" rtl="1">
              <a:lnSpc>
                <a:spcPts val="1920"/>
              </a:lnSpc>
              <a:spcAft>
                <a:spcPts val="0"/>
              </a:spcAft>
              <a:buFont typeface="+mj-lt"/>
              <a:buAutoNum type="arabicPeriod"/>
            </a:pPr>
            <a:r>
              <a:rPr lang="ar-SA" sz="2400" dirty="0" smtClean="0">
                <a:solidFill>
                  <a:srgbClr val="333333"/>
                </a:solidFill>
                <a:ea typeface="Times New Roman"/>
                <a:cs typeface="Arial"/>
              </a:rPr>
              <a:t>قال </a:t>
            </a:r>
            <a:r>
              <a:rPr lang="ar-SA" sz="2400" dirty="0">
                <a:solidFill>
                  <a:srgbClr val="333333"/>
                </a:solidFill>
                <a:ea typeface="Times New Roman"/>
                <a:cs typeface="Arial"/>
              </a:rPr>
              <a:t>التلميذ :وكيف ذلك؟</a:t>
            </a:r>
            <a:endParaRPr lang="en-GB" sz="2400" dirty="0">
              <a:ea typeface="Calibri"/>
              <a:cs typeface="Arial"/>
            </a:endParaRPr>
          </a:p>
          <a:p>
            <a:pPr marL="457200" indent="-457200" algn="just" rtl="1">
              <a:lnSpc>
                <a:spcPts val="1920"/>
              </a:lnSpc>
              <a:spcAft>
                <a:spcPts val="0"/>
              </a:spcAft>
              <a:buFont typeface="+mj-lt"/>
              <a:buAutoNum type="arabicPeriod"/>
            </a:pPr>
            <a:endParaRPr lang="en-GB" sz="2400" dirty="0">
              <a:ea typeface="Calibri"/>
              <a:cs typeface="Arial"/>
            </a:endParaRPr>
          </a:p>
          <a:p>
            <a:pPr marL="457200" lvl="0" indent="-457200" algn="just" rtl="1">
              <a:lnSpc>
                <a:spcPts val="1920"/>
              </a:lnSpc>
              <a:spcAft>
                <a:spcPts val="0"/>
              </a:spcAft>
              <a:buFont typeface="+mj-lt"/>
              <a:buAutoNum type="arabicPeriod"/>
            </a:pPr>
            <a:r>
              <a:rPr lang="ar-SA" sz="2400" dirty="0">
                <a:solidFill>
                  <a:srgbClr val="333333"/>
                </a:solidFill>
                <a:ea typeface="Times New Roman"/>
                <a:cs typeface="Arial"/>
              </a:rPr>
              <a:t>قال: بالطريقة نفسها التي تتعامل بها مع عثرات الطريق فبدلا من أن تلعن المكان الذي تقع فيه .حاول أن تعرف سبب وقوعك أولا.</a:t>
            </a:r>
            <a:endParaRPr lang="en-GB" sz="2400" dirty="0">
              <a:ea typeface="Calibri"/>
              <a:cs typeface="Arial"/>
            </a:endParaRPr>
          </a:p>
          <a:p>
            <a:pPr marL="0" indent="0" algn="just" rtl="1">
              <a:lnSpc>
                <a:spcPts val="1920"/>
              </a:lnSpc>
              <a:spcAft>
                <a:spcPts val="900"/>
              </a:spcAft>
            </a:pPr>
            <a:endParaRPr lang="en-GB" sz="2000" dirty="0">
              <a:ea typeface="Calibri"/>
              <a:cs typeface="Arial"/>
            </a:endParaRPr>
          </a:p>
          <a:p>
            <a:pPr lvl="0" rtl="1">
              <a:lnSpc>
                <a:spcPct val="200000"/>
              </a:lnSpc>
              <a:spcAft>
                <a:spcPts val="0"/>
              </a:spcAft>
              <a:buFont typeface="+mj-lt"/>
              <a:buAutoNum type="arabicPeriod"/>
            </a:pPr>
            <a:endParaRPr lang="ar-SY" sz="1800" dirty="0" smtClean="0">
              <a:ea typeface="Calibri"/>
              <a:cs typeface="Times New Roman"/>
            </a:endParaRPr>
          </a:p>
          <a:p>
            <a:pPr marL="0" lvl="0" indent="0" rtl="1">
              <a:lnSpc>
                <a:spcPct val="200000"/>
              </a:lnSpc>
              <a:spcAft>
                <a:spcPts val="0"/>
              </a:spcAft>
            </a:pPr>
            <a:endParaRPr lang="ar-SY" sz="1800" dirty="0">
              <a:ea typeface="Calibri"/>
              <a:cs typeface="Times New Roman"/>
            </a:endParaRPr>
          </a:p>
        </p:txBody>
      </p:sp>
    </p:spTree>
    <p:extLst>
      <p:ext uri="{BB962C8B-B14F-4D97-AF65-F5344CB8AC3E}">
        <p14:creationId xmlns:p14="http://schemas.microsoft.com/office/powerpoint/2010/main" xmlns="" val="2665764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2246</TotalTime>
  <Words>981</Words>
  <Application>Microsoft Office PowerPoint</Application>
  <PresentationFormat>A4 Paper (210x297 mm)</PresentationFormat>
  <Paragraphs>57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Lecture 4</vt:lpstr>
      <vt:lpstr>Learning Outcomes</vt:lpstr>
      <vt:lpstr>   Constellations of Interaction   </vt:lpstr>
      <vt:lpstr>Continue</vt:lpstr>
      <vt:lpstr>Continue</vt:lpstr>
      <vt:lpstr>The Definition of a conference interpreter</vt:lpstr>
      <vt:lpstr>Continue</vt:lpstr>
      <vt:lpstr>Example A </vt:lpstr>
      <vt:lpstr>Example B  </vt:lpstr>
      <vt:lpstr>  L4 Practical A Interpret the following  into Arabic, taking into account the immediacy factor  in interpreting.  </vt:lpstr>
      <vt:lpstr> L4 Practical B Interpret the following  into English, taking into account the immediacy factor  in interpreting.  </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305</cp:revision>
  <dcterms:created xsi:type="dcterms:W3CDTF">2009-10-14T19:14:34Z</dcterms:created>
  <dcterms:modified xsi:type="dcterms:W3CDTF">2013-02-13T05:22:05Z</dcterms:modified>
</cp:coreProperties>
</file>