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82" r:id="rId2"/>
    <p:sldId id="257" r:id="rId3"/>
    <p:sldId id="274" r:id="rId4"/>
    <p:sldId id="283" r:id="rId5"/>
    <p:sldId id="285" r:id="rId6"/>
    <p:sldId id="303" r:id="rId7"/>
    <p:sldId id="304" r:id="rId8"/>
    <p:sldId id="305" r:id="rId9"/>
    <p:sldId id="307" r:id="rId10"/>
    <p:sldId id="308" r:id="rId11"/>
    <p:sldId id="302" r:id="rId12"/>
    <p:sldId id="301" r:id="rId13"/>
    <p:sldId id="299" r:id="rId14"/>
    <p:sldId id="300"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1132D9"/>
    <a:srgbClr val="FF3300"/>
    <a:srgbClr val="009900"/>
    <a:srgbClr val="3B84AF"/>
    <a:srgbClr val="709256"/>
    <a:srgbClr val="AD9968"/>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4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2/13/2013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 xmlns:p14="http://schemas.microsoft.com/office/powerpoint/2010/main"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a:t>
            </a:r>
            <a:r>
              <a:rPr lang="en-US" sz="3200" b="1" dirty="0" smtClean="0">
                <a:solidFill>
                  <a:srgbClr val="1132D9"/>
                </a:solidFill>
                <a:latin typeface="AR CARTER" pitchFamily="2" charset="0"/>
                <a:cs typeface="+mj-cs"/>
              </a:rPr>
              <a:t>Consecutive Translation</a:t>
            </a:r>
          </a:p>
          <a:p>
            <a:pPr algn="ctr"/>
            <a:r>
              <a:rPr lang="en-US" sz="2800" b="1" dirty="0" smtClean="0">
                <a:solidFill>
                  <a:schemeClr val="accent1">
                    <a:lumMod val="50000"/>
                  </a:schemeClr>
                </a:solidFill>
                <a:latin typeface="AR CARTER" pitchFamily="2" charset="0"/>
                <a:cs typeface="+mj-cs"/>
              </a:rPr>
              <a:t> </a:t>
            </a:r>
            <a:r>
              <a:rPr lang="en-US" sz="2800" b="1" dirty="0" smtClean="0">
                <a:solidFill>
                  <a:srgbClr val="FF3300"/>
                </a:solidFill>
                <a:latin typeface="AR CARTER" pitchFamily="2" charset="0"/>
                <a:cs typeface="+mj-cs"/>
              </a:rPr>
              <a:t>473</a:t>
            </a:r>
            <a:r>
              <a:rPr lang="en-US" sz="2800" b="1" dirty="0" smtClean="0">
                <a:solidFill>
                  <a:schemeClr val="accent1">
                    <a:lumMod val="50000"/>
                  </a:schemeClr>
                </a:solidFill>
                <a:latin typeface="AR CARTER" pitchFamily="2" charset="0"/>
                <a:cs typeface="+mj-cs"/>
              </a:rPr>
              <a:t> Level 8 </a:t>
            </a:r>
          </a:p>
          <a:p>
            <a:pPr algn="ctr"/>
            <a:r>
              <a:rPr lang="en-US" sz="2800" b="1" dirty="0" smtClean="0">
                <a:solidFill>
                  <a:schemeClr val="accent1">
                    <a:lumMod val="50000"/>
                  </a:schemeClr>
                </a:solidFill>
                <a:latin typeface="AR CARTER" pitchFamily="2" charset="0"/>
                <a:cs typeface="+mj-cs"/>
              </a:rPr>
              <a:t>Dr. Ahmad M </a:t>
            </a:r>
            <a:r>
              <a:rPr lang="en-US" sz="2800" b="1" dirty="0" err="1" smtClean="0">
                <a:solidFill>
                  <a:schemeClr val="accent1">
                    <a:lumMod val="50000"/>
                  </a:schemeClr>
                </a:solidFill>
                <a:latin typeface="AR CARTER" pitchFamily="2" charset="0"/>
                <a:cs typeface="+mj-cs"/>
              </a:rPr>
              <a:t>Halimah</a:t>
            </a:r>
            <a:endParaRPr lang="en-US" sz="2800" b="1" dirty="0">
              <a:solidFill>
                <a:schemeClr val="accent1">
                  <a:lumMod val="50000"/>
                </a:schemeClr>
              </a:solidFill>
              <a:latin typeface="AR CARTER" pitchFamily="2"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spc="-150" dirty="0" smtClean="0">
                <a:solidFill>
                  <a:srgbClr val="376092"/>
                </a:solidFill>
                <a:latin typeface="ae_AlMateen" pitchFamily="2" charset="-78"/>
                <a:cs typeface="ae_AlMateen" pitchFamily="2" charset="-78"/>
              </a:rPr>
              <a:t>Lecture 5</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a:latin typeface="Times New Roman"/>
                <a:ea typeface="Calibri"/>
              </a:rPr>
              <a:t>Interpreting Typological </a:t>
            </a:r>
            <a:r>
              <a:rPr lang="en-GB" b="1" dirty="0" smtClean="0">
                <a:latin typeface="Times New Roman"/>
                <a:ea typeface="Calibri"/>
              </a:rPr>
              <a:t>Parameters</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just">
              <a:lnSpc>
                <a:spcPct val="115000"/>
              </a:lnSpc>
              <a:spcAft>
                <a:spcPts val="0"/>
              </a:spcAft>
            </a:pPr>
            <a:r>
              <a:rPr lang="en-GB" sz="2400" b="1" dirty="0" smtClean="0">
                <a:solidFill>
                  <a:srgbClr val="1132D9"/>
                </a:solidFill>
              </a:rPr>
              <a:t>By </a:t>
            </a:r>
            <a:r>
              <a:rPr lang="en-GB" sz="2400" b="1" dirty="0">
                <a:solidFill>
                  <a:srgbClr val="1132D9"/>
                </a:solidFill>
              </a:rPr>
              <a:t>the end of this lecture, you should be able to</a:t>
            </a:r>
          </a:p>
          <a:p>
            <a:pPr lvl="0" algn="just">
              <a:lnSpc>
                <a:spcPct val="115000"/>
              </a:lnSpc>
              <a:spcAft>
                <a:spcPts val="0"/>
              </a:spcAft>
              <a:buFont typeface="+mj-lt"/>
              <a:buAutoNum type="arabicPeriod"/>
            </a:pPr>
            <a:r>
              <a:rPr lang="en-GB" sz="2800" dirty="0">
                <a:solidFill>
                  <a:prstClr val="black"/>
                </a:solidFill>
                <a:latin typeface="Times New Roman"/>
                <a:ea typeface="Calibri"/>
                <a:cs typeface="Arial"/>
              </a:rPr>
              <a:t>i</a:t>
            </a:r>
            <a:r>
              <a:rPr lang="en-GB" sz="2800" dirty="0" smtClean="0">
                <a:solidFill>
                  <a:prstClr val="black"/>
                </a:solidFill>
                <a:latin typeface="Times New Roman"/>
                <a:ea typeface="Calibri"/>
                <a:cs typeface="Arial"/>
              </a:rPr>
              <a:t>dentify a systematic </a:t>
            </a:r>
            <a:r>
              <a:rPr lang="en-GB" sz="2800" dirty="0">
                <a:solidFill>
                  <a:prstClr val="black"/>
                </a:solidFill>
                <a:latin typeface="Times New Roman"/>
                <a:ea typeface="Calibri"/>
                <a:cs typeface="Arial"/>
              </a:rPr>
              <a:t>inventory of types and subtypes of interpreting such as language modality, working mode, directionality and use of technology and professional status. </a:t>
            </a:r>
            <a:endParaRPr lang="en-GB" sz="2800" dirty="0">
              <a:solidFill>
                <a:prstClr val="black"/>
              </a:solidFill>
              <a:ea typeface="Calibri"/>
              <a:cs typeface="Arial"/>
            </a:endParaRPr>
          </a:p>
          <a:p>
            <a:pPr lvl="0" algn="just">
              <a:lnSpc>
                <a:spcPct val="115000"/>
              </a:lnSpc>
              <a:spcAft>
                <a:spcPts val="0"/>
              </a:spcAft>
              <a:buFont typeface="+mj-lt"/>
              <a:buAutoNum type="arabicPeriod"/>
            </a:pPr>
            <a:r>
              <a:rPr lang="en-GB" sz="2800" dirty="0" smtClean="0">
                <a:latin typeface="Times New Roman"/>
                <a:ea typeface="Calibri"/>
                <a:cs typeface="Arial"/>
              </a:rPr>
              <a:t>practise interpreting at paragraph level.</a:t>
            </a:r>
          </a:p>
          <a:p>
            <a:pPr algn="just">
              <a:lnSpc>
                <a:spcPct val="115000"/>
              </a:lnSpc>
              <a:spcAft>
                <a:spcPts val="0"/>
              </a:spcAft>
            </a:pPr>
            <a:endParaRPr lang="en-US" sz="2800" dirty="0" smtClean="0">
              <a:latin typeface="Times New Roman"/>
              <a:ea typeface="Calibri"/>
              <a:cs typeface="Arial"/>
            </a:endParaRPr>
          </a:p>
          <a:p>
            <a:r>
              <a:rPr lang="en-GB" dirty="0" smtClean="0"/>
              <a:t> </a:t>
            </a:r>
            <a:endParaRPr lang="en-US" dirty="0" smtClean="0"/>
          </a:p>
          <a:p>
            <a:r>
              <a:rPr lang="en-GB" dirty="0" smtClean="0"/>
              <a:t> </a:t>
            </a:r>
            <a:endParaRPr lang="en-US" dirty="0" smtClean="0"/>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tabLst>
                <a:tab pos="180340" algn="l"/>
              </a:tabLst>
            </a:pP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2800" b="1" dirty="0" smtClean="0">
                <a:solidFill>
                  <a:srgbClr val="1132D9"/>
                </a:solidFill>
              </a:rPr>
              <a:t> Language Modality </a:t>
            </a:r>
            <a:br>
              <a:rPr lang="en-GB" sz="28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4000" dirty="0" smtClean="0">
                <a:ea typeface="Calibri"/>
                <a:cs typeface="Arial"/>
              </a:rPr>
              <a:t/>
            </a:r>
            <a:br>
              <a:rPr lang="en-GB" sz="4000" dirty="0" smtClean="0">
                <a:ea typeface="Calibri"/>
                <a:cs typeface="Arial"/>
              </a:rPr>
            </a:br>
            <a:endParaRPr lang="en-US" sz="3200" b="1" dirty="0">
              <a:solidFill>
                <a:srgbClr val="1132D9"/>
              </a:solidFill>
            </a:endParaRPr>
          </a:p>
        </p:txBody>
      </p:sp>
      <p:sp>
        <p:nvSpPr>
          <p:cNvPr id="3" name="Content Placeholder 2"/>
          <p:cNvSpPr>
            <a:spLocks noGrp="1"/>
          </p:cNvSpPr>
          <p:nvPr>
            <p:ph idx="1"/>
          </p:nvPr>
        </p:nvSpPr>
        <p:spPr/>
        <p:txBody>
          <a:bodyPr/>
          <a:lstStyle/>
          <a:p>
            <a:pPr algn="l">
              <a:buFont typeface="Wingdings" pitchFamily="2" charset="2"/>
              <a:buChar char="q"/>
            </a:pPr>
            <a:r>
              <a:rPr lang="en-GB" sz="2000" dirty="0" smtClean="0"/>
              <a:t>Apart from the broad classification of interpreting types by settings and constellation, there are additional and rather clear-cut criteria for more systematic inventory of types and subtypes of interpreting, among them is the following:</a:t>
            </a:r>
            <a:endParaRPr lang="en-US" sz="2000" dirty="0" smtClean="0"/>
          </a:p>
          <a:p>
            <a:pPr lvl="0" algn="l"/>
            <a:r>
              <a:rPr lang="en-GB" sz="2000" b="1" dirty="0" smtClean="0"/>
              <a:t>Language Modality</a:t>
            </a:r>
            <a:r>
              <a:rPr lang="en-GB" sz="2000" dirty="0" smtClean="0"/>
              <a:t>:  </a:t>
            </a:r>
          </a:p>
          <a:p>
            <a:pPr lvl="0" algn="l">
              <a:buFont typeface="Wingdings" pitchFamily="2" charset="2"/>
              <a:buChar char="Ø"/>
            </a:pPr>
            <a:r>
              <a:rPr lang="en-GB" sz="2000" dirty="0" smtClean="0"/>
              <a:t> Interpreting is used </a:t>
            </a:r>
            <a:r>
              <a:rPr lang="en-GB" sz="2000" dirty="0" smtClean="0"/>
              <a:t>as a </a:t>
            </a:r>
            <a:r>
              <a:rPr lang="en-GB" sz="2000" dirty="0" smtClean="0"/>
              <a:t>generic term to indicate to the use of </a:t>
            </a:r>
            <a:r>
              <a:rPr lang="en-GB" sz="2000" b="1" dirty="0" smtClean="0"/>
              <a:t>spoken language</a:t>
            </a:r>
            <a:r>
              <a:rPr lang="en-GB" sz="2000" dirty="0" smtClean="0"/>
              <a:t> in particular, but due to the emergence of the </a:t>
            </a:r>
            <a:r>
              <a:rPr lang="en-GB" sz="2000" b="1" i="1" dirty="0" smtClean="0"/>
              <a:t>sign language Interpreting</a:t>
            </a:r>
            <a:r>
              <a:rPr lang="en-GB" sz="2000" dirty="0" smtClean="0"/>
              <a:t>, it is now used as </a:t>
            </a:r>
            <a:r>
              <a:rPr lang="en-GB" sz="2000" b="1" i="1" dirty="0" smtClean="0"/>
              <a:t>spoken-language interpreting</a:t>
            </a:r>
            <a:r>
              <a:rPr lang="en-GB" sz="2000" dirty="0" smtClean="0"/>
              <a:t> to be distinguished from </a:t>
            </a:r>
            <a:r>
              <a:rPr lang="en-GB" sz="2000" b="1" dirty="0" smtClean="0"/>
              <a:t>signed Language interpreting</a:t>
            </a:r>
            <a:r>
              <a:rPr lang="en-GB" sz="2000" dirty="0" smtClean="0"/>
              <a:t> or ‘</a:t>
            </a:r>
            <a:r>
              <a:rPr lang="en-GB" sz="2000" b="1" i="1" dirty="0" smtClean="0"/>
              <a:t>interpreting for the deaf. </a:t>
            </a:r>
            <a:r>
              <a:rPr lang="en-GB" sz="2000" dirty="0" smtClean="0"/>
              <a:t>Signing could refer as well to (</a:t>
            </a:r>
            <a:r>
              <a:rPr lang="en-GB" sz="2000" b="1" dirty="0" smtClean="0"/>
              <a:t>voice-to-sign interpreting’</a:t>
            </a:r>
            <a:r>
              <a:rPr lang="en-GB" sz="2000" dirty="0" smtClean="0"/>
              <a:t> or </a:t>
            </a:r>
            <a:r>
              <a:rPr lang="en-GB" sz="2000" b="1" dirty="0" smtClean="0"/>
              <a:t>sign-to-sign interpreting</a:t>
            </a:r>
            <a:r>
              <a:rPr lang="en-GB" sz="2000" dirty="0" smtClean="0"/>
              <a:t> ) as opposed ‘</a:t>
            </a:r>
            <a:r>
              <a:rPr lang="en-GB" sz="2000" b="1" dirty="0" smtClean="0"/>
              <a:t>voicing’ or voice-over interpreting’</a:t>
            </a:r>
            <a:r>
              <a:rPr lang="en-GB" sz="2000" dirty="0" smtClean="0"/>
              <a:t> (</a:t>
            </a:r>
            <a:r>
              <a:rPr lang="en-GB" sz="2000" b="1" dirty="0" smtClean="0"/>
              <a:t>sign-to-voice interpreting</a:t>
            </a:r>
            <a:r>
              <a:rPr lang="en-GB" sz="2000" dirty="0" smtClean="0"/>
              <a:t>). A special modality is used in communication with the </a:t>
            </a:r>
            <a:r>
              <a:rPr lang="en-GB" sz="2000" b="1" dirty="0" smtClean="0"/>
              <a:t>deaf-blind,</a:t>
            </a:r>
            <a:r>
              <a:rPr lang="en-GB" sz="2000" dirty="0" smtClean="0"/>
              <a:t> who monitor a signed message, including </a:t>
            </a:r>
            <a:r>
              <a:rPr lang="en-GB" sz="2000" b="1" dirty="0" smtClean="0"/>
              <a:t>finger spelling</a:t>
            </a:r>
            <a:r>
              <a:rPr lang="en-GB" sz="2000" dirty="0" smtClean="0"/>
              <a:t>, by resting their hands on the signer’s hands (</a:t>
            </a:r>
            <a:r>
              <a:rPr lang="en-GB" sz="2000" b="1" dirty="0" smtClean="0"/>
              <a:t>tactile interpreting</a:t>
            </a:r>
            <a:r>
              <a:rPr lang="en-GB" sz="2000" dirty="0" smtClean="0"/>
              <a:t>)</a:t>
            </a:r>
            <a:endParaRPr lang="en-US" sz="2000" dirty="0" smtClean="0"/>
          </a:p>
          <a:p>
            <a:pPr lvl="0" algn="just">
              <a:spcAft>
                <a:spcPts val="0"/>
              </a:spcAft>
              <a:buFont typeface="+mj-lt"/>
              <a:buAutoNum type="arabicPeriod"/>
              <a:tabLst>
                <a:tab pos="180340" algn="l"/>
              </a:tabLst>
            </a:pPr>
            <a:endParaRPr lang="en-US" sz="2000" dirty="0">
              <a:latin typeface="Times New Roman"/>
              <a:ea typeface="Calibri"/>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1132D9"/>
                </a:solidFill>
              </a:rPr>
              <a:t>Working Mode </a:t>
            </a:r>
            <a:endParaRPr lang="en-US" sz="3200" b="1" dirty="0">
              <a:solidFill>
                <a:srgbClr val="1132D9"/>
              </a:solidFill>
            </a:endParaRPr>
          </a:p>
        </p:txBody>
      </p:sp>
      <p:sp>
        <p:nvSpPr>
          <p:cNvPr id="3" name="Content Placeholder 2"/>
          <p:cNvSpPr>
            <a:spLocks noGrp="1"/>
          </p:cNvSpPr>
          <p:nvPr>
            <p:ph idx="1"/>
          </p:nvPr>
        </p:nvSpPr>
        <p:spPr>
          <a:xfrm>
            <a:off x="495300" y="1371600"/>
            <a:ext cx="8915400" cy="4876800"/>
          </a:xfrm>
        </p:spPr>
        <p:txBody>
          <a:bodyPr/>
          <a:lstStyle/>
          <a:p>
            <a:pPr marL="0" indent="0" algn="l">
              <a:lnSpc>
                <a:spcPct val="115000"/>
              </a:lnSpc>
              <a:spcAft>
                <a:spcPts val="1000"/>
              </a:spcAft>
              <a:buFont typeface="Wingdings" pitchFamily="2" charset="2"/>
              <a:buChar char="q"/>
              <a:tabLst>
                <a:tab pos="180340" algn="l"/>
              </a:tabLst>
            </a:pPr>
            <a:r>
              <a:rPr lang="en-GB" sz="2400" dirty="0" smtClean="0"/>
              <a:t> It was only in the 1920, when transmission equipment  was developed to enable interpreters to work simultaneously, that it became meaningful to distinguish between </a:t>
            </a:r>
            <a:r>
              <a:rPr lang="en-GB" sz="2400" b="1" dirty="0" smtClean="0"/>
              <a:t>consecutive interpreting </a:t>
            </a:r>
            <a:r>
              <a:rPr lang="en-GB" sz="2400" dirty="0" smtClean="0"/>
              <a:t>( after the source-language utterance) and </a:t>
            </a:r>
            <a:r>
              <a:rPr lang="en-GB" sz="2400" b="1" dirty="0" smtClean="0"/>
              <a:t>simultaneous interpreting</a:t>
            </a:r>
            <a:r>
              <a:rPr lang="en-GB" sz="2400" dirty="0" smtClean="0"/>
              <a:t> (as the source-language text is being presented).  It must be interesting to note that simultaneous interpreting was initially implemented as </a:t>
            </a:r>
            <a:r>
              <a:rPr lang="en-GB" sz="2400" b="1" dirty="0" smtClean="0"/>
              <a:t>simultaneous consecutive</a:t>
            </a:r>
            <a:r>
              <a:rPr lang="en-GB" sz="2400" dirty="0" smtClean="0"/>
              <a:t> that is , the simultaneous transmission of two or more consecutive renditions in different output languages. </a:t>
            </a:r>
            <a:endParaRPr lang="en-US" sz="2400" dirty="0" smtClean="0"/>
          </a:p>
          <a:p>
            <a:pPr marL="0" lvl="0" indent="0" algn="just">
              <a:lnSpc>
                <a:spcPct val="115000"/>
              </a:lnSpc>
              <a:spcAft>
                <a:spcPts val="1000"/>
              </a:spcAft>
              <a:tabLst>
                <a:tab pos="180340" algn="l"/>
              </a:tabLst>
            </a:pPr>
            <a:r>
              <a:rPr lang="en-GB" sz="2800" b="1" dirty="0" smtClean="0">
                <a:latin typeface="Times New Roman"/>
                <a:ea typeface="Calibri"/>
                <a:cs typeface="Arial"/>
              </a:rPr>
              <a:t>. </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1132D9"/>
                </a:solidFill>
              </a:rPr>
              <a:t>Continue</a:t>
            </a:r>
            <a:endParaRPr lang="en-GB" dirty="0"/>
          </a:p>
        </p:txBody>
      </p:sp>
      <p:sp>
        <p:nvSpPr>
          <p:cNvPr id="3" name="Content Placeholder 2"/>
          <p:cNvSpPr>
            <a:spLocks noGrp="1"/>
          </p:cNvSpPr>
          <p:nvPr>
            <p:ph idx="1"/>
          </p:nvPr>
        </p:nvSpPr>
        <p:spPr/>
        <p:txBody>
          <a:bodyPr/>
          <a:lstStyle/>
          <a:p>
            <a:pPr marL="0" indent="0" algn="just">
              <a:lnSpc>
                <a:spcPct val="115000"/>
              </a:lnSpc>
              <a:spcAft>
                <a:spcPts val="1000"/>
              </a:spcAft>
              <a:tabLst>
                <a:tab pos="180340" algn="l"/>
                <a:tab pos="270510" algn="l"/>
              </a:tabLst>
            </a:pPr>
            <a:r>
              <a:rPr lang="en-GB" sz="2000" dirty="0" smtClean="0"/>
              <a:t>Since </a:t>
            </a:r>
            <a:r>
              <a:rPr lang="en-GB" sz="2000" b="1" dirty="0" smtClean="0"/>
              <a:t>consecutive interpreting</a:t>
            </a:r>
            <a:r>
              <a:rPr lang="en-GB" sz="2000" dirty="0" smtClean="0"/>
              <a:t>  does not presuppose a particular duration of the original act of discourse, it can be conceived of as a continuum which ranges from the rendition of utterances </a:t>
            </a:r>
            <a:r>
              <a:rPr lang="en-GB" sz="2000" b="1" dirty="0" smtClean="0"/>
              <a:t>as short as one word to the handling of entire speeches</a:t>
            </a:r>
            <a:r>
              <a:rPr lang="en-GB" sz="2000" dirty="0" smtClean="0"/>
              <a:t>, </a:t>
            </a:r>
            <a:r>
              <a:rPr lang="en-GB" sz="2000" b="1" dirty="0" smtClean="0"/>
              <a:t>or more or less lengthy portions thereof, ‘ in one go</a:t>
            </a:r>
            <a:r>
              <a:rPr lang="en-GB" sz="2000" dirty="0" smtClean="0"/>
              <a:t>’.  Subject to the individual interpreter’s working style- and memory skills- and a number of situational variable (such as the presentation of slide), </a:t>
            </a:r>
            <a:r>
              <a:rPr lang="en-GB" sz="2000" b="1" dirty="0" smtClean="0"/>
              <a:t>the consecutive interpretation</a:t>
            </a:r>
            <a:r>
              <a:rPr lang="en-GB" sz="2000" dirty="0" smtClean="0"/>
              <a:t> of longer speeches usually involves </a:t>
            </a:r>
            <a:r>
              <a:rPr lang="en-GB" sz="2000" b="1" dirty="0" smtClean="0"/>
              <a:t>note-taking</a:t>
            </a:r>
            <a:r>
              <a:rPr lang="en-GB" sz="2000" dirty="0" smtClean="0"/>
              <a:t> as developed by the pioneers of conference interpreting in the early 20</a:t>
            </a:r>
            <a:r>
              <a:rPr lang="en-GB" sz="2000" baseline="30000" dirty="0" smtClean="0"/>
              <a:t>th</a:t>
            </a:r>
            <a:r>
              <a:rPr lang="en-GB" sz="2000" dirty="0" smtClean="0"/>
              <a:t> century.  Hence, </a:t>
            </a:r>
            <a:r>
              <a:rPr lang="en-GB" sz="2000" b="1" dirty="0" smtClean="0"/>
              <a:t>consecutive interpreting</a:t>
            </a:r>
            <a:r>
              <a:rPr lang="en-GB" sz="2000" dirty="0" smtClean="0"/>
              <a:t> with the use of </a:t>
            </a:r>
            <a:r>
              <a:rPr lang="en-GB" sz="2000" b="1" dirty="0" smtClean="0"/>
              <a:t>systematic  note taking</a:t>
            </a:r>
            <a:r>
              <a:rPr lang="en-GB" sz="2000" dirty="0" smtClean="0"/>
              <a:t> is sometimes referred to as ‘</a:t>
            </a:r>
            <a:r>
              <a:rPr lang="en-GB" sz="2000" b="1" dirty="0" smtClean="0"/>
              <a:t>classic consecutive</a:t>
            </a:r>
            <a:r>
              <a:rPr lang="en-GB" sz="2000" dirty="0" smtClean="0"/>
              <a:t> in contrast to </a:t>
            </a:r>
            <a:r>
              <a:rPr lang="en-GB" sz="2000" b="1" dirty="0" smtClean="0"/>
              <a:t>short consecutive </a:t>
            </a:r>
            <a:r>
              <a:rPr lang="en-GB" sz="2000" b="1" dirty="0" err="1" smtClean="0"/>
              <a:t>whithout</a:t>
            </a:r>
            <a:r>
              <a:rPr lang="en-GB" sz="2000" b="1" dirty="0" smtClean="0"/>
              <a:t> </a:t>
            </a:r>
            <a:r>
              <a:rPr lang="en-GB" sz="2000" b="1" dirty="0" smtClean="0"/>
              <a:t>notes</a:t>
            </a:r>
            <a:r>
              <a:rPr lang="en-GB" sz="2000" dirty="0" smtClean="0"/>
              <a:t>, which usually implies </a:t>
            </a:r>
            <a:r>
              <a:rPr lang="en-GB" sz="2000" b="1" dirty="0" smtClean="0"/>
              <a:t>a bidirectional</a:t>
            </a:r>
            <a:r>
              <a:rPr lang="en-GB" sz="2000" dirty="0" smtClean="0"/>
              <a:t> mode in a liaison constellation.</a:t>
            </a:r>
            <a:endParaRPr lang="en-US" sz="2000" dirty="0" smtClean="0"/>
          </a:p>
          <a:p>
            <a:pPr marL="0" lvl="0" indent="0" algn="just">
              <a:lnSpc>
                <a:spcPct val="115000"/>
              </a:lnSpc>
              <a:spcAft>
                <a:spcPts val="1000"/>
              </a:spcAft>
              <a:tabLst>
                <a:tab pos="180340" algn="l"/>
                <a:tab pos="270510" algn="l"/>
              </a:tabLst>
            </a:pPr>
            <a:endParaRPr lang="en-GB" sz="2000" dirty="0">
              <a:ea typeface="Calibri"/>
              <a:cs typeface="Arial"/>
            </a:endParaRPr>
          </a:p>
        </p:txBody>
      </p:sp>
    </p:spTree>
    <p:extLst>
      <p:ext uri="{BB962C8B-B14F-4D97-AF65-F5344CB8AC3E}">
        <p14:creationId xmlns="" xmlns:p14="http://schemas.microsoft.com/office/powerpoint/2010/main" val="350702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lnSpc>
                <a:spcPct val="115000"/>
              </a:lnSpc>
              <a:spcAft>
                <a:spcPts val="0"/>
              </a:spcAft>
              <a:tabLst>
                <a:tab pos="180340" algn="l"/>
              </a:tabLst>
            </a:pPr>
            <a:r>
              <a:rPr lang="en-GB" sz="3200" b="1" dirty="0" smtClean="0">
                <a:solidFill>
                  <a:srgbClr val="1132D9"/>
                </a:solidFill>
              </a:rPr>
              <a:t>Continue</a:t>
            </a:r>
            <a:endParaRPr lang="en-GB" sz="3200" b="1" dirty="0">
              <a:solidFill>
                <a:srgbClr val="1132D9"/>
              </a:solidFill>
            </a:endParaRPr>
          </a:p>
        </p:txBody>
      </p:sp>
      <p:sp>
        <p:nvSpPr>
          <p:cNvPr id="3" name="Content Placeholder 2"/>
          <p:cNvSpPr>
            <a:spLocks noGrp="1"/>
          </p:cNvSpPr>
          <p:nvPr>
            <p:ph idx="1"/>
          </p:nvPr>
        </p:nvSpPr>
        <p:spPr/>
        <p:txBody>
          <a:bodyPr/>
          <a:lstStyle/>
          <a:p>
            <a:pPr marL="0" indent="0" algn="just">
              <a:lnSpc>
                <a:spcPct val="115000"/>
              </a:lnSpc>
              <a:spcAft>
                <a:spcPts val="1000"/>
              </a:spcAft>
              <a:tabLst>
                <a:tab pos="180340" algn="l"/>
              </a:tabLst>
            </a:pPr>
            <a:r>
              <a:rPr lang="en-GB" sz="2800" dirty="0" smtClean="0"/>
              <a:t>Only where the interpreter works right next to one or more than a couple listeners can he or she provide a rendition by </a:t>
            </a:r>
            <a:r>
              <a:rPr lang="en-GB" sz="2800" b="1" dirty="0" smtClean="0"/>
              <a:t>whispered interpreting or whispering</a:t>
            </a:r>
            <a:r>
              <a:rPr lang="en-GB" sz="2800" dirty="0" smtClean="0"/>
              <a:t>.</a:t>
            </a:r>
          </a:p>
          <a:p>
            <a:pPr marL="0" indent="0" algn="just">
              <a:lnSpc>
                <a:spcPct val="115000"/>
              </a:lnSpc>
              <a:spcAft>
                <a:spcPts val="1000"/>
              </a:spcAft>
              <a:tabLst>
                <a:tab pos="180340" algn="l"/>
              </a:tabLst>
            </a:pPr>
            <a:r>
              <a:rPr lang="en-GB" sz="2800" b="1" dirty="0" smtClean="0"/>
              <a:t>Simultaneous interpreting</a:t>
            </a:r>
            <a:r>
              <a:rPr lang="en-GB" sz="2800" dirty="0" smtClean="0"/>
              <a:t> with full technical equipment is so widely established today that the term simultaneous interpreting  </a:t>
            </a:r>
            <a:r>
              <a:rPr lang="en-GB" sz="2800" dirty="0" smtClean="0">
                <a:solidFill>
                  <a:srgbClr val="FF0000"/>
                </a:solidFill>
              </a:rPr>
              <a:t>SI</a:t>
            </a:r>
            <a:r>
              <a:rPr lang="en-GB" sz="2800" dirty="0" smtClean="0"/>
              <a:t> is often used as a shorthand for ‘spoken language interpreting with the use of simultaneous interpreting equipment in a sound proof booth.</a:t>
            </a:r>
            <a:endParaRPr lang="en-US" sz="2800" dirty="0" smtClean="0"/>
          </a:p>
          <a:p>
            <a:pPr marL="0" indent="0" algn="just">
              <a:lnSpc>
                <a:spcPct val="115000"/>
              </a:lnSpc>
              <a:spcAft>
                <a:spcPts val="1000"/>
              </a:spcAft>
              <a:tabLst>
                <a:tab pos="180340" algn="l"/>
              </a:tabLst>
            </a:pPr>
            <a:endParaRPr lang="en-US" sz="2800" dirty="0" smtClean="0"/>
          </a:p>
          <a:p>
            <a:pPr marL="0" lvl="0" indent="0" algn="just">
              <a:lnSpc>
                <a:spcPct val="115000"/>
              </a:lnSpc>
              <a:spcAft>
                <a:spcPts val="1000"/>
              </a:spcAft>
              <a:tabLst>
                <a:tab pos="180340" algn="l"/>
              </a:tabLst>
            </a:pPr>
            <a:endParaRPr lang="en-GB" sz="2800" dirty="0">
              <a:ea typeface="Calibri"/>
              <a:cs typeface="Arial"/>
            </a:endParaRPr>
          </a:p>
          <a:p>
            <a:pPr marL="0" lvl="0" indent="0" algn="l">
              <a:lnSpc>
                <a:spcPct val="115000"/>
              </a:lnSpc>
              <a:spcAft>
                <a:spcPts val="1000"/>
              </a:spcAft>
              <a:tabLst>
                <a:tab pos="180340" algn="l"/>
              </a:tabLst>
            </a:pPr>
            <a:endParaRPr lang="en-GB" dirty="0"/>
          </a:p>
        </p:txBody>
      </p:sp>
    </p:spTree>
    <p:extLst>
      <p:ext uri="{BB962C8B-B14F-4D97-AF65-F5344CB8AC3E}">
        <p14:creationId xmlns="" xmlns:p14="http://schemas.microsoft.com/office/powerpoint/2010/main" val="454304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1132D9"/>
                </a:solidFill>
              </a:rPr>
              <a:t>Directionality </a:t>
            </a:r>
            <a:endParaRPr lang="en-GB" sz="3200" b="1" dirty="0">
              <a:solidFill>
                <a:srgbClr val="1132D9"/>
              </a:solidFill>
            </a:endParaRPr>
          </a:p>
        </p:txBody>
      </p:sp>
      <p:sp>
        <p:nvSpPr>
          <p:cNvPr id="3" name="Content Placeholder 2"/>
          <p:cNvSpPr>
            <a:spLocks noGrp="1"/>
          </p:cNvSpPr>
          <p:nvPr>
            <p:ph idx="1"/>
          </p:nvPr>
        </p:nvSpPr>
        <p:spPr/>
        <p:txBody>
          <a:bodyPr/>
          <a:lstStyle/>
          <a:p>
            <a:pPr lvl="0" algn="l">
              <a:buFont typeface="Wingdings" pitchFamily="2" charset="2"/>
              <a:buChar char="q"/>
            </a:pPr>
            <a:r>
              <a:rPr lang="en-GB" sz="2800" dirty="0" smtClean="0"/>
              <a:t> I</a:t>
            </a:r>
            <a:r>
              <a:rPr lang="en-GB" sz="2400" dirty="0" smtClean="0"/>
              <a:t>n the prototype case of mediated </a:t>
            </a:r>
            <a:r>
              <a:rPr lang="en-GB" sz="2400" b="1" dirty="0" smtClean="0"/>
              <a:t>face-to-face dialogue</a:t>
            </a:r>
            <a:r>
              <a:rPr lang="en-GB" sz="2400" dirty="0" smtClean="0"/>
              <a:t>, the interpreter will work in both directions, that is , ‘</a:t>
            </a:r>
            <a:r>
              <a:rPr lang="en-GB" sz="2400" b="1" dirty="0" smtClean="0"/>
              <a:t>back and forth’</a:t>
            </a:r>
            <a:r>
              <a:rPr lang="en-GB" sz="2400" dirty="0" smtClean="0"/>
              <a:t> between the two languages involved depending on the </a:t>
            </a:r>
            <a:r>
              <a:rPr lang="en-GB" sz="2400" b="1" dirty="0" smtClean="0"/>
              <a:t>turn-taking of the  primary parties</a:t>
            </a:r>
            <a:r>
              <a:rPr lang="en-GB" sz="2400" dirty="0" smtClean="0"/>
              <a:t>.  </a:t>
            </a:r>
            <a:r>
              <a:rPr lang="en-GB" sz="2400" b="1" dirty="0" smtClean="0"/>
              <a:t>Bilateral interpreting</a:t>
            </a:r>
            <a:r>
              <a:rPr lang="en-GB" sz="2400" dirty="0" smtClean="0"/>
              <a:t> is thus typically linked with the notions of ‘</a:t>
            </a:r>
            <a:r>
              <a:rPr lang="en-GB" sz="2400" b="1" dirty="0" smtClean="0"/>
              <a:t>liaison interpreting’</a:t>
            </a:r>
            <a:r>
              <a:rPr lang="en-GB" sz="2400" dirty="0" smtClean="0"/>
              <a:t>  and </a:t>
            </a:r>
            <a:r>
              <a:rPr lang="en-GB" sz="2400" b="1" dirty="0" smtClean="0"/>
              <a:t>dialogue interpreting’</a:t>
            </a:r>
            <a:r>
              <a:rPr lang="en-GB" sz="2400" dirty="0" smtClean="0"/>
              <a:t> but it may equally occur in conference type interaction, where interpreters may work in a ‘</a:t>
            </a:r>
            <a:r>
              <a:rPr lang="en-GB" sz="2400" b="1" dirty="0" smtClean="0"/>
              <a:t>bilingual booth’</a:t>
            </a:r>
            <a:r>
              <a:rPr lang="en-GB" sz="2400" dirty="0" smtClean="0"/>
              <a:t> or said to provide ‘</a:t>
            </a:r>
            <a:r>
              <a:rPr lang="en-GB" sz="2400" b="1" dirty="0" smtClean="0"/>
              <a:t>small router’</a:t>
            </a:r>
            <a:r>
              <a:rPr lang="en-GB" sz="2400" dirty="0" smtClean="0"/>
              <a:t> (i.e. interpret questions and comments back into the language chiefly used on the floor).</a:t>
            </a:r>
            <a:endParaRPr lang="en-US" sz="2400" dirty="0" smtClean="0"/>
          </a:p>
          <a:p>
            <a:pPr algn="l"/>
            <a:endParaRPr lang="en-GB" dirty="0"/>
          </a:p>
        </p:txBody>
      </p:sp>
    </p:spTree>
    <p:extLst>
      <p:ext uri="{BB962C8B-B14F-4D97-AF65-F5344CB8AC3E}">
        <p14:creationId xmlns="" xmlns:p14="http://schemas.microsoft.com/office/powerpoint/2010/main" val="2198356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1132D9"/>
                </a:solidFill>
              </a:rPr>
              <a:t>Use of technology</a:t>
            </a:r>
            <a:endParaRPr lang="en-US" sz="3200" b="1" dirty="0" smtClean="0">
              <a:solidFill>
                <a:srgbClr val="1132D9"/>
              </a:solidFill>
            </a:endParaRPr>
          </a:p>
        </p:txBody>
      </p:sp>
      <p:sp>
        <p:nvSpPr>
          <p:cNvPr id="3" name="Content Placeholder 2"/>
          <p:cNvSpPr>
            <a:spLocks noGrp="1"/>
          </p:cNvSpPr>
          <p:nvPr>
            <p:ph idx="1"/>
          </p:nvPr>
        </p:nvSpPr>
        <p:spPr/>
        <p:txBody>
          <a:bodyPr/>
          <a:lstStyle/>
          <a:p>
            <a:pPr lvl="0" algn="l">
              <a:buFont typeface="Wingdings" pitchFamily="2" charset="2"/>
              <a:buChar char="q"/>
            </a:pPr>
            <a:r>
              <a:rPr lang="en-GB" sz="2400" dirty="0" smtClean="0"/>
              <a:t>Technical equipment is essentially used to </a:t>
            </a:r>
            <a:r>
              <a:rPr lang="en-GB" sz="2400" b="1" dirty="0" smtClean="0"/>
              <a:t>avoid the mixing of source-and target-language</a:t>
            </a:r>
            <a:r>
              <a:rPr lang="en-GB" sz="2400" dirty="0" smtClean="0"/>
              <a:t> messages in the acoustic channel.  In conference halls or noisy conditions, the </a:t>
            </a:r>
            <a:r>
              <a:rPr lang="en-GB" sz="2400" b="1" dirty="0" smtClean="0"/>
              <a:t>electro-acoustic and audiovisual</a:t>
            </a:r>
            <a:r>
              <a:rPr lang="en-GB" sz="2400" dirty="0" smtClean="0"/>
              <a:t> transmission systems are therefore employed in particular to reach far beyond a given location.  In what is generally called </a:t>
            </a:r>
            <a:r>
              <a:rPr lang="en-GB" sz="2400" b="1" dirty="0" smtClean="0"/>
              <a:t>remote interpreting</a:t>
            </a:r>
            <a:r>
              <a:rPr lang="en-GB" sz="2400" dirty="0" smtClean="0"/>
              <a:t>, the interpreter is not in the same room as the speaker or listener or both, </a:t>
            </a:r>
            <a:r>
              <a:rPr lang="en-GB" sz="2400" b="1" dirty="0" smtClean="0"/>
              <a:t>telephone interpreting</a:t>
            </a:r>
            <a:r>
              <a:rPr lang="en-GB" sz="2400" dirty="0" smtClean="0"/>
              <a:t>  is an example or (</a:t>
            </a:r>
            <a:r>
              <a:rPr lang="en-GB" sz="2400" b="1" dirty="0" smtClean="0"/>
              <a:t>over the phone interpreting</a:t>
            </a:r>
            <a:r>
              <a:rPr lang="en-GB" sz="2400" dirty="0" smtClean="0"/>
              <a:t>) which is used in </a:t>
            </a:r>
            <a:r>
              <a:rPr lang="en-GB" sz="2400" b="1" dirty="0" smtClean="0"/>
              <a:t>intra-social setting</a:t>
            </a:r>
            <a:r>
              <a:rPr lang="en-GB" sz="2400" dirty="0" smtClean="0"/>
              <a:t> (healthcare, police, etc.)  There is also videophone interpreting for the deaf)</a:t>
            </a:r>
            <a:endParaRPr lang="en-US" sz="2400" dirty="0" smtClean="0"/>
          </a:p>
          <a:p>
            <a:pPr algn="l"/>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1132D9"/>
                </a:solidFill>
              </a:rPr>
              <a:t>Professional status</a:t>
            </a:r>
            <a:endParaRPr lang="en-US" sz="3200" b="1" dirty="0" smtClean="0">
              <a:solidFill>
                <a:srgbClr val="1132D9"/>
              </a:solidFill>
            </a:endParaRPr>
          </a:p>
        </p:txBody>
      </p:sp>
      <p:sp>
        <p:nvSpPr>
          <p:cNvPr id="3" name="Content Placeholder 2"/>
          <p:cNvSpPr>
            <a:spLocks noGrp="1"/>
          </p:cNvSpPr>
          <p:nvPr>
            <p:ph idx="1"/>
          </p:nvPr>
        </p:nvSpPr>
        <p:spPr/>
        <p:txBody>
          <a:bodyPr/>
          <a:lstStyle/>
          <a:p>
            <a:pPr lvl="0" algn="l">
              <a:buFont typeface="Wingdings" pitchFamily="2" charset="2"/>
              <a:buChar char="q"/>
            </a:pPr>
            <a:r>
              <a:rPr lang="en-GB" b="1" dirty="0" smtClean="0"/>
              <a:t> </a:t>
            </a:r>
            <a:r>
              <a:rPr lang="en-GB" dirty="0" smtClean="0"/>
              <a:t>Distinction between interpreting types could be related to  the level of skills and expertise which the human  agent performs the task.  This profession requires a </a:t>
            </a:r>
            <a:r>
              <a:rPr lang="en-GB" dirty="0" err="1" smtClean="0"/>
              <a:t>professionality</a:t>
            </a:r>
            <a:r>
              <a:rPr lang="en-GB" dirty="0" smtClean="0"/>
              <a:t> as it is very demanding.  That is why it is called professional interpreters with special skills </a:t>
            </a:r>
            <a:r>
              <a:rPr lang="en-GB" b="1" dirty="0" smtClean="0"/>
              <a:t>and lay interpreting or natural interpreting.</a:t>
            </a:r>
            <a:endParaRPr lang="en-US" dirty="0" smtClean="0"/>
          </a:p>
          <a:p>
            <a:r>
              <a:rPr lang="en-GB" b="1" dirty="0" smtClean="0"/>
              <a:t> </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spcBef>
                <a:spcPct val="20000"/>
              </a:spcBef>
            </a:pPr>
            <a:r>
              <a:rPr lang="en-US" sz="3200" b="1" dirty="0" smtClean="0">
                <a:solidFill>
                  <a:srgbClr val="FF3300"/>
                </a:solidFill>
              </a:rPr>
              <a:t>Example A</a:t>
            </a:r>
            <a:br>
              <a:rPr lang="en-US" sz="3200" b="1" dirty="0" smtClean="0">
                <a:solidFill>
                  <a:srgbClr val="FF3300"/>
                </a:solidFill>
              </a:rPr>
            </a:br>
            <a:endParaRPr lang="en-US" sz="2400" b="1" dirty="0" smtClean="0">
              <a:solidFill>
                <a:srgbClr val="FF3300"/>
              </a:solidFill>
            </a:endParaRPr>
          </a:p>
        </p:txBody>
      </p:sp>
      <p:sp>
        <p:nvSpPr>
          <p:cNvPr id="3" name="Content Placeholder 2"/>
          <p:cNvSpPr>
            <a:spLocks noGrp="1"/>
          </p:cNvSpPr>
          <p:nvPr>
            <p:ph idx="1"/>
          </p:nvPr>
        </p:nvSpPr>
        <p:spPr/>
        <p:txBody>
          <a:bodyPr/>
          <a:lstStyle/>
          <a:p>
            <a:pPr algn="l">
              <a:lnSpc>
                <a:spcPct val="115000"/>
              </a:lnSpc>
              <a:spcAft>
                <a:spcPts val="1000"/>
              </a:spcAft>
            </a:pPr>
            <a:r>
              <a:rPr lang="en-GB" sz="2000" b="1" dirty="0" smtClean="0">
                <a:solidFill>
                  <a:srgbClr val="1132D9"/>
                </a:solidFill>
                <a:ea typeface="+mj-ea"/>
              </a:rPr>
              <a:t>Interpret the following  into Arabic.  </a:t>
            </a:r>
            <a:endParaRPr lang="en-US" sz="2000" b="1" dirty="0">
              <a:solidFill>
                <a:srgbClr val="1132D9"/>
              </a:solidFill>
              <a:ea typeface="+mj-ea"/>
            </a:endParaRPr>
          </a:p>
          <a:p>
            <a:pPr marL="400050" lvl="1" indent="0" algn="l">
              <a:spcAft>
                <a:spcPts val="900"/>
              </a:spcAft>
              <a:buFont typeface="Wingdings" pitchFamily="2" charset="2"/>
              <a:buChar char="Ø"/>
            </a:pPr>
            <a:r>
              <a:rPr lang="en-GB" sz="3200" dirty="0" smtClean="0">
                <a:latin typeface="Times New Roman" pitchFamily="18" charset="0"/>
                <a:cs typeface="Times New Roman" pitchFamily="18" charset="0"/>
              </a:rPr>
              <a:t>An Alabama woman said Friday she fell asleep on the couch and didn't realize a tornado had ripped off part of her roof and damaged most of the home until fire fighters and neighbours came to check on her.</a:t>
            </a:r>
            <a:endParaRPr lang="en-US" sz="3200" dirty="0" smtClean="0">
              <a:latin typeface="Times New Roman" pitchFamily="18" charset="0"/>
              <a:cs typeface="Times New Roman" pitchFamily="18" charset="0"/>
            </a:endParaRPr>
          </a:p>
          <a:p>
            <a:pPr marL="0" lvl="0" indent="0" algn="l">
              <a:lnSpc>
                <a:spcPts val="1660"/>
              </a:lnSpc>
              <a:spcAft>
                <a:spcPts val="900"/>
              </a:spcAft>
            </a:pPr>
            <a:endParaRPr lang="en-GB" sz="1800" dirty="0" smtClean="0">
              <a:solidFill>
                <a:srgbClr val="222222"/>
              </a:solidFill>
              <a:latin typeface="Times New Roman" pitchFamily="18" charset="0"/>
              <a:ea typeface="Times New Roman"/>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3300"/>
                </a:solidFill>
              </a:rPr>
              <a:t>Example B  </a:t>
            </a:r>
            <a:endParaRPr lang="en-US" sz="3200" b="1" dirty="0">
              <a:solidFill>
                <a:srgbClr val="FF3300"/>
              </a:solidFill>
            </a:endParaRPr>
          </a:p>
        </p:txBody>
      </p:sp>
      <p:sp>
        <p:nvSpPr>
          <p:cNvPr id="3" name="Content Placeholder 2"/>
          <p:cNvSpPr>
            <a:spLocks noGrp="1"/>
          </p:cNvSpPr>
          <p:nvPr>
            <p:ph idx="1"/>
          </p:nvPr>
        </p:nvSpPr>
        <p:spPr/>
        <p:txBody>
          <a:bodyPr/>
          <a:lstStyle/>
          <a:p>
            <a:pPr algn="l"/>
            <a:r>
              <a:rPr lang="en-GB" sz="2400" b="1" dirty="0" smtClean="0">
                <a:solidFill>
                  <a:srgbClr val="1132D9"/>
                </a:solidFill>
                <a:cs typeface="+mj-cs"/>
              </a:rPr>
              <a:t>Interpret  the following into English</a:t>
            </a:r>
            <a:endParaRPr lang="ar-SA" sz="2400" b="1" dirty="0" smtClean="0">
              <a:solidFill>
                <a:srgbClr val="1132D9"/>
              </a:solidFill>
              <a:cs typeface="+mj-cs"/>
            </a:endParaRPr>
          </a:p>
          <a:p>
            <a:pPr algn="l"/>
            <a:endParaRPr lang="en-GB" sz="2400" b="1" dirty="0" smtClean="0">
              <a:solidFill>
                <a:srgbClr val="1132D9"/>
              </a:solidFill>
              <a:cs typeface="+mj-cs"/>
            </a:endParaRPr>
          </a:p>
          <a:p>
            <a:pPr marL="457200" lvl="0" indent="-457200" rtl="1">
              <a:buFont typeface="+mj-lt"/>
              <a:buAutoNum type="arabicPeriod"/>
            </a:pPr>
            <a:r>
              <a:rPr lang="ar-SA" sz="2400" dirty="0" smtClean="0"/>
              <a:t>سأل أحد التلاميذ معلمه الحكيم: من كان معلمك أيها المعلم؟</a:t>
            </a:r>
            <a:endParaRPr lang="en-US" sz="2400" dirty="0" smtClean="0"/>
          </a:p>
          <a:p>
            <a:pPr marL="457200" indent="-457200" rtl="1">
              <a:buFont typeface="+mj-lt"/>
              <a:buAutoNum type="arabicPeriod"/>
            </a:pPr>
            <a:endParaRPr lang="en-US" sz="2400" dirty="0" smtClean="0"/>
          </a:p>
          <a:p>
            <a:pPr marL="457200" lvl="0" indent="-457200" rtl="1">
              <a:buFont typeface="+mj-lt"/>
              <a:buAutoNum type="arabicPeriod"/>
            </a:pPr>
            <a:r>
              <a:rPr lang="ar-SA" sz="2400" dirty="0" smtClean="0"/>
              <a:t>أجاب المعلم: بل قل المئات من </a:t>
            </a:r>
            <a:r>
              <a:rPr lang="ar-SA" sz="2400" dirty="0" err="1" smtClean="0"/>
              <a:t>المعلمين.</a:t>
            </a:r>
            <a:r>
              <a:rPr lang="ar-SA" sz="2400" dirty="0" smtClean="0"/>
              <a:t> وإن كان لي أن أسميهم جميعاً، فسوف يستغرق ذلك شهوراً عديدة, وربما سنوات.</a:t>
            </a:r>
          </a:p>
          <a:p>
            <a:pPr marL="457200" lvl="0" indent="-457200" rtl="1">
              <a:buFont typeface="+mj-lt"/>
              <a:buAutoNum type="arabicPeriod"/>
            </a:pPr>
            <a:endParaRPr lang="ar-SA" sz="2400" dirty="0" smtClean="0"/>
          </a:p>
          <a:p>
            <a:pPr marL="457200" indent="-457200" rtl="1">
              <a:buFont typeface="+mj-lt"/>
              <a:buAutoNum type="arabicPeriod"/>
            </a:pPr>
            <a:r>
              <a:rPr lang="ar-SA" sz="2400" dirty="0" smtClean="0"/>
              <a:t>التلميذ: ولكن, ألم يكن لبعضهم تأثير عليك أكبر من الآخرين؟</a:t>
            </a:r>
            <a:endParaRPr lang="en-US" sz="2400" dirty="0" smtClean="0"/>
          </a:p>
          <a:p>
            <a:pPr marL="457200" lvl="0" indent="-457200" rtl="1">
              <a:buFont typeface="+mj-lt"/>
              <a:buAutoNum type="arabicPeriod"/>
            </a:pPr>
            <a:endParaRPr lang="en-US" sz="2400" dirty="0" smtClean="0"/>
          </a:p>
          <a:p>
            <a:pPr algn="l"/>
            <a:endParaRPr lang="ar-SY" sz="2400" b="1" dirty="0" smtClean="0">
              <a:solidFill>
                <a:srgbClr val="1132D9"/>
              </a:solidFill>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L5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600" b="1" dirty="0" smtClean="0">
                <a:solidFill>
                  <a:srgbClr val="1132D9"/>
                </a:solidFill>
              </a:rPr>
              <a:t>Interpret the following  into Arabic, taking into account the immediacy factor  in interpreting.</a:t>
            </a:r>
            <a:r>
              <a:rPr lang="en-GB" sz="1800" b="1" dirty="0" smtClean="0"/>
              <a:t/>
            </a:r>
            <a:br>
              <a:rPr lang="en-GB" sz="1800" b="1" dirty="0" smtClean="0"/>
            </a:b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lvl="0" algn="l">
              <a:buFont typeface="+mj-lt"/>
              <a:buAutoNum type="arabicPeriod"/>
            </a:pPr>
            <a:r>
              <a:rPr lang="en-GB" sz="1400" dirty="0" smtClean="0"/>
              <a:t>Betty Russell, who will turn 77 on Dec. 26, said she slept through the violent storm Thursday night after she dozed off on the sofa watching TV. She was woken by sirens from rescuers in the area afterward.</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"I didn't know I was that heavy a sleeper," she said. "It had caved in the south side of my house and honestly I didn't hear it. I cannot believe I didn't hear it but I didn't."</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Russell walked threw her debris-strewn house and looked at the hole in the ceiling of her bedroom, where she usually sleeps.</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"There is a huge hole right where her bed is," her grandson, Scott Russell, 13, said. "She usually goes to sleep in that bedroom, but for some reason she didn't do it this time and she was saved."</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Betty Russell believes angels helped keep her safe. She collects small statues of angels and has them displayed on bookshelves, tables and glass cases throughout the home where she has lived since 1962. </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Russell said her two most important angels are her husband and son, who died at different times both within weeks of Christmas.</a:t>
            </a:r>
            <a:endParaRPr lang="en-US" sz="1400" dirty="0" smtClean="0"/>
          </a:p>
          <a:p>
            <a:pPr algn="l">
              <a:buFont typeface="+mj-lt"/>
              <a:buAutoNum type="arabicPeriod"/>
            </a:pPr>
            <a:endParaRPr lang="en-US" sz="1200" dirty="0" smtClean="0"/>
          </a:p>
          <a:p>
            <a:pPr algn="l">
              <a:lnSpc>
                <a:spcPct val="115000"/>
              </a:lnSpc>
              <a:spcAft>
                <a:spcPts val="1000"/>
              </a:spcAft>
            </a:pPr>
            <a:endParaRPr lang="en-GB" sz="1200" dirty="0">
              <a:ea typeface="Calibri"/>
              <a:cs typeface="Arial"/>
            </a:endParaRPr>
          </a:p>
        </p:txBody>
      </p:sp>
    </p:spTree>
    <p:extLst>
      <p:ext uri="{BB962C8B-B14F-4D97-AF65-F5344CB8AC3E}">
        <p14:creationId xmlns="" xmlns:p14="http://schemas.microsoft.com/office/powerpoint/2010/main" val="3992937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L5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600" b="1" dirty="0" smtClean="0">
                <a:solidFill>
                  <a:srgbClr val="1132D9"/>
                </a:solidFill>
              </a:rPr>
              <a:t>Interpret the following  into English, taking into account the immediacy factor  in interpreting. </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457200" lvl="0" indent="-457200" algn="just" rtl="1">
              <a:lnSpc>
                <a:spcPts val="1920"/>
              </a:lnSpc>
              <a:spcAft>
                <a:spcPts val="0"/>
              </a:spcAft>
              <a:buFont typeface="+mj-lt"/>
              <a:buAutoNum type="arabicPeriod"/>
            </a:pPr>
            <a:endParaRPr lang="ar-SY" sz="2000" dirty="0" smtClean="0">
              <a:solidFill>
                <a:srgbClr val="333333"/>
              </a:solidFill>
              <a:ea typeface="Times New Roman"/>
              <a:cs typeface="Arial"/>
            </a:endParaRPr>
          </a:p>
          <a:p>
            <a:pPr lvl="0" rtl="1">
              <a:buFont typeface="+mj-lt"/>
              <a:buAutoNum type="arabicPeriod"/>
            </a:pPr>
            <a:r>
              <a:rPr lang="ar-SA" sz="1400" dirty="0" smtClean="0"/>
              <a:t>استغرق المعلم الحكيم في التفكير بعضٌ من الوقت ثم أجاب: حسناً، هنالك ثلاثة معلمين تعلمت منهم أموراً على جانب كبير من الأهمية.</a:t>
            </a:r>
            <a:endParaRPr lang="en-US" sz="1400" dirty="0" smtClean="0"/>
          </a:p>
          <a:p>
            <a:pPr lvl="0" rtl="1">
              <a:buFont typeface="+mj-lt"/>
              <a:buAutoNum type="arabicPeriod"/>
            </a:pPr>
            <a:r>
              <a:rPr lang="ar-SA" sz="1400" dirty="0" smtClean="0"/>
              <a:t>من هم أيها المعلم؟</a:t>
            </a:r>
            <a:endParaRPr lang="en-US" sz="1400" dirty="0" smtClean="0"/>
          </a:p>
          <a:p>
            <a:pPr rtl="1">
              <a:buFont typeface="+mj-lt"/>
              <a:buAutoNum type="arabicPeriod"/>
            </a:pPr>
            <a:endParaRPr lang="en-US" sz="1400" dirty="0" smtClean="0"/>
          </a:p>
          <a:p>
            <a:pPr lvl="0" rtl="1">
              <a:buFont typeface="+mj-lt"/>
              <a:buAutoNum type="arabicPeriod"/>
            </a:pPr>
            <a:r>
              <a:rPr lang="ar-SA" sz="1400" dirty="0" smtClean="0"/>
              <a:t>أجاب: أولهم </a:t>
            </a:r>
            <a:r>
              <a:rPr lang="ar-SA" sz="1400" dirty="0" err="1" smtClean="0"/>
              <a:t>كان </a:t>
            </a:r>
            <a:r>
              <a:rPr lang="ar-SA" sz="1400" dirty="0" smtClean="0"/>
              <a:t>""لصاً""؛ فقد حدث يوماً أنني تُهت في الصحراء, ولم أتمكن من الوصول إلى البيت إلا في ساعة متأخرة من الليل، وكنت قد أودعت جاري مفتاح البيت، ولم أتجرأ على إيقاظه في تلك الساعة </a:t>
            </a:r>
            <a:r>
              <a:rPr lang="ar-SA" sz="1400" dirty="0" err="1" smtClean="0"/>
              <a:t>المتأخرة,،</a:t>
            </a:r>
            <a:endParaRPr lang="en-US" sz="1400" dirty="0" smtClean="0"/>
          </a:p>
          <a:p>
            <a:pPr>
              <a:buFont typeface="+mj-lt"/>
              <a:buAutoNum type="arabicPeriod"/>
            </a:pPr>
            <a:endParaRPr lang="en-US" sz="1400" dirty="0" smtClean="0"/>
          </a:p>
          <a:p>
            <a:pPr lvl="0" rtl="1">
              <a:buFont typeface="+mj-lt"/>
              <a:buAutoNum type="arabicPeriod"/>
            </a:pPr>
            <a:r>
              <a:rPr lang="ar-SA" sz="1400" dirty="0" smtClean="0"/>
              <a:t> وفي النهاية, صادفت رجلاً طلبت مساعدته، ففتح لي الباب في لمح </a:t>
            </a:r>
            <a:r>
              <a:rPr lang="ar-SA" sz="1400" dirty="0" err="1" smtClean="0"/>
              <a:t>البصر!</a:t>
            </a:r>
            <a:r>
              <a:rPr lang="ar-SA" sz="1400" dirty="0" smtClean="0"/>
              <a:t> أثار الأمر إعجابي الشديد ورجوته أن يعلمني كيف فعل ذلك، فأخبرني أنه </a:t>
            </a:r>
            <a:r>
              <a:rPr lang="ar-SA" sz="1400" dirty="0" err="1" smtClean="0"/>
              <a:t>يعتاش</a:t>
            </a:r>
            <a:r>
              <a:rPr lang="ar-SA" sz="1400" dirty="0" smtClean="0"/>
              <a:t> من سرقة الناس، لكنني كنت شديد الامتنان، فدعوته إلى المبيت في منزلي.</a:t>
            </a:r>
            <a:endParaRPr lang="en-US" sz="1400" dirty="0" smtClean="0"/>
          </a:p>
          <a:p>
            <a:pPr rtl="1">
              <a:buFont typeface="+mj-lt"/>
              <a:buAutoNum type="arabicPeriod"/>
            </a:pPr>
            <a:endParaRPr lang="en-US" sz="1400" dirty="0" smtClean="0"/>
          </a:p>
          <a:p>
            <a:pPr lvl="0" rtl="1">
              <a:buFont typeface="+mj-lt"/>
              <a:buAutoNum type="arabicPeriod"/>
            </a:pPr>
            <a:r>
              <a:rPr lang="ar-SA" sz="1400" dirty="0" smtClean="0"/>
              <a:t>مكث عندي شهراً واحداً، كان يخرج كل ليلة، وهو يقول: سأذهب إلى العمل، أما أنت، فداوم على التأمل وأكثر من </a:t>
            </a:r>
            <a:r>
              <a:rPr lang="ar-SA" sz="1400" dirty="0" err="1" smtClean="0"/>
              <a:t>الصلاة.</a:t>
            </a:r>
            <a:r>
              <a:rPr lang="ar-SA" sz="1400" dirty="0" smtClean="0"/>
              <a:t> وكنت دائماً أسأله عندما يعود عما إذا كان قد غنم شيئاً، وكان جوابه يتخذ دائماً منوالاً واحداً لا </a:t>
            </a:r>
            <a:r>
              <a:rPr lang="ar-SA" sz="1400" dirty="0" err="1" smtClean="0"/>
              <a:t>يتغير: </a:t>
            </a:r>
            <a:r>
              <a:rPr lang="ar-SA" sz="1400" dirty="0" smtClean="0"/>
              <a:t>"لم أوفق اليوم في اغتنام </a:t>
            </a:r>
            <a:r>
              <a:rPr lang="ar-SA" sz="1400" dirty="0" err="1" smtClean="0"/>
              <a:t>شيئ</a:t>
            </a:r>
            <a:r>
              <a:rPr lang="ar-SA" sz="1400" dirty="0" smtClean="0"/>
              <a:t>، لكنني سأعاود المحاولة في الغد إن شاء </a:t>
            </a:r>
            <a:r>
              <a:rPr lang="ar-SA" sz="1400" dirty="0" err="1" smtClean="0"/>
              <a:t>الله" .</a:t>
            </a:r>
            <a:endParaRPr lang="en-US" sz="1400" dirty="0" smtClean="0"/>
          </a:p>
          <a:p>
            <a:pPr lvl="0" rtl="1">
              <a:buFont typeface="+mj-lt"/>
              <a:buAutoNum type="arabicPeriod"/>
            </a:pPr>
            <a:r>
              <a:rPr lang="ar-SA" sz="1400" dirty="0" smtClean="0"/>
              <a:t>استطرد المعلم قائلاً: لقد كان رجلاً سعيداً، لم أره يوماً يستسلم لليأس جراء عودته صفر اليدين.</a:t>
            </a:r>
            <a:endParaRPr lang="en-US" sz="1400" dirty="0" smtClean="0"/>
          </a:p>
          <a:p>
            <a:pPr>
              <a:buFont typeface="+mj-lt"/>
              <a:buAutoNum type="arabicPeriod"/>
            </a:pPr>
            <a:endParaRPr lang="en-US" sz="1400" dirty="0" smtClean="0"/>
          </a:p>
          <a:p>
            <a:pPr lvl="0" rtl="1">
              <a:buFont typeface="+mj-lt"/>
              <a:buAutoNum type="arabicPeriod"/>
            </a:pPr>
            <a:r>
              <a:rPr lang="ar-SA" sz="1400" dirty="0" smtClean="0"/>
              <a:t>من بعدها، وخلال القسم الأكبر من حياتي، عندما كنت استغرق في التأمل يوماً بعد يوم من دون أن أحقق اتصالي بالله، كنت أستعيد كلمات ذلك </a:t>
            </a:r>
            <a:r>
              <a:rPr lang="ar-SA" sz="1400" dirty="0" err="1" smtClean="0"/>
              <a:t>اللص: </a:t>
            </a:r>
            <a:r>
              <a:rPr lang="ar-SA" sz="1400" dirty="0" smtClean="0"/>
              <a:t>""لم أوفق بشيء اليوم، لكنني سأعاود المحاولة في الغد إنشاء </a:t>
            </a:r>
            <a:r>
              <a:rPr lang="ar-SA" sz="1400" dirty="0" err="1" smtClean="0"/>
              <a:t>الله" </a:t>
            </a:r>
            <a:r>
              <a:rPr lang="ar-SA" sz="1400" dirty="0" smtClean="0"/>
              <a:t>" إلى أن أحقق اتصالي بالله.</a:t>
            </a:r>
            <a:endParaRPr lang="en-US" sz="1400" dirty="0" smtClean="0"/>
          </a:p>
          <a:p>
            <a:pPr>
              <a:buFont typeface="+mj-lt"/>
              <a:buAutoNum type="arabicPeriod"/>
            </a:pPr>
            <a:r>
              <a:rPr lang="en-GB" sz="1400" dirty="0" smtClean="0"/>
              <a:t> </a:t>
            </a:r>
            <a:endParaRPr lang="en-US" sz="1400" dirty="0" smtClean="0"/>
          </a:p>
          <a:p>
            <a:pPr lvl="0" rtl="1">
              <a:lnSpc>
                <a:spcPct val="200000"/>
              </a:lnSpc>
              <a:spcAft>
                <a:spcPts val="0"/>
              </a:spcAft>
              <a:buFont typeface="+mj-lt"/>
              <a:buAutoNum type="arabicPeriod"/>
            </a:pPr>
            <a:endParaRPr lang="ar-SY" sz="1400" dirty="0" smtClean="0">
              <a:ea typeface="Calibri"/>
              <a:cs typeface="Times New Roman"/>
            </a:endParaRPr>
          </a:p>
          <a:p>
            <a:pPr lvl="0" rtl="1">
              <a:lnSpc>
                <a:spcPct val="200000"/>
              </a:lnSpc>
              <a:spcAft>
                <a:spcPts val="0"/>
              </a:spcAft>
              <a:buFont typeface="+mj-lt"/>
              <a:buAutoNum type="arabicPeriod"/>
            </a:pPr>
            <a:endParaRPr lang="ar-SY" sz="1400" dirty="0">
              <a:ea typeface="Calibri"/>
              <a:cs typeface="Times New Roman"/>
            </a:endParaRPr>
          </a:p>
        </p:txBody>
      </p:sp>
    </p:spTree>
    <p:extLst>
      <p:ext uri="{BB962C8B-B14F-4D97-AF65-F5344CB8AC3E}">
        <p14:creationId xmlns="" xmlns:p14="http://schemas.microsoft.com/office/powerpoint/2010/main" val="2665764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2312</TotalTime>
  <Words>1360</Words>
  <Application>Microsoft Office PowerPoint</Application>
  <PresentationFormat>A4 Paper (210x297 mm)</PresentationFormat>
  <Paragraphs>74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Lecture 5</vt:lpstr>
      <vt:lpstr>Learning Outcomes</vt:lpstr>
      <vt:lpstr>    Language Modality    </vt:lpstr>
      <vt:lpstr>Working Mode </vt:lpstr>
      <vt:lpstr>Continue</vt:lpstr>
      <vt:lpstr>Continue</vt:lpstr>
      <vt:lpstr>Directionality </vt:lpstr>
      <vt:lpstr>Use of technology</vt:lpstr>
      <vt:lpstr>Professional status</vt:lpstr>
      <vt:lpstr>Example A </vt:lpstr>
      <vt:lpstr>Example B  </vt:lpstr>
      <vt:lpstr>  L5 Practical A Interpret the following  into Arabic, taking into account the immediacy factor  in interpreting.  </vt:lpstr>
      <vt:lpstr> L5 Practical B Interpret the following  into English, taking into account the immediacy factor  in interpreting.  </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321</cp:revision>
  <dcterms:created xsi:type="dcterms:W3CDTF">2009-10-14T19:14:34Z</dcterms:created>
  <dcterms:modified xsi:type="dcterms:W3CDTF">2013-02-13T05:39:28Z</dcterms:modified>
</cp:coreProperties>
</file>