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82" r:id="rId2"/>
    <p:sldId id="257" r:id="rId3"/>
    <p:sldId id="274" r:id="rId4"/>
    <p:sldId id="283" r:id="rId5"/>
    <p:sldId id="310" r:id="rId6"/>
    <p:sldId id="309" r:id="rId7"/>
    <p:sldId id="285" r:id="rId8"/>
    <p:sldId id="303" r:id="rId9"/>
    <p:sldId id="304" r:id="rId10"/>
    <p:sldId id="302" r:id="rId11"/>
    <p:sldId id="301" r:id="rId12"/>
    <p:sldId id="299" r:id="rId13"/>
    <p:sldId id="300"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1132D9"/>
    <a:srgbClr val="FF3300"/>
    <a:srgbClr val="009900"/>
    <a:srgbClr val="3B84AF"/>
    <a:srgbClr val="709256"/>
    <a:srgbClr val="AD9968"/>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100" d="100"/>
          <a:sy n="100" d="100"/>
        </p:scale>
        <p:origin x="-72" y="-12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97F8FDB-80B7-4013-9B19-C788818B8140}" type="datetimeFigureOut">
              <a:rPr lang="en-US" smtClean="0"/>
              <a:pPr/>
              <a:t>2/13/2013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74B197B-6070-437C-83B3-8308F3928A60}" type="slidenum">
              <a:rPr lang="en-US" smtClean="0"/>
              <a:pPr/>
              <a:t>‹#›</a:t>
            </a:fld>
            <a:endParaRPr lang="en-US"/>
          </a:p>
        </p:txBody>
      </p:sp>
    </p:spTree>
    <p:extLst>
      <p:ext uri="{BB962C8B-B14F-4D97-AF65-F5344CB8AC3E}">
        <p14:creationId xmlns:p14="http://schemas.microsoft.com/office/powerpoint/2010/main" xmlns="" val="26724384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2/13/2013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3929168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43000" y="6324600"/>
            <a:ext cx="2795958" cy="338554"/>
          </a:xfrm>
          <a:prstGeom prst="rect">
            <a:avLst/>
          </a:prstGeom>
        </p:spPr>
        <p:txBody>
          <a:bodyPr wrap="none">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0"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3700" b="1" dirty="0" smtClean="0">
                <a:solidFill>
                  <a:schemeClr val="accent1">
                    <a:lumMod val="50000"/>
                  </a:schemeClr>
                </a:solidFill>
                <a:latin typeface="AR CARTER" pitchFamily="2" charset="0"/>
                <a:cs typeface="+mj-cs"/>
              </a:rPr>
              <a:t> </a:t>
            </a:r>
            <a:r>
              <a:rPr lang="en-US" sz="3200" b="1" dirty="0" smtClean="0">
                <a:solidFill>
                  <a:srgbClr val="1132D9"/>
                </a:solidFill>
                <a:latin typeface="AR CARTER" pitchFamily="2" charset="0"/>
                <a:cs typeface="+mj-cs"/>
              </a:rPr>
              <a:t>Consecutive Translation</a:t>
            </a:r>
          </a:p>
          <a:p>
            <a:pPr algn="ctr"/>
            <a:r>
              <a:rPr lang="en-US" sz="2800" b="1" dirty="0" smtClean="0">
                <a:solidFill>
                  <a:schemeClr val="accent1">
                    <a:lumMod val="50000"/>
                  </a:schemeClr>
                </a:solidFill>
                <a:latin typeface="AR CARTER" pitchFamily="2" charset="0"/>
                <a:cs typeface="+mj-cs"/>
              </a:rPr>
              <a:t> </a:t>
            </a:r>
            <a:r>
              <a:rPr lang="en-US" sz="2800" b="1" dirty="0" smtClean="0">
                <a:solidFill>
                  <a:srgbClr val="FF3300"/>
                </a:solidFill>
                <a:latin typeface="AR CARTER" pitchFamily="2" charset="0"/>
                <a:cs typeface="+mj-cs"/>
              </a:rPr>
              <a:t>473</a:t>
            </a:r>
            <a:r>
              <a:rPr lang="en-US" sz="2800" b="1" dirty="0" smtClean="0">
                <a:solidFill>
                  <a:schemeClr val="accent1">
                    <a:lumMod val="50000"/>
                  </a:schemeClr>
                </a:solidFill>
                <a:latin typeface="AR CARTER" pitchFamily="2" charset="0"/>
                <a:cs typeface="+mj-cs"/>
              </a:rPr>
              <a:t> Level 8 </a:t>
            </a:r>
          </a:p>
          <a:p>
            <a:pPr algn="ctr"/>
            <a:r>
              <a:rPr lang="en-US" sz="2800" b="1" dirty="0" smtClean="0">
                <a:solidFill>
                  <a:schemeClr val="accent1">
                    <a:lumMod val="50000"/>
                  </a:schemeClr>
                </a:solidFill>
                <a:latin typeface="AR CARTER" pitchFamily="2" charset="0"/>
                <a:cs typeface="+mj-cs"/>
              </a:rPr>
              <a:t>Dr. Ahmad M </a:t>
            </a:r>
            <a:r>
              <a:rPr lang="en-US" sz="2800" b="1" dirty="0" err="1" smtClean="0">
                <a:solidFill>
                  <a:schemeClr val="accent1">
                    <a:lumMod val="50000"/>
                  </a:schemeClr>
                </a:solidFill>
                <a:latin typeface="AR CARTER" pitchFamily="2" charset="0"/>
                <a:cs typeface="+mj-cs"/>
              </a:rPr>
              <a:t>Halimah</a:t>
            </a:r>
            <a:endParaRPr lang="en-US" sz="2800" b="1" dirty="0">
              <a:solidFill>
                <a:schemeClr val="accent1">
                  <a:lumMod val="50000"/>
                </a:schemeClr>
              </a:solidFill>
              <a:latin typeface="AR CARTER" pitchFamily="2" charset="0"/>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z="3200" spc="-150" dirty="0" smtClean="0">
                <a:solidFill>
                  <a:srgbClr val="376092"/>
                </a:solidFill>
                <a:latin typeface="ae_AlMateen" pitchFamily="2" charset="-78"/>
                <a:cs typeface="ae_AlMateen" pitchFamily="2" charset="-78"/>
              </a:rPr>
              <a:t>Lecture 6</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GB" b="1" dirty="0" smtClean="0"/>
              <a:t>What is consecutive interpreting?</a:t>
            </a: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b="1" dirty="0" smtClean="0">
                <a:solidFill>
                  <a:srgbClr val="FF0000"/>
                </a:solidFill>
              </a:rPr>
              <a:t>Learning Outcomes</a:t>
            </a:r>
            <a:endParaRPr lang="en-US" sz="3200" b="1" dirty="0">
              <a:solidFill>
                <a:srgbClr val="FF0000"/>
              </a:solidFill>
            </a:endParaRPr>
          </a:p>
        </p:txBody>
      </p:sp>
      <p:sp>
        <p:nvSpPr>
          <p:cNvPr id="3" name="Content Placeholder 2"/>
          <p:cNvSpPr>
            <a:spLocks noGrp="1"/>
          </p:cNvSpPr>
          <p:nvPr>
            <p:ph idx="1"/>
          </p:nvPr>
        </p:nvSpPr>
        <p:spPr/>
        <p:txBody>
          <a:bodyPr/>
          <a:lstStyle/>
          <a:p>
            <a:pPr algn="just">
              <a:lnSpc>
                <a:spcPct val="115000"/>
              </a:lnSpc>
              <a:spcAft>
                <a:spcPts val="0"/>
              </a:spcAft>
            </a:pPr>
            <a:r>
              <a:rPr lang="en-GB" sz="2400" b="1" dirty="0" smtClean="0">
                <a:solidFill>
                  <a:srgbClr val="1132D9"/>
                </a:solidFill>
              </a:rPr>
              <a:t>By </a:t>
            </a:r>
            <a:r>
              <a:rPr lang="en-GB" sz="2400" b="1" dirty="0">
                <a:solidFill>
                  <a:srgbClr val="1132D9"/>
                </a:solidFill>
              </a:rPr>
              <a:t>the end of this lecture, you should be able to</a:t>
            </a:r>
          </a:p>
          <a:p>
            <a:pPr lvl="0" algn="just">
              <a:lnSpc>
                <a:spcPct val="115000"/>
              </a:lnSpc>
              <a:spcAft>
                <a:spcPts val="0"/>
              </a:spcAft>
              <a:buFont typeface="+mj-lt"/>
              <a:buAutoNum type="arabicPeriod"/>
            </a:pPr>
            <a:r>
              <a:rPr lang="en-GB" sz="2800" dirty="0" smtClean="0">
                <a:solidFill>
                  <a:prstClr val="black"/>
                </a:solidFill>
                <a:latin typeface="Times New Roman"/>
                <a:ea typeface="Calibri"/>
                <a:cs typeface="Arial"/>
              </a:rPr>
              <a:t>define ‘consecutive interpreting’ </a:t>
            </a:r>
            <a:endParaRPr lang="en-GB" sz="2800" dirty="0">
              <a:solidFill>
                <a:prstClr val="black"/>
              </a:solidFill>
              <a:ea typeface="Calibri"/>
              <a:cs typeface="Arial"/>
            </a:endParaRPr>
          </a:p>
          <a:p>
            <a:pPr lvl="0" algn="just">
              <a:lnSpc>
                <a:spcPct val="115000"/>
              </a:lnSpc>
              <a:spcAft>
                <a:spcPts val="0"/>
              </a:spcAft>
              <a:buFont typeface="+mj-lt"/>
              <a:buAutoNum type="arabicPeriod"/>
            </a:pPr>
            <a:r>
              <a:rPr lang="en-GB" sz="2800" dirty="0" smtClean="0">
                <a:latin typeface="Times New Roman"/>
                <a:ea typeface="Calibri"/>
                <a:cs typeface="Arial"/>
              </a:rPr>
              <a:t>practise interpreting at paragraph level.</a:t>
            </a:r>
          </a:p>
          <a:p>
            <a:pPr algn="just">
              <a:lnSpc>
                <a:spcPct val="115000"/>
              </a:lnSpc>
              <a:spcAft>
                <a:spcPts val="0"/>
              </a:spcAft>
            </a:pPr>
            <a:endParaRPr lang="en-US" sz="2800" dirty="0" smtClean="0">
              <a:latin typeface="Times New Roman"/>
              <a:ea typeface="Calibri"/>
              <a:cs typeface="Arial"/>
            </a:endParaRPr>
          </a:p>
          <a:p>
            <a:r>
              <a:rPr lang="en-GB" dirty="0" smtClean="0"/>
              <a:t> </a:t>
            </a:r>
            <a:endParaRPr lang="en-US" dirty="0" smtClean="0"/>
          </a:p>
          <a:p>
            <a:r>
              <a:rPr lang="en-GB" dirty="0" smtClean="0"/>
              <a:t> </a:t>
            </a:r>
            <a:endParaRPr lang="en-US" dirty="0" smtClean="0"/>
          </a:p>
          <a:p>
            <a:pPr marL="514350" indent="-514350" algn="l"/>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lnSpc>
                <a:spcPct val="115000"/>
              </a:lnSpc>
              <a:spcAft>
                <a:spcPts val="0"/>
              </a:spcAft>
              <a:tabLst>
                <a:tab pos="180340" algn="l"/>
              </a:tabLst>
            </a:pPr>
            <a:r>
              <a:rPr lang="en-GB" sz="3200" b="1" dirty="0" smtClean="0">
                <a:solidFill>
                  <a:srgbClr val="1132D9"/>
                </a:solidFill>
              </a:rPr>
              <a:t/>
            </a:r>
            <a:br>
              <a:rPr lang="en-GB" sz="3200" b="1" dirty="0" smtClean="0">
                <a:solidFill>
                  <a:srgbClr val="1132D9"/>
                </a:solidFill>
              </a:rPr>
            </a:br>
            <a:r>
              <a:rPr lang="en-GB" sz="3200" b="1" dirty="0" smtClean="0">
                <a:solidFill>
                  <a:srgbClr val="1132D9"/>
                </a:solidFill>
              </a:rPr>
              <a:t/>
            </a:r>
            <a:br>
              <a:rPr lang="en-GB" sz="3200" b="1" dirty="0" smtClean="0">
                <a:solidFill>
                  <a:srgbClr val="1132D9"/>
                </a:solidFill>
              </a:rPr>
            </a:br>
            <a:r>
              <a:rPr lang="en-GB" sz="3200" b="1" dirty="0" smtClean="0">
                <a:solidFill>
                  <a:srgbClr val="1132D9"/>
                </a:solidFill>
              </a:rPr>
              <a:t/>
            </a:r>
            <a:br>
              <a:rPr lang="en-GB" sz="3200" b="1" dirty="0" smtClean="0">
                <a:solidFill>
                  <a:srgbClr val="1132D9"/>
                </a:solidFill>
              </a:rPr>
            </a:br>
            <a:r>
              <a:rPr lang="en-GB" sz="2800" b="1" dirty="0" smtClean="0">
                <a:solidFill>
                  <a:srgbClr val="1132D9"/>
                </a:solidFill>
              </a:rPr>
              <a:t> What is consecutive interpreting </a:t>
            </a:r>
            <a:br>
              <a:rPr lang="en-GB" sz="2800" b="1" dirty="0" smtClean="0">
                <a:solidFill>
                  <a:srgbClr val="1132D9"/>
                </a:solidFill>
              </a:rPr>
            </a:br>
            <a:r>
              <a:rPr lang="en-GB" sz="3200" b="1" dirty="0" smtClean="0">
                <a:solidFill>
                  <a:srgbClr val="1132D9"/>
                </a:solidFill>
              </a:rPr>
              <a:t/>
            </a:r>
            <a:br>
              <a:rPr lang="en-GB" sz="3200" b="1" dirty="0" smtClean="0">
                <a:solidFill>
                  <a:srgbClr val="1132D9"/>
                </a:solidFill>
              </a:rPr>
            </a:br>
            <a:r>
              <a:rPr lang="en-GB" sz="4000" dirty="0" smtClean="0">
                <a:ea typeface="Calibri"/>
                <a:cs typeface="Arial"/>
              </a:rPr>
              <a:t/>
            </a:r>
            <a:br>
              <a:rPr lang="en-GB" sz="4000" dirty="0" smtClean="0">
                <a:ea typeface="Calibri"/>
                <a:cs typeface="Arial"/>
              </a:rPr>
            </a:br>
            <a:endParaRPr lang="en-US" sz="3200" b="1" dirty="0">
              <a:solidFill>
                <a:srgbClr val="1132D9"/>
              </a:solidFill>
            </a:endParaRPr>
          </a:p>
        </p:txBody>
      </p:sp>
      <p:sp>
        <p:nvSpPr>
          <p:cNvPr id="3" name="Content Placeholder 2"/>
          <p:cNvSpPr>
            <a:spLocks noGrp="1"/>
          </p:cNvSpPr>
          <p:nvPr>
            <p:ph idx="1"/>
          </p:nvPr>
        </p:nvSpPr>
        <p:spPr/>
        <p:txBody>
          <a:bodyPr/>
          <a:lstStyle/>
          <a:p>
            <a:pPr algn="l">
              <a:buFont typeface="Wingdings" pitchFamily="2" charset="2"/>
              <a:buChar char="q"/>
            </a:pPr>
            <a:r>
              <a:rPr lang="en-US" sz="2400" b="1" dirty="0" smtClean="0"/>
              <a:t>Interpreting after the speaker has finished.</a:t>
            </a:r>
            <a:r>
              <a:rPr lang="en-US" sz="2400" dirty="0" smtClean="0"/>
              <a:t> </a:t>
            </a:r>
          </a:p>
          <a:p>
            <a:pPr algn="l">
              <a:buFont typeface="Wingdings" pitchFamily="2" charset="2"/>
              <a:buChar char="q"/>
            </a:pPr>
            <a:r>
              <a:rPr lang="en-US" sz="2400" b="1" dirty="0" smtClean="0"/>
              <a:t>The interpreter sits with the delegates</a:t>
            </a:r>
            <a:r>
              <a:rPr lang="en-US" sz="2400" dirty="0" smtClean="0"/>
              <a:t>, listens to the speech and </a:t>
            </a:r>
            <a:r>
              <a:rPr lang="en-US" sz="2400" b="1" dirty="0" smtClean="0"/>
              <a:t>renders it, at the end</a:t>
            </a:r>
            <a:r>
              <a:rPr lang="en-US" sz="2400" dirty="0" smtClean="0"/>
              <a:t>, in a different language, generally with the aid of notes. </a:t>
            </a:r>
          </a:p>
          <a:p>
            <a:pPr algn="l">
              <a:buFont typeface="Wingdings" pitchFamily="2" charset="2"/>
              <a:buChar char="q"/>
            </a:pPr>
            <a:r>
              <a:rPr lang="en-US" sz="2400" dirty="0" smtClean="0"/>
              <a:t>In the modern world consecutive interpreting has been largely </a:t>
            </a:r>
            <a:r>
              <a:rPr lang="en-US" sz="2400" b="1" dirty="0" smtClean="0"/>
              <a:t>replaced by simultaneous</a:t>
            </a:r>
            <a:r>
              <a:rPr lang="en-US" sz="2400" dirty="0" smtClean="0"/>
              <a:t>, but it remains relevant for certain kinds of meetings </a:t>
            </a:r>
            <a:br>
              <a:rPr lang="en-US" sz="2400" dirty="0" smtClean="0"/>
            </a:br>
            <a:r>
              <a:rPr lang="en-US" sz="2400" dirty="0" smtClean="0"/>
              <a:t>(e.g. highly technical meetings, working lunches, small groups, field trips).</a:t>
            </a:r>
          </a:p>
          <a:p>
            <a:pPr algn="l">
              <a:buFont typeface="Wingdings" pitchFamily="2" charset="2"/>
              <a:buChar char="q"/>
            </a:pPr>
            <a:r>
              <a:rPr lang="en-US" sz="2400" b="1" dirty="0" smtClean="0"/>
              <a:t>Well-trained interpreters </a:t>
            </a:r>
            <a:r>
              <a:rPr lang="en-US" sz="2400" dirty="0" smtClean="0"/>
              <a:t>can render speeches of 10 minutes or more with great accuracy.</a:t>
            </a:r>
          </a:p>
          <a:p>
            <a:pPr lvl="0" algn="just">
              <a:spcAft>
                <a:spcPts val="0"/>
              </a:spcAft>
              <a:buFont typeface="+mj-lt"/>
              <a:buAutoNum type="arabicPeriod"/>
              <a:tabLst>
                <a:tab pos="180340" algn="l"/>
              </a:tabLst>
            </a:pPr>
            <a:endParaRPr lang="en-US" sz="2000" dirty="0">
              <a:latin typeface="Times New Roman"/>
              <a:ea typeface="Calibri"/>
              <a:cs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b="1" dirty="0" smtClean="0">
                <a:solidFill>
                  <a:srgbClr val="1132D9"/>
                </a:solidFill>
              </a:rPr>
              <a:t>Continue</a:t>
            </a:r>
            <a:endParaRPr lang="en-US" sz="3200" dirty="0"/>
          </a:p>
        </p:txBody>
      </p:sp>
      <p:sp>
        <p:nvSpPr>
          <p:cNvPr id="3" name="Content Placeholder 2"/>
          <p:cNvSpPr>
            <a:spLocks noGrp="1"/>
          </p:cNvSpPr>
          <p:nvPr>
            <p:ph idx="1"/>
          </p:nvPr>
        </p:nvSpPr>
        <p:spPr/>
        <p:txBody>
          <a:bodyPr/>
          <a:lstStyle/>
          <a:p>
            <a:pPr algn="l">
              <a:buFont typeface="Wingdings" pitchFamily="2" charset="2"/>
              <a:buChar char="q"/>
            </a:pPr>
            <a:r>
              <a:rPr lang="en-US" sz="2400" dirty="0" smtClean="0"/>
              <a:t>In consecutive interpretation, </a:t>
            </a:r>
            <a:r>
              <a:rPr lang="en-US" sz="2400" b="1" dirty="0" smtClean="0"/>
              <a:t>the interpreter waits for the speaker to finish a sentence or an idea</a:t>
            </a:r>
            <a:r>
              <a:rPr lang="en-US" sz="2400" dirty="0" smtClean="0"/>
              <a:t>, </a:t>
            </a:r>
            <a:r>
              <a:rPr lang="en-US" sz="2400" b="1" dirty="0" smtClean="0">
                <a:solidFill>
                  <a:srgbClr val="1132D9"/>
                </a:solidFill>
              </a:rPr>
              <a:t>and then renders the speaker's words into the target language</a:t>
            </a:r>
            <a:r>
              <a:rPr lang="en-US" sz="2400" dirty="0" smtClean="0"/>
              <a:t>. Generally speaking, the more formal the setting, the longer the segments should be. Interpreters should be trained in special note-taking and memory techniques that enable them to render passages as long as 6-8 minutes faithfully and accurately.</a:t>
            </a:r>
          </a:p>
          <a:p>
            <a:pPr algn="l">
              <a:buFont typeface="Wingdings" pitchFamily="2" charset="2"/>
              <a:buChar char="q"/>
            </a:pPr>
            <a:r>
              <a:rPr lang="en-US" sz="2400" b="1" dirty="0" smtClean="0">
                <a:solidFill>
                  <a:srgbClr val="1132D9"/>
                </a:solidFill>
              </a:rPr>
              <a:t>Consecutive interpretation is best suited for situations </a:t>
            </a:r>
            <a:r>
              <a:rPr lang="en-US" sz="2400" dirty="0" smtClean="0"/>
              <a:t>involving a small number of people, or where a personal touch is required. </a:t>
            </a:r>
            <a:r>
              <a:rPr lang="en-US" sz="2400" b="1" dirty="0" smtClean="0"/>
              <a:t>Examples would be business meetings, press conferences, interviews, teleconferences, </a:t>
            </a:r>
            <a:r>
              <a:rPr lang="en-US" sz="2400" dirty="0" smtClean="0"/>
              <a:t>or any type of one-on-one exchange.</a:t>
            </a:r>
          </a:p>
          <a:p>
            <a:pPr algn="l">
              <a:buFont typeface="Wingdings" pitchFamily="2" charset="2"/>
              <a:buChar char="q"/>
            </a:pPr>
            <a:endParaRPr lang="en-US"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2800" b="1" dirty="0" smtClean="0">
                <a:solidFill>
                  <a:srgbClr val="1132D9"/>
                </a:solidFill>
              </a:rPr>
              <a:t>Continue</a:t>
            </a:r>
          </a:p>
        </p:txBody>
      </p:sp>
      <p:sp>
        <p:nvSpPr>
          <p:cNvPr id="3" name="Content Placeholder 2"/>
          <p:cNvSpPr>
            <a:spLocks noGrp="1"/>
          </p:cNvSpPr>
          <p:nvPr>
            <p:ph idx="1"/>
          </p:nvPr>
        </p:nvSpPr>
        <p:spPr/>
        <p:txBody>
          <a:bodyPr/>
          <a:lstStyle/>
          <a:p>
            <a:pPr algn="l">
              <a:buFont typeface="Wingdings" pitchFamily="2" charset="2"/>
              <a:buChar char="q"/>
            </a:pPr>
            <a:r>
              <a:rPr lang="en-GB" dirty="0" smtClean="0"/>
              <a:t>While no hard and fast line can be drawn between </a:t>
            </a:r>
            <a:r>
              <a:rPr lang="en-GB" b="1" dirty="0" smtClean="0"/>
              <a:t>short consecutive</a:t>
            </a:r>
            <a:r>
              <a:rPr lang="en-GB" dirty="0" smtClean="0"/>
              <a:t> (as used in </a:t>
            </a:r>
            <a:r>
              <a:rPr lang="en-GB" b="1" i="1" dirty="0" smtClean="0"/>
              <a:t>dialogue interpreting</a:t>
            </a:r>
            <a:r>
              <a:rPr lang="en-GB" dirty="0" smtClean="0"/>
              <a:t>) and </a:t>
            </a:r>
            <a:r>
              <a:rPr lang="en-GB" b="1" dirty="0" smtClean="0"/>
              <a:t>the ‘classic form’</a:t>
            </a:r>
            <a:r>
              <a:rPr lang="en-GB" dirty="0" smtClean="0"/>
              <a:t> of consecutive implying the </a:t>
            </a:r>
            <a:r>
              <a:rPr lang="en-GB" b="1" dirty="0" smtClean="0"/>
              <a:t>rendition of at least five to ten minutes</a:t>
            </a:r>
            <a:r>
              <a:rPr lang="en-GB" dirty="0" smtClean="0"/>
              <a:t> of uninterrupted discourse, consecutive interpreting  skills are usually taken to be synonymous with the latter and thus </a:t>
            </a:r>
            <a:r>
              <a:rPr lang="en-GB" b="1" dirty="0" smtClean="0"/>
              <a:t>closely linked to note-taking skills.</a:t>
            </a:r>
            <a:endParaRPr lang="en-US" dirty="0"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r>
              <a:rPr lang="en-GB" sz="3200" b="1" dirty="0" smtClean="0">
                <a:solidFill>
                  <a:srgbClr val="1132D9"/>
                </a:solidFill>
              </a:rPr>
              <a:t>Learning consecutive interpreting</a:t>
            </a:r>
            <a:endParaRPr lang="en-US" sz="3200" b="1" dirty="0">
              <a:solidFill>
                <a:srgbClr val="1132D9"/>
              </a:solidFill>
            </a:endParaRPr>
          </a:p>
        </p:txBody>
      </p:sp>
      <p:sp>
        <p:nvSpPr>
          <p:cNvPr id="3" name="Content Placeholder 2"/>
          <p:cNvSpPr>
            <a:spLocks noGrp="1"/>
          </p:cNvSpPr>
          <p:nvPr>
            <p:ph idx="1"/>
          </p:nvPr>
        </p:nvSpPr>
        <p:spPr>
          <a:xfrm>
            <a:off x="495300" y="1371600"/>
            <a:ext cx="8915400" cy="4876800"/>
          </a:xfrm>
        </p:spPr>
        <p:txBody>
          <a:bodyPr/>
          <a:lstStyle/>
          <a:p>
            <a:pPr marL="0" lvl="0" indent="0" algn="l">
              <a:lnSpc>
                <a:spcPct val="115000"/>
              </a:lnSpc>
              <a:spcAft>
                <a:spcPts val="1000"/>
              </a:spcAft>
              <a:buFont typeface="Wingdings" pitchFamily="2" charset="2"/>
              <a:buChar char="q"/>
              <a:tabLst>
                <a:tab pos="180340" algn="l"/>
              </a:tabLst>
            </a:pPr>
            <a:r>
              <a:rPr lang="en-GB" sz="2400" dirty="0" smtClean="0"/>
              <a:t> </a:t>
            </a:r>
            <a:r>
              <a:rPr lang="en-GB" sz="2400" b="1" dirty="0" smtClean="0">
                <a:solidFill>
                  <a:srgbClr val="1132D9"/>
                </a:solidFill>
              </a:rPr>
              <a:t>Although teaching consecutive </a:t>
            </a:r>
            <a:r>
              <a:rPr lang="en-GB" sz="2400" dirty="0" smtClean="0"/>
              <a:t>interpreting is mainly concerned with </a:t>
            </a:r>
            <a:r>
              <a:rPr lang="en-GB" sz="2400" b="1" dirty="0" smtClean="0"/>
              <a:t>note-taking</a:t>
            </a:r>
            <a:r>
              <a:rPr lang="en-GB" sz="2400" dirty="0" smtClean="0"/>
              <a:t>,  there are certain approaches which usually stress on </a:t>
            </a:r>
            <a:r>
              <a:rPr lang="en-GB" sz="2400" b="1" dirty="0" smtClean="0"/>
              <a:t>preliminary exercises to enhance</a:t>
            </a:r>
            <a:r>
              <a:rPr lang="en-GB" sz="2400" dirty="0" smtClean="0"/>
              <a:t> ‘</a:t>
            </a:r>
            <a:r>
              <a:rPr lang="en-GB" sz="2400" dirty="0" smtClean="0">
                <a:solidFill>
                  <a:srgbClr val="1132D9"/>
                </a:solidFill>
              </a:rPr>
              <a:t>active listening</a:t>
            </a:r>
            <a:r>
              <a:rPr lang="en-GB" sz="2400" dirty="0" smtClean="0"/>
              <a:t>’, </a:t>
            </a:r>
            <a:r>
              <a:rPr lang="en-GB" sz="2400" dirty="0" smtClean="0">
                <a:solidFill>
                  <a:srgbClr val="1132D9"/>
                </a:solidFill>
              </a:rPr>
              <a:t>message analysis, and recall,</a:t>
            </a:r>
            <a:r>
              <a:rPr lang="en-GB" sz="2400" dirty="0" smtClean="0"/>
              <a:t> including such technique as ‘</a:t>
            </a:r>
            <a:r>
              <a:rPr lang="en-GB" sz="2400" dirty="0" err="1" smtClean="0"/>
              <a:t>clozing</a:t>
            </a:r>
            <a:r>
              <a:rPr lang="en-GB" sz="2400" dirty="0" smtClean="0"/>
              <a:t>’, ‘chunking’ and visualization.</a:t>
            </a:r>
          </a:p>
          <a:p>
            <a:pPr marL="0" indent="0" algn="l">
              <a:lnSpc>
                <a:spcPct val="115000"/>
              </a:lnSpc>
              <a:spcAft>
                <a:spcPts val="1000"/>
              </a:spcAft>
              <a:buFont typeface="Wingdings" pitchFamily="2" charset="2"/>
              <a:buChar char="q"/>
              <a:tabLst>
                <a:tab pos="180340" algn="l"/>
              </a:tabLst>
            </a:pPr>
            <a:r>
              <a:rPr lang="en-GB" sz="2400" dirty="0" smtClean="0"/>
              <a:t>The interaction between </a:t>
            </a:r>
            <a:r>
              <a:rPr lang="en-GB" sz="2400" b="1" dirty="0" smtClean="0"/>
              <a:t>memory and note-taking</a:t>
            </a:r>
            <a:r>
              <a:rPr lang="en-GB" sz="2400" dirty="0" smtClean="0"/>
              <a:t> stands out as a focus of investigation. Interpreters use different systems when taking notes, mainly </a:t>
            </a:r>
            <a:r>
              <a:rPr lang="en-GB" sz="2400" b="1" dirty="0" smtClean="0"/>
              <a:t>‘symbol-based system</a:t>
            </a:r>
            <a:r>
              <a:rPr lang="en-GB" sz="2400" dirty="0" smtClean="0"/>
              <a:t>.</a:t>
            </a:r>
            <a:endParaRPr lang="en-US" sz="2400" dirty="0" smtClean="0"/>
          </a:p>
          <a:p>
            <a:pPr marL="0" lvl="0" indent="0" algn="l">
              <a:lnSpc>
                <a:spcPct val="115000"/>
              </a:lnSpc>
              <a:spcAft>
                <a:spcPts val="1000"/>
              </a:spcAft>
              <a:buFont typeface="Wingdings" pitchFamily="2" charset="2"/>
              <a:buChar char="q"/>
              <a:tabLst>
                <a:tab pos="180340" algn="l"/>
              </a:tabLst>
            </a:pPr>
            <a:endParaRPr lang="en-US" sz="2400" dirty="0" smtClean="0"/>
          </a:p>
          <a:p>
            <a:pPr marL="0" indent="0" algn="l">
              <a:lnSpc>
                <a:spcPct val="115000"/>
              </a:lnSpc>
              <a:spcAft>
                <a:spcPts val="1000"/>
              </a:spcAft>
              <a:buFont typeface="Wingdings" pitchFamily="2" charset="2"/>
              <a:buChar char="q"/>
              <a:tabLst>
                <a:tab pos="180340" algn="l"/>
              </a:tabLst>
            </a:pPr>
            <a:endParaRPr lang="en-US" sz="2400" dirty="0" smtClean="0"/>
          </a:p>
          <a:p>
            <a:pPr marL="0" lvl="0" indent="0" algn="just">
              <a:lnSpc>
                <a:spcPct val="115000"/>
              </a:lnSpc>
              <a:spcAft>
                <a:spcPts val="1000"/>
              </a:spcAft>
              <a:tabLst>
                <a:tab pos="180340" algn="l"/>
              </a:tabLst>
            </a:pPr>
            <a:r>
              <a:rPr lang="en-GB" sz="2800" b="1" dirty="0" smtClean="0">
                <a:latin typeface="Times New Roman"/>
                <a:ea typeface="Calibri"/>
                <a:cs typeface="Arial"/>
              </a:rPr>
              <a:t>. </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a:solidFill>
                  <a:srgbClr val="1132D9"/>
                </a:solidFill>
              </a:rPr>
              <a:t>Continue</a:t>
            </a:r>
            <a:endParaRPr lang="en-GB" dirty="0"/>
          </a:p>
        </p:txBody>
      </p:sp>
      <p:sp>
        <p:nvSpPr>
          <p:cNvPr id="3" name="Content Placeholder 2"/>
          <p:cNvSpPr>
            <a:spLocks noGrp="1"/>
          </p:cNvSpPr>
          <p:nvPr>
            <p:ph idx="1"/>
          </p:nvPr>
        </p:nvSpPr>
        <p:spPr/>
        <p:txBody>
          <a:bodyPr/>
          <a:lstStyle/>
          <a:p>
            <a:pPr marL="0" indent="0" algn="just">
              <a:lnSpc>
                <a:spcPct val="115000"/>
              </a:lnSpc>
              <a:spcAft>
                <a:spcPts val="1000"/>
              </a:spcAft>
              <a:buFont typeface="Wingdings" pitchFamily="2" charset="2"/>
              <a:buChar char="q"/>
              <a:tabLst>
                <a:tab pos="180340" algn="l"/>
                <a:tab pos="270510" algn="l"/>
              </a:tabLst>
            </a:pPr>
            <a:r>
              <a:rPr lang="en-GB" sz="2400" dirty="0" smtClean="0"/>
              <a:t>Another area of emphasis has been </a:t>
            </a:r>
            <a:r>
              <a:rPr lang="en-GB" sz="2400" b="1" dirty="0" smtClean="0"/>
              <a:t>public speaking skills</a:t>
            </a:r>
            <a:r>
              <a:rPr lang="en-GB" sz="2400" dirty="0" smtClean="0"/>
              <a:t> for the production phase of consecutive interpreting.  Didactic suggestion include </a:t>
            </a:r>
            <a:r>
              <a:rPr lang="en-GB" sz="2400" b="1" dirty="0" smtClean="0"/>
              <a:t>sight translation exercises, and the use of videotapes</a:t>
            </a:r>
            <a:r>
              <a:rPr lang="en-GB" sz="2400" dirty="0" smtClean="0"/>
              <a:t> for feedback on student performance.</a:t>
            </a:r>
            <a:endParaRPr lang="en-US" sz="2400" dirty="0" smtClean="0"/>
          </a:p>
          <a:p>
            <a:pPr marL="0" lvl="0" indent="0" algn="just">
              <a:lnSpc>
                <a:spcPct val="115000"/>
              </a:lnSpc>
              <a:spcAft>
                <a:spcPts val="1000"/>
              </a:spcAft>
              <a:tabLst>
                <a:tab pos="180340" algn="l"/>
                <a:tab pos="270510" algn="l"/>
              </a:tabLst>
            </a:pPr>
            <a:endParaRPr lang="en-GB" sz="2000" dirty="0">
              <a:ea typeface="Calibri"/>
              <a:cs typeface="Arial"/>
            </a:endParaRPr>
          </a:p>
        </p:txBody>
      </p:sp>
    </p:spTree>
    <p:extLst>
      <p:ext uri="{BB962C8B-B14F-4D97-AF65-F5344CB8AC3E}">
        <p14:creationId xmlns:p14="http://schemas.microsoft.com/office/powerpoint/2010/main" xmlns="" val="3507026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lnSpc>
                <a:spcPct val="115000"/>
              </a:lnSpc>
              <a:spcAft>
                <a:spcPts val="0"/>
              </a:spcAft>
              <a:tabLst>
                <a:tab pos="180340" algn="l"/>
              </a:tabLst>
            </a:pPr>
            <a:r>
              <a:rPr lang="en-GB" sz="3200" b="1" dirty="0" smtClean="0">
                <a:solidFill>
                  <a:srgbClr val="1132D9"/>
                </a:solidFill>
              </a:rPr>
              <a:t>Continue</a:t>
            </a:r>
            <a:endParaRPr lang="en-GB" sz="3200" b="1" dirty="0">
              <a:solidFill>
                <a:srgbClr val="1132D9"/>
              </a:solidFill>
            </a:endParaRPr>
          </a:p>
        </p:txBody>
      </p:sp>
      <p:sp>
        <p:nvSpPr>
          <p:cNvPr id="3" name="Content Placeholder 2"/>
          <p:cNvSpPr>
            <a:spLocks noGrp="1"/>
          </p:cNvSpPr>
          <p:nvPr>
            <p:ph idx="1"/>
          </p:nvPr>
        </p:nvSpPr>
        <p:spPr/>
        <p:txBody>
          <a:bodyPr/>
          <a:lstStyle/>
          <a:p>
            <a:pPr lvl="0" algn="l">
              <a:buFont typeface="Wingdings" pitchFamily="2" charset="2"/>
              <a:buChar char="q"/>
            </a:pPr>
            <a:r>
              <a:rPr lang="en-GB" sz="2800" dirty="0" smtClean="0"/>
              <a:t>Focusing on frequent faults of presentation, for example, one can realize that specific training  in </a:t>
            </a:r>
            <a:r>
              <a:rPr lang="en-GB" sz="2800" b="1" dirty="0" smtClean="0"/>
              <a:t>public speaking</a:t>
            </a:r>
            <a:r>
              <a:rPr lang="en-GB" sz="2800" dirty="0" smtClean="0"/>
              <a:t> (including breathing, voice control, eye contact) could raise student’s awareness of their delivery and enhance their presentation in consecutive interpreting.</a:t>
            </a:r>
            <a:endParaRPr lang="en-US" sz="2800" dirty="0" smtClean="0"/>
          </a:p>
          <a:p>
            <a:r>
              <a:rPr lang="en-GB" sz="2800" dirty="0" smtClean="0"/>
              <a:t> </a:t>
            </a:r>
            <a:endParaRPr lang="en-US" sz="2800" dirty="0" smtClean="0"/>
          </a:p>
          <a:p>
            <a:pPr marL="0" indent="0" algn="just">
              <a:lnSpc>
                <a:spcPct val="115000"/>
              </a:lnSpc>
              <a:spcAft>
                <a:spcPts val="1000"/>
              </a:spcAft>
              <a:tabLst>
                <a:tab pos="180340" algn="l"/>
              </a:tabLst>
            </a:pPr>
            <a:endParaRPr lang="en-US" sz="2800" dirty="0" smtClean="0"/>
          </a:p>
          <a:p>
            <a:pPr marL="0" lvl="0" indent="0" algn="just">
              <a:lnSpc>
                <a:spcPct val="115000"/>
              </a:lnSpc>
              <a:spcAft>
                <a:spcPts val="1000"/>
              </a:spcAft>
              <a:tabLst>
                <a:tab pos="180340" algn="l"/>
              </a:tabLst>
            </a:pPr>
            <a:endParaRPr lang="en-GB" sz="2800" dirty="0">
              <a:ea typeface="Calibri"/>
              <a:cs typeface="Arial"/>
            </a:endParaRPr>
          </a:p>
          <a:p>
            <a:pPr marL="0" lvl="0" indent="0" algn="l">
              <a:lnSpc>
                <a:spcPct val="115000"/>
              </a:lnSpc>
              <a:spcAft>
                <a:spcPts val="1000"/>
              </a:spcAft>
              <a:tabLst>
                <a:tab pos="180340" algn="l"/>
              </a:tabLst>
            </a:pPr>
            <a:endParaRPr lang="en-GB" dirty="0"/>
          </a:p>
        </p:txBody>
      </p:sp>
    </p:spTree>
    <p:extLst>
      <p:ext uri="{BB962C8B-B14F-4D97-AF65-F5344CB8AC3E}">
        <p14:creationId xmlns:p14="http://schemas.microsoft.com/office/powerpoint/2010/main" xmlns="" val="4543048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342900" lvl="0" indent="-342900" algn="l">
              <a:spcBef>
                <a:spcPct val="20000"/>
              </a:spcBef>
            </a:pPr>
            <a:r>
              <a:rPr lang="en-US" sz="3200" b="1" dirty="0" smtClean="0">
                <a:solidFill>
                  <a:srgbClr val="FF3300"/>
                </a:solidFill>
              </a:rPr>
              <a:t>Example A</a:t>
            </a:r>
            <a:br>
              <a:rPr lang="en-US" sz="3200" b="1" dirty="0" smtClean="0">
                <a:solidFill>
                  <a:srgbClr val="FF3300"/>
                </a:solidFill>
              </a:rPr>
            </a:br>
            <a:endParaRPr lang="en-US" sz="2400" b="1" dirty="0" smtClean="0">
              <a:solidFill>
                <a:srgbClr val="FF3300"/>
              </a:solidFill>
            </a:endParaRPr>
          </a:p>
        </p:txBody>
      </p:sp>
      <p:sp>
        <p:nvSpPr>
          <p:cNvPr id="3" name="Content Placeholder 2"/>
          <p:cNvSpPr>
            <a:spLocks noGrp="1"/>
          </p:cNvSpPr>
          <p:nvPr>
            <p:ph idx="1"/>
          </p:nvPr>
        </p:nvSpPr>
        <p:spPr/>
        <p:txBody>
          <a:bodyPr/>
          <a:lstStyle/>
          <a:p>
            <a:pPr algn="l">
              <a:lnSpc>
                <a:spcPct val="115000"/>
              </a:lnSpc>
              <a:spcAft>
                <a:spcPts val="1000"/>
              </a:spcAft>
            </a:pPr>
            <a:r>
              <a:rPr lang="en-GB" sz="2000" b="1" dirty="0" smtClean="0">
                <a:solidFill>
                  <a:srgbClr val="1132D9"/>
                </a:solidFill>
                <a:ea typeface="+mj-ea"/>
              </a:rPr>
              <a:t>Interpret the following  into Arabic.</a:t>
            </a:r>
          </a:p>
          <a:p>
            <a:pPr algn="l">
              <a:lnSpc>
                <a:spcPct val="115000"/>
              </a:lnSpc>
              <a:spcAft>
                <a:spcPts val="1000"/>
              </a:spcAft>
            </a:pPr>
            <a:r>
              <a:rPr lang="en-GB" sz="2000" b="1" dirty="0" smtClean="0">
                <a:solidFill>
                  <a:srgbClr val="1132D9"/>
                </a:solidFill>
                <a:ea typeface="+mj-ea"/>
              </a:rPr>
              <a:t>  </a:t>
            </a:r>
            <a:r>
              <a:rPr lang="en-GB" sz="2000" b="1" dirty="0" smtClean="0"/>
              <a:t>Woman rescued from floodwaters as Britain braces for more bad weather</a:t>
            </a:r>
            <a:endParaRPr lang="en-US" sz="2000" dirty="0" smtClean="0"/>
          </a:p>
          <a:p>
            <a:pPr lvl="0" algn="l">
              <a:buFont typeface="Wingdings" pitchFamily="2" charset="2"/>
              <a:buChar char="Ø"/>
            </a:pPr>
            <a:r>
              <a:rPr lang="en-GB" sz="2000" dirty="0" smtClean="0"/>
              <a:t>A woman spent almost an hour clinging to a tree in the middle of a fast-flowing flooded river before a police helicopter spotted her in the early hours of Sunday morning.</a:t>
            </a:r>
            <a:endParaRPr lang="en-US" sz="2000" dirty="0" smtClean="0"/>
          </a:p>
          <a:p>
            <a:pPr algn="l"/>
            <a:r>
              <a:rPr lang="en-GB" sz="2000" dirty="0" smtClean="0"/>
              <a:t> </a:t>
            </a:r>
            <a:endParaRPr lang="en-US" sz="2000" dirty="0" smtClean="0"/>
          </a:p>
          <a:p>
            <a:pPr lvl="0" algn="l">
              <a:buFont typeface="Wingdings" pitchFamily="2" charset="2"/>
              <a:buChar char="Ø"/>
            </a:pPr>
            <a:r>
              <a:rPr lang="en-GB" sz="2000" dirty="0" smtClean="0"/>
              <a:t>The swollen waters had swept the unnamed woman from her car and she was fighting to stay afloat when the Devon and Cornwall police helicopter saw her.</a:t>
            </a:r>
            <a:endParaRPr lang="en-US" sz="2000" dirty="0" smtClean="0"/>
          </a:p>
          <a:p>
            <a:pPr algn="l">
              <a:lnSpc>
                <a:spcPct val="115000"/>
              </a:lnSpc>
              <a:spcAft>
                <a:spcPts val="1000"/>
              </a:spcAft>
            </a:pPr>
            <a:endParaRPr lang="en-US" sz="2000" b="1" dirty="0">
              <a:solidFill>
                <a:srgbClr val="1132D9"/>
              </a:solidFill>
              <a:ea typeface="+mj-ea"/>
            </a:endParaRPr>
          </a:p>
          <a:p>
            <a:pPr marL="0" lvl="0" indent="0" algn="l">
              <a:lnSpc>
                <a:spcPts val="1660"/>
              </a:lnSpc>
              <a:spcAft>
                <a:spcPts val="900"/>
              </a:spcAft>
            </a:pPr>
            <a:endParaRPr lang="en-GB" sz="1800" dirty="0" smtClean="0">
              <a:solidFill>
                <a:srgbClr val="222222"/>
              </a:solidFill>
              <a:latin typeface="Times New Roman" pitchFamily="18" charset="0"/>
              <a:ea typeface="Times New Roman"/>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b="1" dirty="0" smtClean="0">
                <a:solidFill>
                  <a:srgbClr val="FF3300"/>
                </a:solidFill>
              </a:rPr>
              <a:t>Example B  </a:t>
            </a:r>
            <a:endParaRPr lang="en-US" sz="3200" b="1" dirty="0">
              <a:solidFill>
                <a:srgbClr val="FF3300"/>
              </a:solidFill>
            </a:endParaRPr>
          </a:p>
        </p:txBody>
      </p:sp>
      <p:sp>
        <p:nvSpPr>
          <p:cNvPr id="3" name="Content Placeholder 2"/>
          <p:cNvSpPr>
            <a:spLocks noGrp="1"/>
          </p:cNvSpPr>
          <p:nvPr>
            <p:ph idx="1"/>
          </p:nvPr>
        </p:nvSpPr>
        <p:spPr/>
        <p:txBody>
          <a:bodyPr/>
          <a:lstStyle/>
          <a:p>
            <a:pPr algn="l"/>
            <a:r>
              <a:rPr lang="en-GB" sz="2400" b="1" dirty="0" smtClean="0">
                <a:solidFill>
                  <a:srgbClr val="1132D9"/>
                </a:solidFill>
                <a:cs typeface="+mj-cs"/>
              </a:rPr>
              <a:t>Interpret  the following into English</a:t>
            </a:r>
            <a:endParaRPr lang="ar-SA" sz="2400" b="1" dirty="0" smtClean="0">
              <a:solidFill>
                <a:srgbClr val="1132D9"/>
              </a:solidFill>
              <a:cs typeface="+mj-cs"/>
            </a:endParaRPr>
          </a:p>
          <a:p>
            <a:pPr algn="l"/>
            <a:endParaRPr lang="en-GB" sz="2400" b="1" dirty="0" smtClean="0">
              <a:solidFill>
                <a:srgbClr val="1132D9"/>
              </a:solidFill>
              <a:cs typeface="+mj-cs"/>
            </a:endParaRPr>
          </a:p>
          <a:p>
            <a:pPr marL="457200" lvl="0" indent="-457200" rtl="1">
              <a:buFont typeface="+mj-lt"/>
              <a:buAutoNum type="arabicPeriod"/>
            </a:pPr>
            <a:r>
              <a:rPr lang="ar-SA" sz="2400" dirty="0" smtClean="0"/>
              <a:t>التلميذ: ومن كان معلمك الثاني أيها المعلم؟</a:t>
            </a:r>
            <a:endParaRPr lang="en-US" sz="2400" dirty="0" smtClean="0"/>
          </a:p>
          <a:p>
            <a:pPr marL="457200" indent="-457200" rtl="1">
              <a:buFont typeface="+mj-lt"/>
              <a:buAutoNum type="arabicPeriod"/>
            </a:pPr>
            <a:endParaRPr lang="en-US" sz="2400" dirty="0" smtClean="0"/>
          </a:p>
          <a:p>
            <a:pPr marL="457200" lvl="0" indent="-457200" rtl="1">
              <a:buFont typeface="+mj-lt"/>
              <a:buAutoNum type="arabicPeriod"/>
            </a:pPr>
            <a:r>
              <a:rPr lang="ar-SA" sz="2400" dirty="0" smtClean="0"/>
              <a:t>المعلم: لقد كان </a:t>
            </a:r>
            <a:r>
              <a:rPr lang="ar-SA" sz="2400" dirty="0" err="1" smtClean="0"/>
              <a:t>كلباً.</a:t>
            </a:r>
            <a:r>
              <a:rPr lang="ar-SA" sz="2400" dirty="0" smtClean="0"/>
              <a:t> فقد حدث أن كنت متوجهاً إلى النهر لأشرب قليلاً من الماء، عندما ظهر هذا الكلب؛ بدا أنه كان عطشاً للغاية، لكنه عندما اقترب من حافة النهر، شاهد كلباً آخر فيه، ولم يكن هذا سوى انعكاس لصورته في الماء.</a:t>
            </a:r>
            <a:endParaRPr lang="en-US" sz="2400" dirty="0" smtClean="0"/>
          </a:p>
          <a:p>
            <a:pPr marL="457200" lvl="0" indent="-457200" rtl="1">
              <a:buFont typeface="+mj-lt"/>
              <a:buAutoNum type="arabicPeriod"/>
            </a:pPr>
            <a:endParaRPr lang="en-US" sz="2400" dirty="0" smtClean="0"/>
          </a:p>
          <a:p>
            <a:pPr algn="l"/>
            <a:endParaRPr lang="ar-SY" sz="2400" b="1" dirty="0" smtClean="0">
              <a:solidFill>
                <a:srgbClr val="1132D9"/>
              </a:solidFill>
              <a:cs typeface="+mj-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915400" cy="1143000"/>
          </a:xfrm>
        </p:spPr>
        <p:txBody>
          <a:bodyPr/>
          <a:lstStyle/>
          <a:p>
            <a:pPr algn="l">
              <a:lnSpc>
                <a:spcPct val="115000"/>
              </a:lnSpc>
              <a:spcAft>
                <a:spcPts val="0"/>
              </a:spcAft>
            </a:pPr>
            <a:r>
              <a:rPr lang="en-GB" sz="1800" b="1" u="sng" dirty="0" smtClean="0">
                <a:solidFill>
                  <a:srgbClr val="FF3300"/>
                </a:solidFill>
                <a:latin typeface="Times New Roman"/>
                <a:ea typeface="Calibri"/>
                <a:cs typeface="Arial"/>
              </a:rPr>
              <a:t/>
            </a:r>
            <a:br>
              <a:rPr lang="en-GB" sz="1800" b="1" u="sng" dirty="0" smtClean="0">
                <a:solidFill>
                  <a:srgbClr val="FF3300"/>
                </a:solidFill>
                <a:latin typeface="Times New Roman"/>
                <a:ea typeface="Calibri"/>
                <a:cs typeface="Arial"/>
              </a:rPr>
            </a:br>
            <a:r>
              <a:rPr lang="en-GB" sz="1800" b="1" u="sng" dirty="0" smtClean="0">
                <a:solidFill>
                  <a:srgbClr val="FF3300"/>
                </a:solidFill>
                <a:latin typeface="Times New Roman"/>
                <a:ea typeface="Calibri"/>
                <a:cs typeface="Arial"/>
              </a:rPr>
              <a:t/>
            </a:r>
            <a:br>
              <a:rPr lang="en-GB" sz="1800" b="1" u="sng" dirty="0" smtClean="0">
                <a:solidFill>
                  <a:srgbClr val="FF3300"/>
                </a:solidFill>
                <a:latin typeface="Times New Roman"/>
                <a:ea typeface="Calibri"/>
                <a:cs typeface="Arial"/>
              </a:rPr>
            </a:br>
            <a:r>
              <a:rPr lang="en-GB" sz="1800" b="1" u="sng" dirty="0" smtClean="0">
                <a:solidFill>
                  <a:srgbClr val="FF3300"/>
                </a:solidFill>
                <a:latin typeface="Times New Roman"/>
                <a:ea typeface="Calibri"/>
                <a:cs typeface="Arial"/>
              </a:rPr>
              <a:t>L6 Practical A</a:t>
            </a:r>
            <a:br>
              <a:rPr lang="en-GB" sz="1800" b="1" u="sng" dirty="0" smtClean="0">
                <a:solidFill>
                  <a:srgbClr val="FF3300"/>
                </a:solidFill>
                <a:latin typeface="Times New Roman"/>
                <a:ea typeface="Calibri"/>
                <a:cs typeface="Arial"/>
              </a:rPr>
            </a:br>
            <a:r>
              <a:rPr lang="en-GB" sz="1600" b="1" dirty="0" smtClean="0">
                <a:solidFill>
                  <a:srgbClr val="1132D9"/>
                </a:solidFill>
              </a:rPr>
              <a:t>Interpret the following  into Arabic, taking into account the immediacy factor  in interpreting.</a:t>
            </a:r>
            <a:r>
              <a:rPr lang="en-GB" sz="1800" b="1" dirty="0" smtClean="0"/>
              <a:t/>
            </a:r>
            <a:br>
              <a:rPr lang="en-GB" sz="1800" b="1" dirty="0" smtClean="0"/>
            </a:br>
            <a:r>
              <a:rPr lang="en-GB" sz="1800" dirty="0">
                <a:solidFill>
                  <a:srgbClr val="1132D9"/>
                </a:solidFill>
                <a:ea typeface="Calibri"/>
                <a:cs typeface="Arial"/>
              </a:rPr>
              <a:t/>
            </a:r>
            <a:br>
              <a:rPr lang="en-GB" sz="1800" dirty="0">
                <a:solidFill>
                  <a:srgbClr val="1132D9"/>
                </a:solidFill>
                <a:ea typeface="Calibri"/>
                <a:cs typeface="Arial"/>
              </a:rPr>
            </a:br>
            <a:endParaRPr lang="en-GB" sz="1800" dirty="0">
              <a:solidFill>
                <a:srgbClr val="1132D9"/>
              </a:solidFill>
            </a:endParaRPr>
          </a:p>
        </p:txBody>
      </p:sp>
      <p:sp>
        <p:nvSpPr>
          <p:cNvPr id="3" name="Content Placeholder 2"/>
          <p:cNvSpPr>
            <a:spLocks noGrp="1"/>
          </p:cNvSpPr>
          <p:nvPr>
            <p:ph idx="1"/>
          </p:nvPr>
        </p:nvSpPr>
        <p:spPr/>
        <p:txBody>
          <a:bodyPr/>
          <a:lstStyle/>
          <a:p>
            <a:pPr lvl="0" algn="l">
              <a:buFont typeface="+mj-lt"/>
              <a:buAutoNum type="arabicPeriod"/>
            </a:pPr>
            <a:r>
              <a:rPr lang="en-GB" sz="1400" dirty="0" smtClean="0"/>
              <a:t>Rescued by a  lifeboat, she was treated for exposure. The woman was then reunited with a man and a child who had been trapped in the car when the River Taw broke its banks and had been rescued by fire-fighters.</a:t>
            </a:r>
            <a:endParaRPr lang="en-US" sz="1400" dirty="0" smtClean="0"/>
          </a:p>
          <a:p>
            <a:pPr algn="l">
              <a:buFont typeface="+mj-lt"/>
              <a:buAutoNum type="arabicPeriod"/>
            </a:pPr>
            <a:endParaRPr lang="en-US" sz="1400" dirty="0" smtClean="0"/>
          </a:p>
          <a:p>
            <a:pPr lvl="0" algn="l">
              <a:buFont typeface="+mj-lt"/>
              <a:buAutoNum type="arabicPeriod"/>
            </a:pPr>
            <a:r>
              <a:rPr lang="en-GB" sz="1400" dirty="0" smtClean="0"/>
              <a:t>The dramatic rescue came as forecasters predicted more rain would fall in the next few days: 165 flood warnings were in place across all regions of England – as well as in Wales.</a:t>
            </a:r>
            <a:endParaRPr lang="en-US" sz="1400" dirty="0" smtClean="0"/>
          </a:p>
          <a:p>
            <a:pPr algn="l">
              <a:buFont typeface="+mj-lt"/>
              <a:buAutoNum type="arabicPeriod"/>
            </a:pPr>
            <a:endParaRPr lang="en-US" sz="1400" dirty="0" smtClean="0"/>
          </a:p>
          <a:p>
            <a:pPr lvl="0" algn="l">
              <a:buFont typeface="+mj-lt"/>
              <a:buAutoNum type="arabicPeriod"/>
            </a:pPr>
            <a:r>
              <a:rPr lang="en-GB" sz="1400" dirty="0" smtClean="0"/>
              <a:t>The wet but warm weather has led to dozens of people being moved to emergency shelters, with more warned they too could be forced to leave their homes to escape the rising floodwaters.</a:t>
            </a:r>
            <a:endParaRPr lang="en-US" sz="1400" dirty="0" smtClean="0"/>
          </a:p>
          <a:p>
            <a:pPr algn="l">
              <a:buFont typeface="+mj-lt"/>
              <a:buAutoNum type="arabicPeriod"/>
            </a:pPr>
            <a:endParaRPr lang="en-US" sz="1400" dirty="0" smtClean="0"/>
          </a:p>
          <a:p>
            <a:pPr lvl="0" algn="l">
              <a:buFont typeface="+mj-lt"/>
              <a:buAutoNum type="arabicPeriod"/>
            </a:pPr>
            <a:r>
              <a:rPr lang="en-GB" sz="1400" dirty="0" smtClean="0"/>
              <a:t>Rail services warned that trains were so badly affected that many of those hoping to travel to see friends and family for Midyear Holiday must expect considerable disruption. Those using the First Great Western rail service have been told not to make "non-essential" journeys.</a:t>
            </a:r>
            <a:endParaRPr lang="en-US" sz="1400" dirty="0" smtClean="0"/>
          </a:p>
          <a:p>
            <a:pPr algn="l">
              <a:buFont typeface="+mj-lt"/>
              <a:buAutoNum type="arabicPeriod"/>
            </a:pPr>
            <a:endParaRPr lang="en-US" sz="1400" dirty="0" smtClean="0"/>
          </a:p>
          <a:p>
            <a:pPr lvl="0" algn="l">
              <a:buFont typeface="+mj-lt"/>
              <a:buAutoNum type="arabicPeriod"/>
            </a:pPr>
            <a:r>
              <a:rPr lang="en-GB" sz="1400" dirty="0" smtClean="0"/>
              <a:t>There were warnings of high winds on the Forth Road Bridge, while gusts of up to 70mph were expected on Shetland. Ferry services to the Northern Isles were suspended due to strong winds.</a:t>
            </a:r>
            <a:endParaRPr lang="en-US" sz="1400" dirty="0" smtClean="0"/>
          </a:p>
          <a:p>
            <a:pPr algn="l">
              <a:buFont typeface="+mj-lt"/>
              <a:buAutoNum type="arabicPeriod"/>
            </a:pPr>
            <a:endParaRPr lang="en-US" sz="1400" dirty="0" smtClean="0"/>
          </a:p>
          <a:p>
            <a:pPr lvl="0" algn="l">
              <a:buFont typeface="+mj-lt"/>
              <a:buAutoNum type="arabicPeriod"/>
            </a:pPr>
            <a:r>
              <a:rPr lang="en-GB" sz="1400" dirty="0" smtClean="0"/>
              <a:t>In Devon and Cornwall, where one severe warning remains in place, those already struggling against the deluge are braced for further disruption with forecasters predicting wetter weather returning to central and southern parts of the country overnight.</a:t>
            </a:r>
            <a:endParaRPr lang="en-US" sz="1400" dirty="0" smtClean="0"/>
          </a:p>
          <a:p>
            <a:pPr algn="l">
              <a:buFont typeface="+mj-lt"/>
              <a:buAutoNum type="arabicPeriod"/>
            </a:pPr>
            <a:endParaRPr lang="en-US" sz="1400" dirty="0" smtClean="0"/>
          </a:p>
          <a:p>
            <a:pPr algn="l">
              <a:lnSpc>
                <a:spcPct val="115000"/>
              </a:lnSpc>
              <a:spcAft>
                <a:spcPts val="1000"/>
              </a:spcAft>
              <a:buFont typeface="+mj-lt"/>
              <a:buAutoNum type="arabicPeriod"/>
            </a:pPr>
            <a:endParaRPr lang="en-GB" sz="1200" dirty="0">
              <a:ea typeface="Calibri"/>
              <a:cs typeface="Arial"/>
            </a:endParaRPr>
          </a:p>
        </p:txBody>
      </p:sp>
    </p:spTree>
    <p:extLst>
      <p:ext uri="{BB962C8B-B14F-4D97-AF65-F5344CB8AC3E}">
        <p14:creationId xmlns:p14="http://schemas.microsoft.com/office/powerpoint/2010/main" xmlns="" val="39929376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1800" b="1" dirty="0" smtClean="0">
                <a:solidFill>
                  <a:srgbClr val="FF3300"/>
                </a:solidFill>
                <a:latin typeface="Times New Roman"/>
                <a:ea typeface="Calibri"/>
                <a:cs typeface="Arial"/>
              </a:rPr>
              <a:t/>
            </a:r>
            <a:br>
              <a:rPr lang="en-GB" sz="1800" b="1" dirty="0" smtClean="0">
                <a:solidFill>
                  <a:srgbClr val="FF3300"/>
                </a:solidFill>
                <a:latin typeface="Times New Roman"/>
                <a:ea typeface="Calibri"/>
                <a:cs typeface="Arial"/>
              </a:rPr>
            </a:br>
            <a:r>
              <a:rPr lang="en-GB" sz="1800" b="1" dirty="0" smtClean="0">
                <a:solidFill>
                  <a:srgbClr val="FF3300"/>
                </a:solidFill>
                <a:latin typeface="Times New Roman"/>
                <a:ea typeface="Calibri"/>
                <a:cs typeface="Arial"/>
              </a:rPr>
              <a:t>L6 </a:t>
            </a:r>
            <a:r>
              <a:rPr lang="en-GB" sz="1800" b="1" dirty="0">
                <a:solidFill>
                  <a:srgbClr val="FF3300"/>
                </a:solidFill>
                <a:latin typeface="Times New Roman"/>
                <a:ea typeface="Calibri"/>
                <a:cs typeface="Arial"/>
              </a:rPr>
              <a:t>Practical B</a:t>
            </a:r>
            <a:r>
              <a:rPr lang="en-GB" sz="1800" b="1" dirty="0">
                <a:solidFill>
                  <a:srgbClr val="FF3300"/>
                </a:solidFill>
                <a:ea typeface="Calibri"/>
                <a:cs typeface="Arial"/>
              </a:rPr>
              <a:t/>
            </a:r>
            <a:br>
              <a:rPr lang="en-GB" sz="1800" b="1" dirty="0">
                <a:solidFill>
                  <a:srgbClr val="FF3300"/>
                </a:solidFill>
                <a:ea typeface="Calibri"/>
                <a:cs typeface="Arial"/>
              </a:rPr>
            </a:br>
            <a:r>
              <a:rPr lang="en-GB" sz="1600" b="1" dirty="0" smtClean="0">
                <a:solidFill>
                  <a:srgbClr val="1132D9"/>
                </a:solidFill>
              </a:rPr>
              <a:t>Interpret the following  into English, taking into account the immediacy factor  in interpreting. </a:t>
            </a:r>
            <a:r>
              <a:rPr lang="en-GB" sz="1800" b="1" dirty="0">
                <a:solidFill>
                  <a:srgbClr val="1132D9"/>
                </a:solidFill>
                <a:ea typeface="Calibri"/>
                <a:cs typeface="Arial"/>
              </a:rPr>
              <a:t/>
            </a:r>
            <a:br>
              <a:rPr lang="en-GB" sz="1800" b="1" dirty="0">
                <a:solidFill>
                  <a:srgbClr val="1132D9"/>
                </a:solidFill>
                <a:ea typeface="Calibri"/>
                <a:cs typeface="Arial"/>
              </a:rPr>
            </a:br>
            <a:endParaRPr lang="en-GB" sz="1800" b="1" dirty="0">
              <a:solidFill>
                <a:srgbClr val="1132D9"/>
              </a:solidFill>
            </a:endParaRPr>
          </a:p>
        </p:txBody>
      </p:sp>
      <p:sp>
        <p:nvSpPr>
          <p:cNvPr id="3" name="Content Placeholder 2"/>
          <p:cNvSpPr>
            <a:spLocks noGrp="1"/>
          </p:cNvSpPr>
          <p:nvPr>
            <p:ph idx="1"/>
          </p:nvPr>
        </p:nvSpPr>
        <p:spPr/>
        <p:txBody>
          <a:bodyPr/>
          <a:lstStyle/>
          <a:p>
            <a:pPr lvl="0" rtl="1">
              <a:buFont typeface="+mj-lt"/>
              <a:buAutoNum type="arabicPeriod"/>
            </a:pPr>
            <a:r>
              <a:rPr lang="ar-SA" sz="1600" dirty="0" smtClean="0"/>
              <a:t>استطرد قائلاً: دب الفزع في الكلب، فتراجع إلى الوراء وراح ينبح لإخافة وإبعاد الكلب الآخر، وعندما لم يحصل ذلك, قرر في النهاية، وقد غلبه الظمأ الشديد، أن يواجه الوضع، فألقى بنفسه في النهر، وكان أن اختفت الصورة هذه المرة.</a:t>
            </a:r>
            <a:endParaRPr lang="en-US" sz="1600" dirty="0" smtClean="0"/>
          </a:p>
          <a:p>
            <a:pPr lvl="0" rtl="1">
              <a:buFont typeface="+mj-lt"/>
              <a:buAutoNum type="arabicPeriod"/>
            </a:pPr>
            <a:endParaRPr lang="en-US" sz="1600" dirty="0" smtClean="0"/>
          </a:p>
          <a:p>
            <a:pPr lvl="0" rtl="1">
              <a:buFont typeface="+mj-lt"/>
              <a:buAutoNum type="arabicPeriod"/>
            </a:pPr>
            <a:r>
              <a:rPr lang="ar-SA" sz="1600" dirty="0" smtClean="0"/>
              <a:t>أخيراً, فقد كان معلمي الثالث طفلاً صغيراً، رأيته ذات مرة يسير باتجاه الجامع، حاملاً شمعة بيده، فبادرته بالسؤال: هل أضأت هذه الشمعة </a:t>
            </a:r>
            <a:r>
              <a:rPr lang="ar-SA" sz="1600" dirty="0" err="1" smtClean="0"/>
              <a:t>بنفسك؟</a:t>
            </a:r>
            <a:r>
              <a:rPr lang="ar-SA" sz="1600" dirty="0" smtClean="0"/>
              <a:t> فرد علي الصبي </a:t>
            </a:r>
            <a:r>
              <a:rPr lang="ar-SA" sz="1600" dirty="0" err="1" smtClean="0"/>
              <a:t>بالإيجاب.</a:t>
            </a:r>
            <a:r>
              <a:rPr lang="ar-SA" sz="1600" dirty="0" smtClean="0"/>
              <a:t> ولما كان يقلقني أن يلعب الأطفال بالنار، تابعت بإلحاح، اسمع يا صبي؛ في لحظة من اللحظات كانت هذه الشمعة مطفأة، أتستطيع أن تخبرني من أين جاءت النار التي تشعلها؟</a:t>
            </a:r>
            <a:endParaRPr lang="en-US" sz="1600" dirty="0" smtClean="0"/>
          </a:p>
          <a:p>
            <a:pPr lvl="0" rtl="1">
              <a:buFont typeface="+mj-lt"/>
              <a:buAutoNum type="arabicPeriod"/>
            </a:pPr>
            <a:endParaRPr lang="en-US" sz="1600" dirty="0" smtClean="0"/>
          </a:p>
          <a:p>
            <a:pPr lvl="0" rtl="1">
              <a:buFont typeface="+mj-lt"/>
              <a:buAutoNum type="arabicPeriod"/>
            </a:pPr>
            <a:r>
              <a:rPr lang="ar-SA" sz="1600" dirty="0" smtClean="0"/>
              <a:t>ضحك الصبي, وأطفأ الشمعة، ثم رد يسألني: وأنت يا سيدي، أتستطيع أن تخبرني إلى أين ذهبت النار التي كانت مشتعلة هنا؟</a:t>
            </a:r>
            <a:endParaRPr lang="en-US" sz="1600" dirty="0" smtClean="0"/>
          </a:p>
          <a:p>
            <a:pPr lvl="0" rtl="1">
              <a:buFont typeface="+mj-lt"/>
              <a:buAutoNum type="arabicPeriod"/>
            </a:pPr>
            <a:endParaRPr lang="en-US" sz="1600" dirty="0" smtClean="0"/>
          </a:p>
          <a:p>
            <a:pPr lvl="0" rtl="1">
              <a:buFont typeface="+mj-lt"/>
              <a:buAutoNum type="arabicPeriod"/>
            </a:pPr>
            <a:r>
              <a:rPr lang="ar-SA" sz="1600" dirty="0" smtClean="0"/>
              <a:t>أستطرد المعلم قائلاً: أدركت حينها كم كنت غبياً، من ذا الذي يشعل نار الحكمة، وإلى أين </a:t>
            </a:r>
            <a:r>
              <a:rPr lang="ar-SA" sz="1600" dirty="0" err="1" smtClean="0"/>
              <a:t>تذهب؟</a:t>
            </a:r>
            <a:r>
              <a:rPr lang="ar-SA" sz="1600" dirty="0" smtClean="0"/>
              <a:t> أدركت أن الإنسان على مثال تلك الشمعة، يحمل في قلبه النار المقدسة للحظات معينة ولكنه لا يعرف إطلاقاً أين أشعلت، وكيف، ومتى.</a:t>
            </a:r>
            <a:endParaRPr lang="en-US" sz="1600" dirty="0" smtClean="0"/>
          </a:p>
          <a:p>
            <a:pPr>
              <a:buFont typeface="+mj-lt"/>
              <a:buAutoNum type="arabicPeriod"/>
            </a:pPr>
            <a:endParaRPr lang="en-US" sz="1600" dirty="0" smtClean="0"/>
          </a:p>
          <a:p>
            <a:pPr lvl="0" rtl="1">
              <a:buFont typeface="+mj-lt"/>
              <a:buAutoNum type="arabicPeriod"/>
            </a:pPr>
            <a:r>
              <a:rPr lang="ar-SA" sz="1600" dirty="0" smtClean="0"/>
              <a:t> كان لي يا بني طوال حياتي الآلاف من المعلمين، كنت تلميذ الحياة، وما زلت تلميذها، وبتُّ أثق أن نار الحكمة سوف تتوهج داخلي، وستنير بصيرتي، ما دمت تواقاً للقياها.</a:t>
            </a:r>
            <a:endParaRPr lang="en-US" sz="1600" dirty="0" smtClean="0"/>
          </a:p>
          <a:p>
            <a:pPr lvl="0" rtl="1">
              <a:lnSpc>
                <a:spcPct val="200000"/>
              </a:lnSpc>
              <a:spcAft>
                <a:spcPts val="0"/>
              </a:spcAft>
              <a:buFont typeface="+mj-lt"/>
              <a:buAutoNum type="arabicPeriod"/>
            </a:pPr>
            <a:endParaRPr lang="ar-SY" sz="1600" dirty="0">
              <a:ea typeface="Calibri"/>
              <a:cs typeface="Times New Roman"/>
            </a:endParaRPr>
          </a:p>
        </p:txBody>
      </p:sp>
    </p:spTree>
    <p:extLst>
      <p:ext uri="{BB962C8B-B14F-4D97-AF65-F5344CB8AC3E}">
        <p14:creationId xmlns:p14="http://schemas.microsoft.com/office/powerpoint/2010/main" xmlns="" val="26657643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2387</TotalTime>
  <Words>1022</Words>
  <Application>Microsoft Office PowerPoint</Application>
  <PresentationFormat>A4 Paper (210x297 mm)</PresentationFormat>
  <Paragraphs>73</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Slide 1</vt:lpstr>
      <vt:lpstr>Lecture 6</vt:lpstr>
      <vt:lpstr>Learning Outcomes</vt:lpstr>
      <vt:lpstr>    What is consecutive interpreting    </vt:lpstr>
      <vt:lpstr>Continue</vt:lpstr>
      <vt:lpstr>Continue</vt:lpstr>
      <vt:lpstr>Learning consecutive interpreting</vt:lpstr>
      <vt:lpstr>Continue</vt:lpstr>
      <vt:lpstr>Continue</vt:lpstr>
      <vt:lpstr>Example A </vt:lpstr>
      <vt:lpstr>Example B  </vt:lpstr>
      <vt:lpstr>  L6 Practical A Interpret the following  into Arabic, taking into account the immediacy factor  in interpreting.  </vt:lpstr>
      <vt:lpstr> L6 Practical B Interpret the following  into English, taking into account the immediacy factor  in interpreting.  </vt:lpstr>
      <vt:lpstr>Slide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ahalimah</cp:lastModifiedBy>
  <cp:revision>336</cp:revision>
  <dcterms:created xsi:type="dcterms:W3CDTF">2009-10-14T19:14:34Z</dcterms:created>
  <dcterms:modified xsi:type="dcterms:W3CDTF">2013-02-13T05:41:54Z</dcterms:modified>
</cp:coreProperties>
</file>