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335" r:id="rId4"/>
    <p:sldId id="399" r:id="rId5"/>
    <p:sldId id="336" r:id="rId6"/>
    <p:sldId id="400" r:id="rId7"/>
    <p:sldId id="401" r:id="rId8"/>
    <p:sldId id="337" r:id="rId9"/>
    <p:sldId id="339" r:id="rId10"/>
    <p:sldId id="338" r:id="rId11"/>
    <p:sldId id="341" r:id="rId12"/>
    <p:sldId id="402" r:id="rId13"/>
    <p:sldId id="403" r:id="rId14"/>
    <p:sldId id="342" r:id="rId15"/>
    <p:sldId id="343" r:id="rId16"/>
    <p:sldId id="404" r:id="rId17"/>
    <p:sldId id="405" r:id="rId18"/>
    <p:sldId id="344" r:id="rId19"/>
    <p:sldId id="406" r:id="rId20"/>
    <p:sldId id="407"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428" y="-19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med">
    <p:dissolve/>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youtube.com/watch?feature=player_embedded&amp;v=5X44vTh_izA"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46712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4400" b="1" dirty="0" smtClean="0">
                <a:solidFill>
                  <a:srgbClr val="FF0000"/>
                </a:solidFill>
                <a:latin typeface="Candara" pitchFamily="34" charset="0"/>
                <a:cs typeface="Times New Roman" pitchFamily="18" charset="0"/>
              </a:rPr>
              <a:t>Children’s Literature</a:t>
            </a:r>
            <a:endParaRPr lang="en-US" sz="4400" b="1" dirty="0">
              <a:solidFill>
                <a:srgbClr val="FF0000"/>
              </a:solidFill>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3600" b="1" dirty="0" smtClean="0">
                <a:solidFill>
                  <a:srgbClr val="FF0000"/>
                </a:solidFill>
                <a:latin typeface="Candara" pitchFamily="34" charset="0"/>
                <a:cs typeface="Times New Roman" pitchFamily="18" charset="0"/>
              </a:rPr>
              <a:t>Dr </a:t>
            </a:r>
            <a:r>
              <a:rPr lang="en-GB" sz="3600" b="1" dirty="0" err="1" smtClean="0">
                <a:solidFill>
                  <a:srgbClr val="FF0000"/>
                </a:solidFill>
                <a:latin typeface="Candara" pitchFamily="34" charset="0"/>
                <a:cs typeface="Times New Roman" pitchFamily="18" charset="0"/>
              </a:rPr>
              <a:t>Abdulgawad</a:t>
            </a:r>
            <a:r>
              <a:rPr lang="en-GB" sz="3600" b="1" dirty="0" smtClean="0">
                <a:solidFill>
                  <a:srgbClr val="FF0000"/>
                </a:solidFill>
                <a:latin typeface="Candara" pitchFamily="34" charset="0"/>
                <a:cs typeface="Times New Roman" pitchFamily="18" charset="0"/>
              </a:rPr>
              <a:t> </a:t>
            </a:r>
            <a:r>
              <a:rPr lang="en-GB" sz="3600" b="1" dirty="0" err="1" smtClean="0">
                <a:solidFill>
                  <a:srgbClr val="FF0000"/>
                </a:solidFill>
                <a:latin typeface="Candara" pitchFamily="34" charset="0"/>
                <a:cs typeface="Times New Roman" pitchFamily="18" charset="0"/>
              </a:rPr>
              <a:t>Elnady</a:t>
            </a:r>
            <a:endParaRPr lang="en-GB" sz="3600" b="1" dirty="0" smtClean="0">
              <a:solidFill>
                <a:srgbClr val="FF0000"/>
              </a:solidFill>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30"/>
                                        </p:tgtEl>
                                        <p:attrNameLst>
                                          <p:attrName>style.visibility</p:attrName>
                                        </p:attrNameLst>
                                      </p:cBhvr>
                                      <p:to>
                                        <p:strVal val="visible"/>
                                      </p:to>
                                    </p:set>
                                    <p:anim calcmode="lin" valueType="num">
                                      <p:cBhvr additive="base">
                                        <p:cTn id="7" dur="500" fill="hold"/>
                                        <p:tgtEl>
                                          <p:spTgt spid="5130"/>
                                        </p:tgtEl>
                                        <p:attrNameLst>
                                          <p:attrName>ppt_x</p:attrName>
                                        </p:attrNameLst>
                                      </p:cBhvr>
                                      <p:tavLst>
                                        <p:tav tm="0">
                                          <p:val>
                                            <p:strVal val="#ppt_x"/>
                                          </p:val>
                                        </p:tav>
                                        <p:tav tm="100000">
                                          <p:val>
                                            <p:strVal val="#ppt_x"/>
                                          </p:val>
                                        </p:tav>
                                      </p:tavLst>
                                    </p:anim>
                                    <p:anim calcmode="lin" valueType="num">
                                      <p:cBhvr additive="base">
                                        <p:cTn id="8" dur="500" fill="hold"/>
                                        <p:tgtEl>
                                          <p:spTgt spid="51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8"/>
                                        </p:tgtEl>
                                        <p:attrNameLst>
                                          <p:attrName>style.visibility</p:attrName>
                                        </p:attrNameLst>
                                      </p:cBhvr>
                                      <p:to>
                                        <p:strVal val="visible"/>
                                      </p:to>
                                    </p:set>
                                    <p:anim calcmode="lin" valueType="num">
                                      <p:cBhvr additive="base">
                                        <p:cTn id="11" dur="500" fill="hold"/>
                                        <p:tgtEl>
                                          <p:spTgt spid="5128"/>
                                        </p:tgtEl>
                                        <p:attrNameLst>
                                          <p:attrName>ppt_x</p:attrName>
                                        </p:attrNameLst>
                                      </p:cBhvr>
                                      <p:tavLst>
                                        <p:tav tm="0">
                                          <p:val>
                                            <p:strVal val="#ppt_x"/>
                                          </p:val>
                                        </p:tav>
                                        <p:tav tm="100000">
                                          <p:val>
                                            <p:strVal val="#ppt_x"/>
                                          </p:val>
                                        </p:tav>
                                      </p:tavLst>
                                    </p:anim>
                                    <p:anim calcmode="lin" valueType="num">
                                      <p:cBhvr additive="base">
                                        <p:cTn id="12" dur="500" fill="hold"/>
                                        <p:tgtEl>
                                          <p:spTgt spid="51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27"/>
                                        </p:tgtEl>
                                        <p:attrNameLst>
                                          <p:attrName>style.visibility</p:attrName>
                                        </p:attrNameLst>
                                      </p:cBhvr>
                                      <p:to>
                                        <p:strVal val="visible"/>
                                      </p:to>
                                    </p:set>
                                    <p:anim calcmode="lin" valueType="num">
                                      <p:cBhvr additive="base">
                                        <p:cTn id="15" dur="500" fill="hold"/>
                                        <p:tgtEl>
                                          <p:spTgt spid="5127"/>
                                        </p:tgtEl>
                                        <p:attrNameLst>
                                          <p:attrName>ppt_x</p:attrName>
                                        </p:attrNameLst>
                                      </p:cBhvr>
                                      <p:tavLst>
                                        <p:tav tm="0">
                                          <p:val>
                                            <p:strVal val="#ppt_x"/>
                                          </p:val>
                                        </p:tav>
                                        <p:tav tm="100000">
                                          <p:val>
                                            <p:strVal val="#ppt_x"/>
                                          </p:val>
                                        </p:tav>
                                      </p:tavLst>
                                    </p:anim>
                                    <p:anim calcmode="lin" valueType="num">
                                      <p:cBhvr additive="base">
                                        <p:cTn id="16"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Third 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00FF"/>
                </a:solidFill>
              </a:rPr>
              <a:t>Characteristics of </a:t>
            </a:r>
            <a:r>
              <a:rPr lang="en-US" b="1" dirty="0">
                <a:solidFill>
                  <a:srgbClr val="0000FF"/>
                </a:solidFill>
              </a:rPr>
              <a:t>Children’s literature </a:t>
            </a:r>
            <a:endParaRPr lang="ar-EG" b="1" dirty="0">
              <a:solidFill>
                <a:srgbClr val="0000FF"/>
              </a:solidFill>
            </a:endParaRPr>
          </a:p>
        </p:txBody>
      </p:sp>
      <p:sp>
        <p:nvSpPr>
          <p:cNvPr id="3" name="Content Placeholder 2"/>
          <p:cNvSpPr>
            <a:spLocks noGrp="1"/>
          </p:cNvSpPr>
          <p:nvPr>
            <p:ph idx="1"/>
          </p:nvPr>
        </p:nvSpPr>
        <p:spPr/>
        <p:txBody>
          <a:bodyPr/>
          <a:lstStyle/>
          <a:p>
            <a:pPr marL="0" indent="0" algn="just"/>
            <a:r>
              <a:rPr lang="en-GB" b="1" dirty="0" smtClean="0">
                <a:solidFill>
                  <a:srgbClr val="0000FF"/>
                </a:solidFill>
              </a:rPr>
              <a:t>Just a quick reminder: </a:t>
            </a:r>
            <a:r>
              <a:rPr lang="en-US" b="1" dirty="0">
                <a:solidFill>
                  <a:srgbClr val="0000FF"/>
                </a:solidFill>
              </a:rPr>
              <a:t>Children’s literature </a:t>
            </a:r>
            <a:r>
              <a:rPr lang="en-US" b="1" dirty="0" smtClean="0">
                <a:solidFill>
                  <a:srgbClr val="0000FF"/>
                </a:solidFill>
              </a:rPr>
              <a:t> is </a:t>
            </a:r>
            <a:r>
              <a:rPr lang="en-GB" b="1" dirty="0" smtClean="0">
                <a:solidFill>
                  <a:srgbClr val="0000FF"/>
                </a:solidFill>
              </a:rPr>
              <a:t>Both fictional </a:t>
            </a:r>
            <a:r>
              <a:rPr lang="en-GB" b="1" dirty="0">
                <a:solidFill>
                  <a:srgbClr val="0000FF"/>
                </a:solidFill>
              </a:rPr>
              <a:t>and </a:t>
            </a:r>
            <a:r>
              <a:rPr lang="en-GB" b="1" dirty="0" smtClean="0">
                <a:solidFill>
                  <a:srgbClr val="0000FF"/>
                </a:solidFill>
              </a:rPr>
              <a:t>non-fictional </a:t>
            </a:r>
            <a:r>
              <a:rPr lang="en-GB" b="1" dirty="0">
                <a:solidFill>
                  <a:srgbClr val="0000FF"/>
                </a:solidFill>
              </a:rPr>
              <a:t>books, written especially for children </a:t>
            </a:r>
            <a:r>
              <a:rPr lang="en-GB" b="1" dirty="0" smtClean="0">
                <a:solidFill>
                  <a:srgbClr val="0000FF"/>
                </a:solidFill>
              </a:rPr>
              <a:t>0-18 </a:t>
            </a:r>
            <a:r>
              <a:rPr lang="en-GB" b="1" dirty="0">
                <a:solidFill>
                  <a:srgbClr val="0000FF"/>
                </a:solidFill>
              </a:rPr>
              <a:t>years old. </a:t>
            </a:r>
            <a:r>
              <a:rPr lang="en-GB" b="1" dirty="0" smtClean="0">
                <a:solidFill>
                  <a:srgbClr val="0000FF"/>
                </a:solidFill>
              </a:rPr>
              <a:t>It is a genre that began very early in history and that was initiated officially, so to speak, in the year 1865 with the publication of </a:t>
            </a:r>
            <a:r>
              <a:rPr lang="en-GB" b="1" i="1" dirty="0" smtClean="0">
                <a:solidFill>
                  <a:srgbClr val="0000FF"/>
                </a:solidFill>
              </a:rPr>
              <a:t>Alice in the Wonderland </a:t>
            </a:r>
            <a:r>
              <a:rPr lang="en-GB" b="1" dirty="0" smtClean="0">
                <a:solidFill>
                  <a:srgbClr val="0000FF"/>
                </a:solidFill>
              </a:rPr>
              <a:t>by</a:t>
            </a:r>
            <a:r>
              <a:rPr lang="en-US" b="1" dirty="0">
                <a:solidFill>
                  <a:srgbClr val="0000FF"/>
                </a:solidFill>
              </a:rPr>
              <a:t> Lewis Carroll </a:t>
            </a:r>
            <a:r>
              <a:rPr lang="en-GB" b="1" dirty="0" smtClean="0">
                <a:solidFill>
                  <a:srgbClr val="0000FF"/>
                </a:solidFill>
              </a:rPr>
              <a:t>as the first novel to have been written for the pure pleasure and enjoyment of children.</a:t>
            </a:r>
            <a:endParaRPr lang="en-GB" b="1" dirty="0">
              <a:solidFill>
                <a:srgbClr val="0000FF"/>
              </a:solidFill>
            </a:endParaRPr>
          </a:p>
          <a:p>
            <a:pPr marL="0" indent="0" algn="just"/>
            <a:endParaRPr lang="en-GB" b="1" dirty="0" smtClean="0">
              <a:solidFill>
                <a:srgbClr val="0000FF"/>
              </a:solidFill>
            </a:endParaRPr>
          </a:p>
        </p:txBody>
      </p:sp>
    </p:spTree>
    <p:extLst>
      <p:ext uri="{BB962C8B-B14F-4D97-AF65-F5344CB8AC3E}">
        <p14:creationId xmlns:p14="http://schemas.microsoft.com/office/powerpoint/2010/main" xmlns="" val="3407023685"/>
      </p:ext>
    </p:extLst>
  </p:cSld>
  <p:clrMapOvr>
    <a:masterClrMapping/>
  </p:clrMapOvr>
  <p:transition spd="med">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Question </a:t>
            </a:r>
            <a:endParaRPr lang="ar-EG" b="1" dirty="0">
              <a:solidFill>
                <a:srgbClr val="0000FF"/>
              </a:solidFill>
            </a:endParaRPr>
          </a:p>
        </p:txBody>
      </p:sp>
      <p:sp>
        <p:nvSpPr>
          <p:cNvPr id="3" name="Content Placeholder 2"/>
          <p:cNvSpPr>
            <a:spLocks noGrp="1"/>
          </p:cNvSpPr>
          <p:nvPr>
            <p:ph idx="1"/>
          </p:nvPr>
        </p:nvSpPr>
        <p:spPr/>
        <p:txBody>
          <a:bodyPr/>
          <a:lstStyle/>
          <a:p>
            <a:pPr marL="0" indent="0" algn="just"/>
            <a:r>
              <a:rPr lang="en-GB" b="1" dirty="0" smtClean="0">
                <a:solidFill>
                  <a:srgbClr val="0000FF"/>
                </a:solidFill>
              </a:rPr>
              <a:t>What is the </a:t>
            </a:r>
            <a:r>
              <a:rPr lang="en-GB" b="1" dirty="0">
                <a:solidFill>
                  <a:srgbClr val="0000FF"/>
                </a:solidFill>
              </a:rPr>
              <a:t>first novel to have been written for the pure pleasure and enjoyment of </a:t>
            </a:r>
            <a:r>
              <a:rPr lang="en-GB" b="1" dirty="0" smtClean="0">
                <a:solidFill>
                  <a:srgbClr val="0000FF"/>
                </a:solidFill>
              </a:rPr>
              <a:t>children?</a:t>
            </a:r>
          </a:p>
          <a:p>
            <a:pPr marL="514350" indent="-514350" algn="just">
              <a:buFont typeface="+mj-lt"/>
              <a:buAutoNum type="arabicPeriod"/>
            </a:pPr>
            <a:r>
              <a:rPr lang="en-GB" b="1" dirty="0" smtClean="0">
                <a:solidFill>
                  <a:srgbClr val="C00000"/>
                </a:solidFill>
              </a:rPr>
              <a:t> </a:t>
            </a:r>
            <a:r>
              <a:rPr lang="en-GB" b="1" i="1" dirty="0" smtClean="0">
                <a:solidFill>
                  <a:srgbClr val="C00000"/>
                </a:solidFill>
              </a:rPr>
              <a:t>Alice </a:t>
            </a:r>
            <a:r>
              <a:rPr lang="en-GB" b="1" i="1" dirty="0">
                <a:solidFill>
                  <a:srgbClr val="C00000"/>
                </a:solidFill>
              </a:rPr>
              <a:t>in the </a:t>
            </a:r>
            <a:r>
              <a:rPr lang="en-GB" b="1" i="1" dirty="0" smtClean="0">
                <a:solidFill>
                  <a:srgbClr val="C00000"/>
                </a:solidFill>
              </a:rPr>
              <a:t>Wonderland</a:t>
            </a:r>
          </a:p>
          <a:p>
            <a:pPr marL="514350" indent="-514350" algn="just">
              <a:buFont typeface="+mj-lt"/>
              <a:buAutoNum type="arabicPeriod"/>
            </a:pPr>
            <a:r>
              <a:rPr lang="en-GB" b="1" i="1" dirty="0" smtClean="0">
                <a:solidFill>
                  <a:srgbClr val="0000FF"/>
                </a:solidFill>
              </a:rPr>
              <a:t>Robinson Crusoe</a:t>
            </a:r>
          </a:p>
          <a:p>
            <a:pPr marL="514350" indent="-514350" algn="just">
              <a:buFont typeface="+mj-lt"/>
              <a:buAutoNum type="arabicPeriod"/>
            </a:pPr>
            <a:r>
              <a:rPr lang="en-GB" b="1" i="1" dirty="0" smtClean="0">
                <a:solidFill>
                  <a:srgbClr val="0000FF"/>
                </a:solidFill>
              </a:rPr>
              <a:t>Gulliver’s Travels</a:t>
            </a:r>
          </a:p>
          <a:p>
            <a:pPr marL="514350" indent="-514350" algn="just">
              <a:buFont typeface="+mj-lt"/>
              <a:buAutoNum type="arabicPeriod"/>
            </a:pPr>
            <a:r>
              <a:rPr lang="en-GB" b="1" i="1" dirty="0" smtClean="0">
                <a:solidFill>
                  <a:srgbClr val="0000FF"/>
                </a:solidFill>
              </a:rPr>
              <a:t>Animal Farm</a:t>
            </a:r>
            <a:endParaRPr lang="en-GB" b="1" dirty="0" smtClean="0">
              <a:solidFill>
                <a:srgbClr val="0000FF"/>
              </a:solidFill>
            </a:endParaRPr>
          </a:p>
        </p:txBody>
      </p:sp>
    </p:spTree>
    <p:extLst>
      <p:ext uri="{BB962C8B-B14F-4D97-AF65-F5344CB8AC3E}">
        <p14:creationId xmlns:p14="http://schemas.microsoft.com/office/powerpoint/2010/main" xmlns="" val="2879398216"/>
      </p:ext>
    </p:extLst>
  </p:cSld>
  <p:clrMapOvr>
    <a:masterClrMapping/>
  </p:clrMapOvr>
  <p:transition spd="med">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00FF"/>
                </a:solidFill>
              </a:rPr>
              <a:t>Characteristics of </a:t>
            </a:r>
            <a:r>
              <a:rPr lang="en-US" b="1" dirty="0">
                <a:solidFill>
                  <a:srgbClr val="0000FF"/>
                </a:solidFill>
              </a:rPr>
              <a:t>Children’s literature </a:t>
            </a:r>
            <a:endParaRPr lang="ar-EG" b="1" dirty="0">
              <a:solidFill>
                <a:srgbClr val="0000FF"/>
              </a:solidFill>
            </a:endParaRPr>
          </a:p>
        </p:txBody>
      </p:sp>
      <p:sp>
        <p:nvSpPr>
          <p:cNvPr id="3" name="Content Placeholder 2"/>
          <p:cNvSpPr>
            <a:spLocks noGrp="1"/>
          </p:cNvSpPr>
          <p:nvPr>
            <p:ph idx="1"/>
          </p:nvPr>
        </p:nvSpPr>
        <p:spPr/>
        <p:txBody>
          <a:bodyPr/>
          <a:lstStyle/>
          <a:p>
            <a:pPr marL="0" indent="0" algn="just"/>
            <a:r>
              <a:rPr lang="en-GB" b="1" i="1" dirty="0">
                <a:solidFill>
                  <a:srgbClr val="0000FF"/>
                </a:solidFill>
              </a:rPr>
              <a:t>Alice in the Wonderland </a:t>
            </a:r>
            <a:r>
              <a:rPr lang="en-GB" b="1" dirty="0">
                <a:solidFill>
                  <a:srgbClr val="0000FF"/>
                </a:solidFill>
              </a:rPr>
              <a:t>by</a:t>
            </a:r>
            <a:r>
              <a:rPr lang="en-US" b="1" dirty="0">
                <a:solidFill>
                  <a:srgbClr val="0000FF"/>
                </a:solidFill>
              </a:rPr>
              <a:t> Lewis Carroll </a:t>
            </a:r>
            <a:r>
              <a:rPr lang="en-US" b="1" dirty="0" smtClean="0">
                <a:solidFill>
                  <a:srgbClr val="0000FF"/>
                </a:solidFill>
              </a:rPr>
              <a:t>tells </a:t>
            </a:r>
            <a:r>
              <a:rPr lang="en-US" b="1" dirty="0">
                <a:solidFill>
                  <a:srgbClr val="0000FF"/>
                </a:solidFill>
              </a:rPr>
              <a:t>of a girl named Alice who falls down a rabbit hole into a fantasy </a:t>
            </a:r>
            <a:r>
              <a:rPr lang="en-US" b="1" dirty="0" smtClean="0">
                <a:solidFill>
                  <a:srgbClr val="0000FF"/>
                </a:solidFill>
              </a:rPr>
              <a:t>world (</a:t>
            </a:r>
            <a:r>
              <a:rPr lang="en-US" b="1" dirty="0">
                <a:solidFill>
                  <a:srgbClr val="0000FF"/>
                </a:solidFill>
              </a:rPr>
              <a:t>Wonderland) populated by peculiar, </a:t>
            </a:r>
            <a:r>
              <a:rPr lang="en-US" b="1" dirty="0" smtClean="0">
                <a:solidFill>
                  <a:srgbClr val="0000FF"/>
                </a:solidFill>
              </a:rPr>
              <a:t>mythological creatures</a:t>
            </a:r>
            <a:r>
              <a:rPr lang="en-US" b="1" dirty="0">
                <a:solidFill>
                  <a:srgbClr val="0000FF"/>
                </a:solidFill>
              </a:rPr>
              <a:t>. The tale plays with logic, giving the story lasting popularity with adults as well as </a:t>
            </a:r>
            <a:r>
              <a:rPr lang="en-US" b="1" dirty="0" smtClean="0">
                <a:solidFill>
                  <a:srgbClr val="0000FF"/>
                </a:solidFill>
              </a:rPr>
              <a:t>children.</a:t>
            </a:r>
          </a:p>
          <a:p>
            <a:pPr marL="0" indent="0" algn="just"/>
            <a:r>
              <a:rPr lang="en-US" b="1" dirty="0" smtClean="0">
                <a:solidFill>
                  <a:srgbClr val="0000FF"/>
                </a:solidFill>
              </a:rPr>
              <a:t>Adults and children alike can read and enjoy children’s literature.</a:t>
            </a:r>
            <a:endParaRPr lang="en-GB" b="1" dirty="0" smtClean="0">
              <a:solidFill>
                <a:srgbClr val="0000FF"/>
              </a:solidFill>
            </a:endParaRPr>
          </a:p>
        </p:txBody>
      </p:sp>
    </p:spTree>
    <p:extLst>
      <p:ext uri="{BB962C8B-B14F-4D97-AF65-F5344CB8AC3E}">
        <p14:creationId xmlns:p14="http://schemas.microsoft.com/office/powerpoint/2010/main" xmlns="" val="1031335659"/>
      </p:ext>
    </p:extLst>
  </p:cSld>
  <p:clrMapOvr>
    <a:masterClrMapping/>
  </p:clrMapOvr>
  <p:transition spd="med">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Question</a:t>
            </a:r>
            <a:endParaRPr lang="ar-EG" b="1" dirty="0">
              <a:solidFill>
                <a:srgbClr val="0000FF"/>
              </a:solidFill>
            </a:endParaRPr>
          </a:p>
        </p:txBody>
      </p:sp>
      <p:sp>
        <p:nvSpPr>
          <p:cNvPr id="3" name="Content Placeholder 2"/>
          <p:cNvSpPr>
            <a:spLocks noGrp="1"/>
          </p:cNvSpPr>
          <p:nvPr>
            <p:ph idx="1"/>
          </p:nvPr>
        </p:nvSpPr>
        <p:spPr/>
        <p:txBody>
          <a:bodyPr/>
          <a:lstStyle/>
          <a:p>
            <a:pPr marL="0" indent="0" algn="just"/>
            <a:r>
              <a:rPr lang="en-US" b="1" dirty="0" smtClean="0">
                <a:solidFill>
                  <a:srgbClr val="C00000"/>
                </a:solidFill>
              </a:rPr>
              <a:t>Children’s literature can be </a:t>
            </a:r>
            <a:r>
              <a:rPr lang="en-US" b="1" dirty="0">
                <a:solidFill>
                  <a:srgbClr val="C00000"/>
                </a:solidFill>
              </a:rPr>
              <a:t>read and </a:t>
            </a:r>
            <a:r>
              <a:rPr lang="en-US" b="1" dirty="0" smtClean="0">
                <a:solidFill>
                  <a:srgbClr val="C00000"/>
                </a:solidFill>
              </a:rPr>
              <a:t>enjoyed by:</a:t>
            </a:r>
          </a:p>
          <a:p>
            <a:pPr marL="514350" indent="-514350" algn="just">
              <a:buFont typeface="+mj-lt"/>
              <a:buAutoNum type="arabicPeriod"/>
            </a:pPr>
            <a:r>
              <a:rPr lang="en-US" b="1" dirty="0" smtClean="0">
                <a:solidFill>
                  <a:srgbClr val="0000FF"/>
                </a:solidFill>
              </a:rPr>
              <a:t> children only</a:t>
            </a:r>
          </a:p>
          <a:p>
            <a:pPr marL="514350" indent="-514350" algn="just">
              <a:buFont typeface="+mj-lt"/>
              <a:buAutoNum type="arabicPeriod"/>
            </a:pPr>
            <a:r>
              <a:rPr lang="en-US" b="1" dirty="0" smtClean="0">
                <a:solidFill>
                  <a:srgbClr val="0000FF"/>
                </a:solidFill>
              </a:rPr>
              <a:t>Adults only</a:t>
            </a:r>
          </a:p>
          <a:p>
            <a:pPr marL="514350" indent="-514350" algn="just">
              <a:buFont typeface="+mj-lt"/>
              <a:buAutoNum type="arabicPeriod"/>
            </a:pPr>
            <a:r>
              <a:rPr lang="en-US" b="1" dirty="0" smtClean="0">
                <a:solidFill>
                  <a:srgbClr val="0000FF"/>
                </a:solidFill>
              </a:rPr>
              <a:t>Both adults and children</a:t>
            </a:r>
            <a:endParaRPr lang="en-GB" b="1" dirty="0">
              <a:solidFill>
                <a:srgbClr val="0000FF"/>
              </a:solidFill>
            </a:endParaRPr>
          </a:p>
        </p:txBody>
      </p:sp>
    </p:spTree>
    <p:extLst>
      <p:ext uri="{BB962C8B-B14F-4D97-AF65-F5344CB8AC3E}">
        <p14:creationId xmlns:p14="http://schemas.microsoft.com/office/powerpoint/2010/main" xmlns="" val="4256366715"/>
      </p:ext>
    </p:extLst>
  </p:cSld>
  <p:clrMapOvr>
    <a:masterClrMapping/>
  </p:clrMapOvr>
  <p:transition spd="med">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rgbClr val="C00000"/>
                </a:solidFill>
              </a:rPr>
              <a:t>Characteristics of </a:t>
            </a:r>
            <a:r>
              <a:rPr lang="en-US" b="1" dirty="0">
                <a:solidFill>
                  <a:srgbClr val="C00000"/>
                </a:solidFill>
              </a:rPr>
              <a:t>Children’s literature </a:t>
            </a:r>
            <a:r>
              <a:rPr lang="en-GB" b="1" dirty="0">
                <a:solidFill>
                  <a:srgbClr val="C00000"/>
                </a:solidFill>
              </a:rPr>
              <a:t/>
            </a:r>
            <a:br>
              <a:rPr lang="en-GB" b="1" dirty="0">
                <a:solidFill>
                  <a:srgbClr val="C00000"/>
                </a:solidFill>
              </a:rPr>
            </a:br>
            <a:endParaRPr lang="ar-EG" b="1" dirty="0">
              <a:solidFill>
                <a:srgbClr val="C00000"/>
              </a:solidFill>
            </a:endParaRPr>
          </a:p>
        </p:txBody>
      </p:sp>
      <p:sp>
        <p:nvSpPr>
          <p:cNvPr id="3" name="Content Placeholder 2"/>
          <p:cNvSpPr>
            <a:spLocks noGrp="1"/>
          </p:cNvSpPr>
          <p:nvPr>
            <p:ph idx="1"/>
          </p:nvPr>
        </p:nvSpPr>
        <p:spPr>
          <a:xfrm>
            <a:off x="495300" y="980728"/>
            <a:ext cx="8915400" cy="5145435"/>
          </a:xfrm>
        </p:spPr>
        <p:txBody>
          <a:bodyPr/>
          <a:lstStyle/>
          <a:p>
            <a:pPr marL="0" indent="0" algn="ctr"/>
            <a:r>
              <a:rPr lang="en-GB" sz="4400" b="1" dirty="0" smtClean="0">
                <a:solidFill>
                  <a:srgbClr val="0000FF"/>
                </a:solidFill>
              </a:rPr>
              <a:t>  Let us try something new today. I will not directly tell you of those characteristics you find in the title. I will show you a picture and a movie and then we can come up, ourselves, with some very nice feature. Ready?</a:t>
            </a:r>
          </a:p>
          <a:p>
            <a:pPr marL="0" indent="0" algn="ctr"/>
            <a:r>
              <a:rPr lang="en-GB" sz="4400" b="1" i="1" dirty="0" smtClean="0">
                <a:solidFill>
                  <a:srgbClr val="C00000"/>
                </a:solidFill>
              </a:rPr>
              <a:t>Move to the next slide please.</a:t>
            </a:r>
            <a:endParaRPr lang="en-GB" sz="4400" b="1" i="1" dirty="0">
              <a:solidFill>
                <a:srgbClr val="C00000"/>
              </a:solidFill>
            </a:endParaRPr>
          </a:p>
        </p:txBody>
      </p:sp>
    </p:spTree>
    <p:extLst>
      <p:ext uri="{BB962C8B-B14F-4D97-AF65-F5344CB8AC3E}">
        <p14:creationId xmlns:p14="http://schemas.microsoft.com/office/powerpoint/2010/main" xmlns="" val="1797140192"/>
      </p:ext>
    </p:extLst>
  </p:cSld>
  <p:clrMapOvr>
    <a:masterClrMapping/>
  </p:clrMapOvr>
  <p:transition spd="med">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957" y="116632"/>
            <a:ext cx="8915400" cy="706090"/>
          </a:xfrm>
        </p:spPr>
        <p:txBody>
          <a:bodyPr/>
          <a:lstStyle/>
          <a:p>
            <a:pPr algn="ctr"/>
            <a:r>
              <a:rPr lang="en-US" b="1" dirty="0" smtClean="0">
                <a:solidFill>
                  <a:srgbClr val="C00000"/>
                </a:solidFill>
              </a:rPr>
              <a:t>First, the Picture</a:t>
            </a:r>
            <a:endParaRPr lang="ar-EG" b="1" dirty="0">
              <a:solidFill>
                <a:srgbClr val="C00000"/>
              </a:solidFill>
            </a:endParaRPr>
          </a:p>
        </p:txBody>
      </p:sp>
      <p:sp>
        <p:nvSpPr>
          <p:cNvPr id="3" name="Content Placeholder 2"/>
          <p:cNvSpPr>
            <a:spLocks noGrp="1"/>
          </p:cNvSpPr>
          <p:nvPr>
            <p:ph idx="1"/>
          </p:nvPr>
        </p:nvSpPr>
        <p:spPr>
          <a:xfrm>
            <a:off x="495300" y="1268760"/>
            <a:ext cx="8915400" cy="4857403"/>
          </a:xfrm>
        </p:spPr>
        <p:txBody>
          <a:bodyPr/>
          <a:lstStyle/>
          <a:p>
            <a:pPr marL="0" indent="0" algn="just"/>
            <a:r>
              <a:rPr lang="en-US" dirty="0"/>
              <a:t> </a:t>
            </a:r>
            <a:endParaRPr lang="en-US" b="1" i="1" dirty="0" smtClean="0">
              <a:solidFill>
                <a:srgbClr val="00B050"/>
              </a:solidFill>
            </a:endParaRPr>
          </a:p>
          <a:p>
            <a:pPr marL="0" indent="0" algn="just"/>
            <a:endParaRPr lang="en-GB" b="1" i="1" dirty="0">
              <a:solidFill>
                <a:srgbClr val="00B050"/>
              </a:solidFill>
            </a:endParaRPr>
          </a:p>
        </p:txBody>
      </p:sp>
      <p:pic>
        <p:nvPicPr>
          <p:cNvPr id="4" name="Picture 3" descr="girl train"/>
          <p:cNvPicPr>
            <a:picLocks noGrp="1" noChangeAspect="1"/>
          </p:cNvPicPr>
          <p:nvPr isPhoto="1"/>
        </p:nvPicPr>
        <p:blipFill>
          <a:blip r:embed="rId3">
            <a:lum contrast="5000"/>
            <a:extLst>
              <a:ext uri="{28A0092B-C50C-407E-A947-70E740481C1C}">
                <a14:useLocalDpi xmlns:a14="http://schemas.microsoft.com/office/drawing/2010/main" xmlns="" val="0"/>
              </a:ext>
            </a:extLst>
          </a:blip>
          <a:stretch>
            <a:fillRect/>
          </a:stretch>
        </p:blipFill>
        <p:spPr>
          <a:xfrm>
            <a:off x="128464" y="764704"/>
            <a:ext cx="9649072" cy="5688632"/>
          </a:xfrm>
          <a:prstGeom prst="rect">
            <a:avLst/>
          </a:prstGeom>
          <a:noFill/>
          <a:ln>
            <a:noFill/>
          </a:ln>
        </p:spPr>
      </p:pic>
      <p:sp>
        <p:nvSpPr>
          <p:cNvPr id="5" name="Rectangle 4"/>
          <p:cNvSpPr/>
          <p:nvPr/>
        </p:nvSpPr>
        <p:spPr>
          <a:xfrm>
            <a:off x="128464" y="4149080"/>
            <a:ext cx="9649072" cy="1754326"/>
          </a:xfrm>
          <a:prstGeom prst="rect">
            <a:avLst/>
          </a:prstGeom>
          <a:noFill/>
        </p:spPr>
        <p:txBody>
          <a:bodyPr wrap="square" lIns="91440" tIns="45720" rIns="91440" bIns="45720">
            <a:spAutoFit/>
          </a:bodyPr>
          <a:lstStyle/>
          <a:p>
            <a:pPr marL="0" indent="0" algn="just"/>
            <a:r>
              <a:rPr lang="en-US" sz="5400" b="1" i="1" dirty="0">
                <a:solidFill>
                  <a:srgbClr val="FFFF00"/>
                </a:solidFill>
              </a:rPr>
              <a:t>What is a work of art for children expected to be like?</a:t>
            </a:r>
          </a:p>
        </p:txBody>
      </p:sp>
    </p:spTree>
    <p:extLst>
      <p:ext uri="{BB962C8B-B14F-4D97-AF65-F5344CB8AC3E}">
        <p14:creationId xmlns:p14="http://schemas.microsoft.com/office/powerpoint/2010/main" xmlns="" val="97004942"/>
      </p:ext>
    </p:extLst>
  </p:cSld>
  <p:clrMapOvr>
    <a:masterClrMapping/>
  </p:clrMapOvr>
  <p:transition spd="med">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957" y="116632"/>
            <a:ext cx="8915400" cy="706090"/>
          </a:xfrm>
        </p:spPr>
        <p:txBody>
          <a:bodyPr/>
          <a:lstStyle/>
          <a:p>
            <a:pPr algn="ctr"/>
            <a:r>
              <a:rPr lang="en-US" b="1" dirty="0" smtClean="0">
                <a:solidFill>
                  <a:srgbClr val="0000FF"/>
                </a:solidFill>
              </a:rPr>
              <a:t>Then the Movie</a:t>
            </a:r>
            <a:endParaRPr lang="ar-EG" b="1" dirty="0">
              <a:solidFill>
                <a:srgbClr val="0000FF"/>
              </a:solidFill>
            </a:endParaRPr>
          </a:p>
        </p:txBody>
      </p:sp>
      <p:sp>
        <p:nvSpPr>
          <p:cNvPr id="3" name="Content Placeholder 2"/>
          <p:cNvSpPr>
            <a:spLocks noGrp="1"/>
          </p:cNvSpPr>
          <p:nvPr>
            <p:ph idx="1"/>
          </p:nvPr>
        </p:nvSpPr>
        <p:spPr>
          <a:xfrm>
            <a:off x="495300" y="1268760"/>
            <a:ext cx="8915400" cy="4857403"/>
          </a:xfrm>
        </p:spPr>
        <p:txBody>
          <a:bodyPr/>
          <a:lstStyle/>
          <a:p>
            <a:pPr marL="0" indent="0" algn="just"/>
            <a:r>
              <a:rPr lang="en-US" dirty="0"/>
              <a:t> </a:t>
            </a:r>
            <a:endParaRPr lang="en-US" b="1" i="1" dirty="0" smtClean="0">
              <a:solidFill>
                <a:srgbClr val="00B050"/>
              </a:solidFill>
            </a:endParaRPr>
          </a:p>
          <a:p>
            <a:pPr marL="0" indent="0" algn="just"/>
            <a:endParaRPr lang="en-GB" b="1" i="1" dirty="0">
              <a:solidFill>
                <a:srgbClr val="00B050"/>
              </a:solidFill>
            </a:endParaRPr>
          </a:p>
        </p:txBody>
      </p:sp>
      <p:pic>
        <p:nvPicPr>
          <p:cNvPr id="4" name="Picture 3" descr="girl train"/>
          <p:cNvPicPr>
            <a:picLocks noGrp="1" noChangeAspect="1"/>
          </p:cNvPicPr>
          <p:nvPr isPhoto="1"/>
        </p:nvPicPr>
        <p:blipFill>
          <a:blip r:embed="rId3">
            <a:lum contrast="5000"/>
            <a:extLst>
              <a:ext uri="{28A0092B-C50C-407E-A947-70E740481C1C}">
                <a14:useLocalDpi xmlns:a14="http://schemas.microsoft.com/office/drawing/2010/main" xmlns="" val="0"/>
              </a:ext>
            </a:extLst>
          </a:blip>
          <a:stretch>
            <a:fillRect/>
          </a:stretch>
        </p:blipFill>
        <p:spPr>
          <a:xfrm>
            <a:off x="128464" y="764704"/>
            <a:ext cx="9649072" cy="5688632"/>
          </a:xfrm>
          <a:prstGeom prst="rect">
            <a:avLst/>
          </a:prstGeom>
          <a:noFill/>
          <a:ln>
            <a:noFill/>
          </a:ln>
        </p:spPr>
      </p:pic>
      <p:sp>
        <p:nvSpPr>
          <p:cNvPr id="5" name="Rectangle 4"/>
          <p:cNvSpPr/>
          <p:nvPr/>
        </p:nvSpPr>
        <p:spPr>
          <a:xfrm>
            <a:off x="128464" y="4149080"/>
            <a:ext cx="9649072" cy="1754326"/>
          </a:xfrm>
          <a:prstGeom prst="rect">
            <a:avLst/>
          </a:prstGeom>
          <a:noFill/>
        </p:spPr>
        <p:txBody>
          <a:bodyPr wrap="square" lIns="91440" tIns="45720" rIns="91440" bIns="45720">
            <a:spAutoFit/>
          </a:bodyPr>
          <a:lstStyle/>
          <a:p>
            <a:pPr marL="0" indent="0" algn="just"/>
            <a:r>
              <a:rPr lang="en-US" sz="5400" b="1" i="1" dirty="0">
                <a:solidFill>
                  <a:srgbClr val="FFFF00"/>
                </a:solidFill>
                <a:hlinkClick r:id="rId4"/>
              </a:rPr>
              <a:t>What is a work of art for children expected to be like?</a:t>
            </a:r>
            <a:endParaRPr lang="en-US" sz="5400" b="1" i="1" dirty="0">
              <a:solidFill>
                <a:srgbClr val="FFFF00"/>
              </a:solidFill>
            </a:endParaRPr>
          </a:p>
        </p:txBody>
      </p:sp>
    </p:spTree>
    <p:extLst>
      <p:ext uri="{BB962C8B-B14F-4D97-AF65-F5344CB8AC3E}">
        <p14:creationId xmlns:p14="http://schemas.microsoft.com/office/powerpoint/2010/main" xmlns="" val="2199634519"/>
      </p:ext>
    </p:extLst>
  </p:cSld>
  <p:clrMapOvr>
    <a:masterClrMapping/>
  </p:clrMapOvr>
  <p:transition spd="med">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78098"/>
          </a:xfrm>
        </p:spPr>
        <p:txBody>
          <a:bodyPr/>
          <a:lstStyle/>
          <a:p>
            <a:pPr algn="ctr"/>
            <a:r>
              <a:rPr lang="en-GB" b="1" dirty="0" smtClean="0">
                <a:solidFill>
                  <a:srgbClr val="0000FF"/>
                </a:solidFill>
              </a:rPr>
              <a:t>Characteristics of </a:t>
            </a:r>
            <a:r>
              <a:rPr lang="en-US" b="1" dirty="0">
                <a:solidFill>
                  <a:srgbClr val="0000FF"/>
                </a:solidFill>
              </a:rPr>
              <a:t>Children’s literature </a:t>
            </a:r>
            <a:endParaRPr lang="ar-EG" b="1" dirty="0">
              <a:solidFill>
                <a:srgbClr val="0000FF"/>
              </a:solidFill>
            </a:endParaRPr>
          </a:p>
        </p:txBody>
      </p:sp>
      <p:sp>
        <p:nvSpPr>
          <p:cNvPr id="3" name="Content Placeholder 2"/>
          <p:cNvSpPr>
            <a:spLocks noGrp="1"/>
          </p:cNvSpPr>
          <p:nvPr>
            <p:ph idx="1"/>
          </p:nvPr>
        </p:nvSpPr>
        <p:spPr>
          <a:xfrm>
            <a:off x="272480" y="1052736"/>
            <a:ext cx="9505056" cy="5073427"/>
          </a:xfrm>
        </p:spPr>
        <p:txBody>
          <a:bodyPr/>
          <a:lstStyle/>
          <a:p>
            <a:pPr marL="0" indent="0" algn="just"/>
            <a:r>
              <a:rPr lang="en-US" b="1" dirty="0" smtClean="0">
                <a:solidFill>
                  <a:srgbClr val="FF3300"/>
                </a:solidFill>
              </a:rPr>
              <a:t>Initial ideas from the picture and the movie:</a:t>
            </a:r>
            <a:endParaRPr lang="en-GB" b="1" dirty="0" smtClean="0">
              <a:solidFill>
                <a:srgbClr val="FF3300"/>
              </a:solidFill>
            </a:endParaRPr>
          </a:p>
          <a:p>
            <a:pPr marL="514350" indent="-514350" algn="just">
              <a:buFont typeface="+mj-lt"/>
              <a:buAutoNum type="arabicPeriod"/>
            </a:pPr>
            <a:r>
              <a:rPr lang="en-US" b="1" dirty="0" smtClean="0">
                <a:solidFill>
                  <a:srgbClr val="FF3300"/>
                </a:solidFill>
              </a:rPr>
              <a:t>Children’s </a:t>
            </a:r>
            <a:r>
              <a:rPr lang="en-US" b="1" dirty="0">
                <a:solidFill>
                  <a:srgbClr val="FF3300"/>
                </a:solidFill>
              </a:rPr>
              <a:t>literature</a:t>
            </a:r>
            <a:r>
              <a:rPr lang="en-GB" b="1" dirty="0">
                <a:solidFill>
                  <a:srgbClr val="FF3300"/>
                </a:solidFill>
              </a:rPr>
              <a:t> </a:t>
            </a:r>
            <a:r>
              <a:rPr lang="en-GB" dirty="0" smtClean="0"/>
              <a:t>has </a:t>
            </a:r>
            <a:r>
              <a:rPr lang="en-GB" dirty="0"/>
              <a:t>to….be </a:t>
            </a:r>
            <a:r>
              <a:rPr lang="en-GB" dirty="0" smtClean="0"/>
              <a:t>easy &amp; simple</a:t>
            </a:r>
            <a:r>
              <a:rPr lang="en-GB" dirty="0"/>
              <a:t>.</a:t>
            </a:r>
          </a:p>
          <a:p>
            <a:pPr marL="514350" indent="-514350" algn="just">
              <a:buFont typeface="+mj-lt"/>
              <a:buAutoNum type="arabicPeriod"/>
            </a:pPr>
            <a:r>
              <a:rPr lang="en-US" b="1" dirty="0">
                <a:solidFill>
                  <a:srgbClr val="FF3300"/>
                </a:solidFill>
              </a:rPr>
              <a:t>Children’s literature</a:t>
            </a:r>
            <a:r>
              <a:rPr lang="en-GB" dirty="0" smtClean="0"/>
              <a:t> </a:t>
            </a:r>
            <a:r>
              <a:rPr lang="en-GB" dirty="0"/>
              <a:t>has to….contain a message.</a:t>
            </a:r>
          </a:p>
          <a:p>
            <a:pPr marL="514350" indent="-514350" algn="just">
              <a:buFont typeface="+mj-lt"/>
              <a:buAutoNum type="arabicPeriod"/>
            </a:pPr>
            <a:r>
              <a:rPr lang="en-US" b="1" dirty="0">
                <a:solidFill>
                  <a:srgbClr val="FF3300"/>
                </a:solidFill>
              </a:rPr>
              <a:t>Children’s literature</a:t>
            </a:r>
            <a:r>
              <a:rPr lang="en-GB" dirty="0" smtClean="0"/>
              <a:t> </a:t>
            </a:r>
            <a:r>
              <a:rPr lang="en-GB" dirty="0"/>
              <a:t>has to….have a moral lesson.</a:t>
            </a:r>
            <a:endParaRPr lang="en-US" dirty="0"/>
          </a:p>
          <a:p>
            <a:pPr marL="514350" indent="-514350" algn="just">
              <a:buFont typeface="+mj-lt"/>
              <a:buAutoNum type="arabicPeriod"/>
            </a:pPr>
            <a:r>
              <a:rPr lang="en-US" b="1" dirty="0">
                <a:solidFill>
                  <a:srgbClr val="FF3300"/>
                </a:solidFill>
              </a:rPr>
              <a:t>Children’s literature</a:t>
            </a:r>
            <a:r>
              <a:rPr lang="en-GB" dirty="0" smtClean="0"/>
              <a:t> </a:t>
            </a:r>
            <a:r>
              <a:rPr lang="en-GB" dirty="0"/>
              <a:t>has to….attractive, surprising , and exciting</a:t>
            </a:r>
          </a:p>
          <a:p>
            <a:pPr marL="514350" indent="-514350" algn="just">
              <a:buFont typeface="+mj-lt"/>
              <a:buAutoNum type="arabicPeriod"/>
            </a:pPr>
            <a:r>
              <a:rPr lang="en-US" b="1" dirty="0">
                <a:solidFill>
                  <a:srgbClr val="FF3300"/>
                </a:solidFill>
              </a:rPr>
              <a:t>Children’s literature</a:t>
            </a:r>
            <a:r>
              <a:rPr lang="en-GB" dirty="0" smtClean="0"/>
              <a:t> </a:t>
            </a:r>
            <a:r>
              <a:rPr lang="en-GB" dirty="0"/>
              <a:t>has to provide adventures</a:t>
            </a:r>
          </a:p>
          <a:p>
            <a:pPr marL="514350" indent="-514350" algn="just">
              <a:buFont typeface="+mj-lt"/>
              <a:buAutoNum type="arabicPeriod"/>
            </a:pPr>
            <a:r>
              <a:rPr lang="en-US" b="1" dirty="0">
                <a:solidFill>
                  <a:srgbClr val="FF3300"/>
                </a:solidFill>
              </a:rPr>
              <a:t>Children’s literature</a:t>
            </a:r>
            <a:r>
              <a:rPr lang="en-GB" dirty="0" smtClean="0"/>
              <a:t> </a:t>
            </a:r>
            <a:r>
              <a:rPr lang="en-GB" dirty="0"/>
              <a:t>has to  provide suspense </a:t>
            </a:r>
            <a:endParaRPr lang="en-US" dirty="0"/>
          </a:p>
          <a:p>
            <a:pPr marL="0" indent="0" algn="just"/>
            <a:endParaRPr lang="en-GB" b="1" i="1" dirty="0">
              <a:solidFill>
                <a:srgbClr val="00B050"/>
              </a:solidFill>
            </a:endParaRPr>
          </a:p>
        </p:txBody>
      </p:sp>
    </p:spTree>
    <p:extLst>
      <p:ext uri="{BB962C8B-B14F-4D97-AF65-F5344CB8AC3E}">
        <p14:creationId xmlns:p14="http://schemas.microsoft.com/office/powerpoint/2010/main" xmlns="" val="948145605"/>
      </p:ext>
    </p:extLst>
  </p:cSld>
  <p:clrMapOvr>
    <a:masterClrMapping/>
  </p:clrMapOvr>
  <p:transition spd="med">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2528"/>
          </a:xfrm>
        </p:spPr>
        <p:txBody>
          <a:bodyPr>
            <a:normAutofit fontScale="90000"/>
          </a:bodyPr>
          <a:lstStyle/>
          <a:p>
            <a:r>
              <a:rPr lang="en-US" dirty="0" smtClean="0"/>
              <a:t> </a:t>
            </a:r>
            <a:endParaRPr lang="en-US" dirty="0"/>
          </a:p>
        </p:txBody>
      </p:sp>
      <p:pic>
        <p:nvPicPr>
          <p:cNvPr id="4" name="Content Placeholder 3" descr="banner-childrens_literature.gif"/>
          <p:cNvPicPr>
            <a:picLocks noGrp="1" noChangeAspect="1"/>
          </p:cNvPicPr>
          <p:nvPr>
            <p:ph idx="1"/>
          </p:nvPr>
        </p:nvPicPr>
        <p:blipFill>
          <a:blip r:embed="rId3"/>
          <a:stretch>
            <a:fillRect/>
          </a:stretch>
        </p:blipFill>
        <p:spPr>
          <a:xfrm>
            <a:off x="506506" y="-171400"/>
            <a:ext cx="9977411" cy="6643709"/>
          </a:xfrm>
        </p:spPr>
      </p:pic>
      <p:sp>
        <p:nvSpPr>
          <p:cNvPr id="3" name="Rectangle 2"/>
          <p:cNvSpPr/>
          <p:nvPr/>
        </p:nvSpPr>
        <p:spPr>
          <a:xfrm>
            <a:off x="1159811" y="3068960"/>
            <a:ext cx="8744563" cy="64633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600" b="1" dirty="0" smtClean="0">
                <a:ln w="11430"/>
                <a:solidFill>
                  <a:schemeClr val="accent1">
                    <a:lumMod val="20000"/>
                    <a:lumOff val="80000"/>
                  </a:schemeClr>
                </a:solidFill>
                <a:effectLst>
                  <a:outerShdw blurRad="80000" dist="40000" dir="5040000" algn="tl">
                    <a:srgbClr val="000000">
                      <a:alpha val="30000"/>
                    </a:srgbClr>
                  </a:outerShdw>
                </a:effectLst>
              </a:rPr>
              <a:t>Funny. Uses stories. Interesting.</a:t>
            </a:r>
            <a:endParaRPr lang="en-US" sz="3600" b="1" dirty="0">
              <a:ln w="11430"/>
              <a:solidFill>
                <a:schemeClr val="accent1">
                  <a:lumMod val="20000"/>
                  <a:lumOff val="80000"/>
                </a:schemeClr>
              </a:soli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xmlns="" val="27969625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Telling stories </a:t>
            </a:r>
            <a:endParaRPr lang="en-US" b="1" dirty="0">
              <a:solidFill>
                <a:srgbClr val="C00000"/>
              </a:solidFill>
            </a:endParaRPr>
          </a:p>
        </p:txBody>
      </p:sp>
      <p:sp>
        <p:nvSpPr>
          <p:cNvPr id="3" name="Content Placeholder 2"/>
          <p:cNvSpPr>
            <a:spLocks noGrp="1"/>
          </p:cNvSpPr>
          <p:nvPr>
            <p:ph idx="1"/>
          </p:nvPr>
        </p:nvSpPr>
        <p:spPr/>
        <p:txBody>
          <a:bodyPr/>
          <a:lstStyle/>
          <a:p>
            <a:pPr marL="0" indent="0" algn="just"/>
            <a:r>
              <a:rPr lang="en-US" sz="3600" b="1" dirty="0" smtClean="0"/>
              <a:t>The art of telling a story is very important in writing for children. It helps the writer to capture the interest and imagination of the child. Without possessing this art everything might turn dull and children will easily lose concentration. As the writer tells the story he or she has to be exciting, funny, interesting, and challenging. How so? </a:t>
            </a:r>
            <a:endParaRPr lang="en-US" sz="3600" b="1" dirty="0"/>
          </a:p>
        </p:txBody>
      </p:sp>
    </p:spTree>
    <p:extLst>
      <p:ext uri="{BB962C8B-B14F-4D97-AF65-F5344CB8AC3E}">
        <p14:creationId xmlns:p14="http://schemas.microsoft.com/office/powerpoint/2010/main" xmlns="" val="3926271586"/>
      </p:ext>
    </p:extLst>
  </p:cSld>
  <p:clrMapOvr>
    <a:masterClrMapping/>
  </p:clrMapOvr>
  <p:transition spd="med">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The art of Telling stories </a:t>
            </a:r>
            <a:endParaRPr lang="en-US" b="1" dirty="0">
              <a:solidFill>
                <a:srgbClr val="C00000"/>
              </a:solidFill>
            </a:endParaRPr>
          </a:p>
        </p:txBody>
      </p:sp>
      <p:sp>
        <p:nvSpPr>
          <p:cNvPr id="3" name="Content Placeholder 2"/>
          <p:cNvSpPr>
            <a:spLocks noGrp="1"/>
          </p:cNvSpPr>
          <p:nvPr>
            <p:ph idx="1"/>
          </p:nvPr>
        </p:nvSpPr>
        <p:spPr>
          <a:xfrm>
            <a:off x="200472" y="1268760"/>
            <a:ext cx="9505056" cy="4857403"/>
          </a:xfrm>
        </p:spPr>
        <p:txBody>
          <a:bodyPr/>
          <a:lstStyle/>
          <a:p>
            <a:pPr marL="346075" indent="-346075" algn="just">
              <a:buFont typeface="+mj-lt"/>
              <a:buAutoNum type="arabicPeriod"/>
            </a:pPr>
            <a:r>
              <a:rPr lang="en-US" sz="2800" b="1" dirty="0" smtClean="0"/>
              <a:t>Using an unfamiliar way of starting or ending a sentence.</a:t>
            </a:r>
          </a:p>
          <a:p>
            <a:pPr marL="346075" indent="-346075" algn="just">
              <a:buFont typeface="+mj-lt"/>
              <a:buAutoNum type="arabicPeriod"/>
            </a:pPr>
            <a:r>
              <a:rPr lang="en-US" sz="2800" b="1" dirty="0" smtClean="0"/>
              <a:t>Using negation</a:t>
            </a:r>
          </a:p>
          <a:p>
            <a:pPr marL="346075" indent="-346075" algn="just">
              <a:buFont typeface="+mj-lt"/>
              <a:buAutoNum type="arabicPeriod"/>
            </a:pPr>
            <a:r>
              <a:rPr lang="en-US" sz="2800" b="1" dirty="0" smtClean="0"/>
              <a:t>Using questions</a:t>
            </a:r>
          </a:p>
          <a:p>
            <a:pPr marL="346075" indent="-346075" algn="just">
              <a:buFont typeface="+mj-lt"/>
              <a:buAutoNum type="arabicPeriod"/>
            </a:pPr>
            <a:r>
              <a:rPr lang="en-US" sz="2800" b="1" dirty="0" smtClean="0"/>
              <a:t>Allowing for some time of silence so the kids would think or even have a break</a:t>
            </a:r>
          </a:p>
          <a:p>
            <a:pPr marL="346075" indent="-346075" algn="just">
              <a:buFont typeface="+mj-lt"/>
              <a:buAutoNum type="arabicPeriod"/>
            </a:pPr>
            <a:r>
              <a:rPr lang="en-US" sz="2800" b="1" dirty="0" smtClean="0"/>
              <a:t>Changing different tones, not just maintaining one monotonous voice from start to finish</a:t>
            </a:r>
          </a:p>
          <a:p>
            <a:pPr marL="346075" indent="-346075" algn="just">
              <a:buFont typeface="+mj-lt"/>
              <a:buAutoNum type="arabicPeriod"/>
            </a:pPr>
            <a:r>
              <a:rPr lang="en-US" sz="2800" b="1" dirty="0" smtClean="0"/>
              <a:t>Marinating a cozy smile all the way through</a:t>
            </a:r>
          </a:p>
          <a:p>
            <a:pPr marL="0" indent="0" algn="just"/>
            <a:r>
              <a:rPr lang="en-US" sz="2800" b="1" i="1" dirty="0" smtClean="0">
                <a:solidFill>
                  <a:srgbClr val="C00000"/>
                </a:solidFill>
              </a:rPr>
              <a:t>To understand all this I want you to imagine yourself as a father or mother telling your child a bedtime story.</a:t>
            </a:r>
          </a:p>
          <a:p>
            <a:pPr marL="173038" indent="-173038" algn="just">
              <a:buFont typeface="+mj-lt"/>
              <a:buAutoNum type="arabicPeriod"/>
            </a:pPr>
            <a:endParaRPr lang="en-US" sz="2800" b="1" dirty="0"/>
          </a:p>
        </p:txBody>
      </p:sp>
    </p:spTree>
    <p:extLst>
      <p:ext uri="{BB962C8B-B14F-4D97-AF65-F5344CB8AC3E}">
        <p14:creationId xmlns:p14="http://schemas.microsoft.com/office/powerpoint/2010/main" xmlns="" val="3006614525"/>
      </p:ext>
    </p:extLst>
  </p:cSld>
  <p:clrMapOvr>
    <a:masterClrMapping/>
  </p:clrMapOvr>
  <p:transition spd="med">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fab3c920a1b12f63cf8cabef4259fb67.jpg"/>
          <p:cNvPicPr>
            <a:picLocks noGrp="1" noChangeAspect="1"/>
          </p:cNvPicPr>
          <p:nvPr>
            <p:ph idx="1"/>
          </p:nvPr>
        </p:nvPicPr>
        <p:blipFill>
          <a:blip r:embed="rId3"/>
          <a:stretch>
            <a:fillRect/>
          </a:stretch>
        </p:blipFill>
        <p:spPr>
          <a:xfrm>
            <a:off x="595283" y="285730"/>
            <a:ext cx="8786874" cy="5799953"/>
          </a:xfrm>
        </p:spPr>
      </p:pic>
      <p:sp>
        <p:nvSpPr>
          <p:cNvPr id="3" name="Rectangle 2"/>
          <p:cNvSpPr/>
          <p:nvPr/>
        </p:nvSpPr>
        <p:spPr>
          <a:xfrm>
            <a:off x="1085604" y="3171908"/>
            <a:ext cx="7776864" cy="1200329"/>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Arial Black" pitchFamily="34" charset="0"/>
              </a:rPr>
              <a:t>Uses technology and modifies it to suit the understanding of the children. Depends on nature. </a:t>
            </a:r>
            <a:endParaRPr lang="en-US" sz="24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Arial Black" pitchFamily="34" charset="0"/>
            </a:endParaRPr>
          </a:p>
        </p:txBody>
      </p:sp>
    </p:spTree>
    <p:extLst>
      <p:ext uri="{BB962C8B-B14F-4D97-AF65-F5344CB8AC3E}">
        <p14:creationId xmlns:p14="http://schemas.microsoft.com/office/powerpoint/2010/main" xmlns="" val="14676719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images.jpg"/>
          <p:cNvPicPr>
            <a:picLocks noGrp="1" noChangeAspect="1"/>
          </p:cNvPicPr>
          <p:nvPr>
            <p:ph idx="1"/>
          </p:nvPr>
        </p:nvPicPr>
        <p:blipFill>
          <a:blip r:embed="rId3"/>
          <a:stretch>
            <a:fillRect/>
          </a:stretch>
        </p:blipFill>
        <p:spPr>
          <a:xfrm>
            <a:off x="309531" y="214292"/>
            <a:ext cx="9358378" cy="6000791"/>
          </a:xfrm>
        </p:spPr>
      </p:pic>
      <p:sp>
        <p:nvSpPr>
          <p:cNvPr id="3" name="Rectangle 2"/>
          <p:cNvSpPr/>
          <p:nvPr/>
        </p:nvSpPr>
        <p:spPr>
          <a:xfrm>
            <a:off x="2310265" y="4437112"/>
            <a:ext cx="5349542" cy="1862048"/>
          </a:xfrm>
          <a:prstGeom prst="rect">
            <a:avLst/>
          </a:prstGeom>
          <a:noFill/>
        </p:spPr>
        <p:txBody>
          <a:bodyPr wrap="none" lIns="91440" tIns="45720" rIns="91440" bIns="45720">
            <a:spAutoFit/>
          </a:bodyPr>
          <a:lstStyle/>
          <a:p>
            <a:pPr algn="ctr"/>
            <a:r>
              <a:rPr lang="en-US" sz="11500" b="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fantasy</a:t>
            </a:r>
            <a:endParaRPr lang="en-US" sz="5400" b="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xmlns="" val="28274711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2060"/>
                </a:solidFill>
              </a:rPr>
              <a:t>Fantasy  </a:t>
            </a:r>
            <a:endParaRPr lang="en-US" b="1" dirty="0">
              <a:solidFill>
                <a:srgbClr val="002060"/>
              </a:solidFill>
            </a:endParaRPr>
          </a:p>
        </p:txBody>
      </p:sp>
      <p:sp>
        <p:nvSpPr>
          <p:cNvPr id="3" name="Content Placeholder 2"/>
          <p:cNvSpPr>
            <a:spLocks noGrp="1"/>
          </p:cNvSpPr>
          <p:nvPr>
            <p:ph idx="1"/>
          </p:nvPr>
        </p:nvSpPr>
        <p:spPr/>
        <p:txBody>
          <a:bodyPr/>
          <a:lstStyle/>
          <a:p>
            <a:pPr algn="ctr"/>
            <a:r>
              <a:rPr lang="en-US" sz="4400" b="1" dirty="0">
                <a:solidFill>
                  <a:srgbClr val="FF3300"/>
                </a:solidFill>
              </a:rPr>
              <a:t>Children’s </a:t>
            </a:r>
            <a:r>
              <a:rPr lang="en-US" sz="4400" b="1" dirty="0" smtClean="0">
                <a:solidFill>
                  <a:srgbClr val="FF3300"/>
                </a:solidFill>
              </a:rPr>
              <a:t>literature depends greatly on fantasy, but we have to remember that some logic is also needed, otherwise we are not doing justice to the children. We will talk about this later.</a:t>
            </a:r>
            <a:r>
              <a:rPr lang="en-US" sz="4400" dirty="0" smtClean="0"/>
              <a:t> </a:t>
            </a:r>
            <a:endParaRPr lang="en-US" sz="4400" dirty="0"/>
          </a:p>
        </p:txBody>
      </p:sp>
    </p:spTree>
    <p:extLst>
      <p:ext uri="{BB962C8B-B14F-4D97-AF65-F5344CB8AC3E}">
        <p14:creationId xmlns:p14="http://schemas.microsoft.com/office/powerpoint/2010/main" xmlns="" val="3417625406"/>
      </p:ext>
    </p:extLst>
  </p:cSld>
  <p:clrMapOvr>
    <a:masterClrMapping/>
  </p:clrMapOvr>
  <p:transition spd="med">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2060"/>
                </a:solidFill>
              </a:rPr>
              <a:t>Question </a:t>
            </a:r>
            <a:endParaRPr lang="en-US" b="1" dirty="0">
              <a:solidFill>
                <a:srgbClr val="002060"/>
              </a:solidFill>
            </a:endParaRPr>
          </a:p>
        </p:txBody>
      </p:sp>
      <p:sp>
        <p:nvSpPr>
          <p:cNvPr id="3" name="Content Placeholder 2"/>
          <p:cNvSpPr>
            <a:spLocks noGrp="1"/>
          </p:cNvSpPr>
          <p:nvPr>
            <p:ph idx="1"/>
          </p:nvPr>
        </p:nvSpPr>
        <p:spPr/>
        <p:txBody>
          <a:bodyPr/>
          <a:lstStyle/>
          <a:p>
            <a:pPr algn="ctr"/>
            <a:r>
              <a:rPr lang="en-US" sz="4400" b="1" dirty="0">
                <a:solidFill>
                  <a:srgbClr val="002060"/>
                </a:solidFill>
              </a:rPr>
              <a:t> </a:t>
            </a:r>
            <a:r>
              <a:rPr lang="en-US" sz="4400" b="1" dirty="0" smtClean="0">
                <a:solidFill>
                  <a:srgbClr val="002060"/>
                </a:solidFill>
              </a:rPr>
              <a:t> Literature for children </a:t>
            </a:r>
          </a:p>
          <a:p>
            <a:pPr marL="742950" indent="-742950" algn="ctr">
              <a:buFont typeface="+mj-lt"/>
              <a:buAutoNum type="arabicPeriod"/>
            </a:pPr>
            <a:r>
              <a:rPr lang="en-US" sz="4400" b="1" dirty="0" smtClean="0">
                <a:solidFill>
                  <a:srgbClr val="FF3300"/>
                </a:solidFill>
              </a:rPr>
              <a:t>must use fantasy only.</a:t>
            </a:r>
          </a:p>
          <a:p>
            <a:pPr marL="742950" indent="-742950" algn="ctr">
              <a:buFont typeface="+mj-lt"/>
              <a:buAutoNum type="arabicPeriod"/>
            </a:pPr>
            <a:r>
              <a:rPr lang="en-US" sz="4400" b="1" dirty="0" smtClean="0">
                <a:solidFill>
                  <a:srgbClr val="FF3300"/>
                </a:solidFill>
              </a:rPr>
              <a:t>Must mix fantasy and realism</a:t>
            </a:r>
          </a:p>
          <a:p>
            <a:pPr marL="742950" indent="-742950" algn="ctr">
              <a:buFont typeface="+mj-lt"/>
              <a:buAutoNum type="arabicPeriod"/>
            </a:pPr>
            <a:r>
              <a:rPr lang="en-US" sz="4400" b="1" dirty="0" smtClean="0">
                <a:solidFill>
                  <a:srgbClr val="FF3300"/>
                </a:solidFill>
              </a:rPr>
              <a:t>Must never use logic or realism</a:t>
            </a:r>
            <a:endParaRPr lang="en-US" sz="4400" dirty="0"/>
          </a:p>
        </p:txBody>
      </p:sp>
    </p:spTree>
    <p:extLst>
      <p:ext uri="{BB962C8B-B14F-4D97-AF65-F5344CB8AC3E}">
        <p14:creationId xmlns:p14="http://schemas.microsoft.com/office/powerpoint/2010/main" xmlns="" val="1750370067"/>
      </p:ext>
    </p:extLst>
  </p:cSld>
  <p:clrMapOvr>
    <a:masterClrMapping/>
  </p:clrMapOvr>
  <p:transition spd="med">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6.jpg"/>
          <p:cNvPicPr>
            <a:picLocks noGrp="1" noChangeAspect="1"/>
          </p:cNvPicPr>
          <p:nvPr>
            <p:ph idx="1"/>
          </p:nvPr>
        </p:nvPicPr>
        <p:blipFill>
          <a:blip r:embed="rId3"/>
          <a:stretch>
            <a:fillRect/>
          </a:stretch>
        </p:blipFill>
        <p:spPr>
          <a:xfrm>
            <a:off x="238092" y="285728"/>
            <a:ext cx="9429817" cy="5643602"/>
          </a:xfrm>
        </p:spPr>
      </p:pic>
      <p:sp>
        <p:nvSpPr>
          <p:cNvPr id="5" name="Rectangle 4"/>
          <p:cNvSpPr/>
          <p:nvPr/>
        </p:nvSpPr>
        <p:spPr>
          <a:xfrm>
            <a:off x="1784648" y="1726304"/>
            <a:ext cx="6484095" cy="1200329"/>
          </a:xfrm>
          <a:prstGeom prst="rect">
            <a:avLst/>
          </a:prstGeom>
          <a:noFill/>
        </p:spPr>
        <p:txBody>
          <a:bodyPr wrap="square" lIns="91440" tIns="45720" rIns="91440" bIns="45720">
            <a:spAutoFit/>
          </a:bodyPr>
          <a:lstStyle/>
          <a:p>
            <a:pPr algn="ctr"/>
            <a:r>
              <a:rPr lang="en-US" sz="3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fable is: A story in which all characters are animals</a:t>
            </a:r>
            <a:endParaRPr lang="en-US" sz="3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xmlns="" val="41788149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2060"/>
                </a:solidFill>
              </a:rPr>
              <a:t>Fables  </a:t>
            </a:r>
            <a:endParaRPr lang="en-US" b="1" dirty="0">
              <a:solidFill>
                <a:srgbClr val="002060"/>
              </a:solidFill>
            </a:endParaRPr>
          </a:p>
        </p:txBody>
      </p:sp>
      <p:sp>
        <p:nvSpPr>
          <p:cNvPr id="3" name="Content Placeholder 2"/>
          <p:cNvSpPr>
            <a:spLocks noGrp="1"/>
          </p:cNvSpPr>
          <p:nvPr>
            <p:ph idx="1"/>
          </p:nvPr>
        </p:nvSpPr>
        <p:spPr/>
        <p:txBody>
          <a:bodyPr/>
          <a:lstStyle/>
          <a:p>
            <a:pPr algn="ctr"/>
            <a:r>
              <a:rPr lang="en-US" sz="4400" b="1" dirty="0" smtClean="0">
                <a:solidFill>
                  <a:srgbClr val="002060"/>
                </a:solidFill>
              </a:rPr>
              <a:t>Fables are fine with children, but it has been noticed that allegory as in </a:t>
            </a:r>
            <a:r>
              <a:rPr lang="en-US" sz="4400" b="1" i="1" dirty="0" smtClean="0">
                <a:solidFill>
                  <a:srgbClr val="002060"/>
                </a:solidFill>
              </a:rPr>
              <a:t>Animal Farm </a:t>
            </a:r>
            <a:r>
              <a:rPr lang="en-US" sz="4400" b="1" dirty="0" smtClean="0">
                <a:solidFill>
                  <a:srgbClr val="002060"/>
                </a:solidFill>
              </a:rPr>
              <a:t>works miracles with the children, much more than fables. Why? Because it mixes fantasy with logic.</a:t>
            </a:r>
            <a:r>
              <a:rPr lang="en-US" sz="4400" dirty="0" smtClean="0"/>
              <a:t> </a:t>
            </a:r>
            <a:endParaRPr lang="en-US" sz="4400" dirty="0"/>
          </a:p>
        </p:txBody>
      </p:sp>
    </p:spTree>
    <p:extLst>
      <p:ext uri="{BB962C8B-B14F-4D97-AF65-F5344CB8AC3E}">
        <p14:creationId xmlns:p14="http://schemas.microsoft.com/office/powerpoint/2010/main" xmlns="" val="2010992648"/>
      </p:ext>
    </p:extLst>
  </p:cSld>
  <p:clrMapOvr>
    <a:masterClrMapping/>
  </p:clrMapOvr>
  <p:transition spd="med">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2060"/>
                </a:solidFill>
              </a:rPr>
              <a:t>Question </a:t>
            </a:r>
            <a:endParaRPr lang="en-US" b="1" dirty="0">
              <a:solidFill>
                <a:srgbClr val="002060"/>
              </a:solidFill>
            </a:endParaRPr>
          </a:p>
        </p:txBody>
      </p:sp>
      <p:sp>
        <p:nvSpPr>
          <p:cNvPr id="3" name="Content Placeholder 2"/>
          <p:cNvSpPr>
            <a:spLocks noGrp="1"/>
          </p:cNvSpPr>
          <p:nvPr>
            <p:ph idx="1"/>
          </p:nvPr>
        </p:nvSpPr>
        <p:spPr/>
        <p:txBody>
          <a:bodyPr/>
          <a:lstStyle/>
          <a:p>
            <a:pPr algn="ctr"/>
            <a:r>
              <a:rPr lang="en-US" sz="4400" b="1" dirty="0" smtClean="0">
                <a:solidFill>
                  <a:srgbClr val="C00000"/>
                </a:solidFill>
              </a:rPr>
              <a:t>Which is more preferable for children, fables or allegories?</a:t>
            </a:r>
          </a:p>
          <a:p>
            <a:pPr marL="742950" indent="-742950" algn="ctr">
              <a:buFont typeface="+mj-lt"/>
              <a:buAutoNum type="arabicPeriod"/>
            </a:pPr>
            <a:r>
              <a:rPr lang="en-US" sz="4400" b="1" dirty="0" smtClean="0">
                <a:solidFill>
                  <a:srgbClr val="002060"/>
                </a:solidFill>
              </a:rPr>
              <a:t>Fables</a:t>
            </a:r>
          </a:p>
          <a:p>
            <a:pPr marL="742950" indent="-742950" algn="ctr">
              <a:buFont typeface="+mj-lt"/>
              <a:buAutoNum type="arabicPeriod"/>
            </a:pPr>
            <a:r>
              <a:rPr lang="en-US" sz="4400" b="1" dirty="0" smtClean="0">
                <a:solidFill>
                  <a:srgbClr val="002060"/>
                </a:solidFill>
              </a:rPr>
              <a:t>Allegories</a:t>
            </a:r>
          </a:p>
          <a:p>
            <a:pPr marL="742950" indent="-742950" algn="ctr">
              <a:buFont typeface="+mj-lt"/>
              <a:buAutoNum type="arabicPeriod"/>
            </a:pPr>
            <a:r>
              <a:rPr lang="en-US" sz="4400" b="1" dirty="0" smtClean="0">
                <a:solidFill>
                  <a:srgbClr val="002060"/>
                </a:solidFill>
              </a:rPr>
              <a:t>None of the above</a:t>
            </a:r>
            <a:endParaRPr lang="en-US" sz="4400" dirty="0"/>
          </a:p>
        </p:txBody>
      </p:sp>
    </p:spTree>
    <p:extLst>
      <p:ext uri="{BB962C8B-B14F-4D97-AF65-F5344CB8AC3E}">
        <p14:creationId xmlns:p14="http://schemas.microsoft.com/office/powerpoint/2010/main" xmlns="" val="1454492630"/>
      </p:ext>
    </p:extLst>
  </p:cSld>
  <p:clrMapOvr>
    <a:masterClrMapping/>
  </p:clrMapOvr>
  <p:transition spd="med">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med">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2116</TotalTime>
  <Words>653</Words>
  <Application>Microsoft Office PowerPoint</Application>
  <PresentationFormat>A4 Paper (210x297 mm)</PresentationFormat>
  <Paragraphs>89</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Third Lecture</vt:lpstr>
      <vt:lpstr>Characteristics of Children’s literature </vt:lpstr>
      <vt:lpstr>Question </vt:lpstr>
      <vt:lpstr>Characteristics of Children’s literature </vt:lpstr>
      <vt:lpstr>Question</vt:lpstr>
      <vt:lpstr>Characteristics of Children’s literature  </vt:lpstr>
      <vt:lpstr>First, the Picture</vt:lpstr>
      <vt:lpstr>Then the Movie</vt:lpstr>
      <vt:lpstr>Characteristics of Children’s literature </vt:lpstr>
      <vt:lpstr> </vt:lpstr>
      <vt:lpstr>Telling stories </vt:lpstr>
      <vt:lpstr>The art of Telling stories </vt:lpstr>
      <vt:lpstr> </vt:lpstr>
      <vt:lpstr> </vt:lpstr>
      <vt:lpstr>Fantasy  </vt:lpstr>
      <vt:lpstr>Question </vt:lpstr>
      <vt:lpstr> </vt:lpstr>
      <vt:lpstr>Fables  </vt:lpstr>
      <vt:lpstr>Question </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aaaa</cp:lastModifiedBy>
  <cp:revision>185</cp:revision>
  <dcterms:created xsi:type="dcterms:W3CDTF">2009-10-14T19:14:34Z</dcterms:created>
  <dcterms:modified xsi:type="dcterms:W3CDTF">2013-02-26T18:23:06Z</dcterms:modified>
</cp:coreProperties>
</file>