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57" r:id="rId3"/>
    <p:sldId id="267" r:id="rId4"/>
    <p:sldId id="303" r:id="rId5"/>
    <p:sldId id="259" r:id="rId6"/>
    <p:sldId id="296" r:id="rId7"/>
    <p:sldId id="288" r:id="rId8"/>
    <p:sldId id="289" r:id="rId9"/>
    <p:sldId id="297" r:id="rId10"/>
    <p:sldId id="291" r:id="rId11"/>
    <p:sldId id="298" r:id="rId12"/>
    <p:sldId id="299" r:id="rId13"/>
    <p:sldId id="300" r:id="rId14"/>
    <p:sldId id="301" r:id="rId15"/>
    <p:sldId id="302" r:id="rId16"/>
    <p:sldId id="266" r:id="rId17"/>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0099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19" autoAdjust="0"/>
    <p:restoredTop sz="94664" autoAdjust="0"/>
  </p:normalViewPr>
  <p:slideViewPr>
    <p:cSldViewPr>
      <p:cViewPr>
        <p:scale>
          <a:sx n="75" d="100"/>
          <a:sy n="75" d="100"/>
        </p:scale>
        <p:origin x="-186" y="-72"/>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1/30/2012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127" name="Subtitle 2"/>
          <p:cNvSpPr txBox="1">
            <a:spLocks/>
          </p:cNvSpPr>
          <p:nvPr/>
        </p:nvSpPr>
        <p:spPr bwMode="auto">
          <a:xfrm>
            <a:off x="5334000" y="4648200"/>
            <a:ext cx="4235450" cy="10668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rgbClr val="898989"/>
                </a:solidFill>
                <a:latin typeface="Calibri" pitchFamily="34" charset="0"/>
              </a:rPr>
              <a:t>نظام التعليم المطور </a:t>
            </a:r>
            <a:r>
              <a:rPr lang="ar-EG" sz="2800" b="1" dirty="0" smtClean="0">
                <a:solidFill>
                  <a:srgbClr val="898989"/>
                </a:solidFill>
                <a:latin typeface="Calibri" pitchFamily="34" charset="0"/>
              </a:rPr>
              <a:t>للانتساب</a:t>
            </a:r>
            <a:endParaRPr lang="en-US" sz="2800" b="1" dirty="0" smtClean="0">
              <a:solidFill>
                <a:srgbClr val="898989"/>
              </a:solidFill>
              <a:latin typeface="Calibri" pitchFamily="34" charset="0"/>
            </a:endParaRPr>
          </a:p>
          <a:p>
            <a:pPr algn="ctr" rtl="0">
              <a:spcBef>
                <a:spcPct val="20000"/>
              </a:spcBef>
              <a:buFont typeface="Arial" pitchFamily="34" charset="0"/>
              <a:buNone/>
            </a:pPr>
            <a:r>
              <a:rPr lang="ar-EG" sz="2400" b="1" dirty="0" smtClean="0">
                <a:solidFill>
                  <a:srgbClr val="898989"/>
                </a:solidFill>
                <a:latin typeface="Calibri" pitchFamily="34" charset="0"/>
              </a:rPr>
              <a:t>كلية</a:t>
            </a:r>
            <a:r>
              <a:rPr lang="ar-SA" sz="2400" b="1" dirty="0" smtClean="0">
                <a:solidFill>
                  <a:srgbClr val="898989"/>
                </a:solidFill>
                <a:latin typeface="Calibri" pitchFamily="34" charset="0"/>
              </a:rPr>
              <a:t> الآداب</a:t>
            </a:r>
            <a:r>
              <a:rPr lang="ar-EG" sz="2400" b="1" dirty="0" smtClean="0">
                <a:solidFill>
                  <a:srgbClr val="898989"/>
                </a:solidFill>
                <a:latin typeface="Calibri" pitchFamily="34" charset="0"/>
              </a:rPr>
              <a:t>– قسم</a:t>
            </a:r>
            <a:r>
              <a:rPr lang="ar-SA" sz="2400" b="1" dirty="0" smtClean="0">
                <a:solidFill>
                  <a:srgbClr val="898989"/>
                </a:solidFill>
                <a:latin typeface="Calibri" pitchFamily="34" charset="0"/>
              </a:rPr>
              <a:t> الدراسات الإسلامية</a:t>
            </a:r>
            <a:endParaRPr lang="en-US" sz="2400" b="1" dirty="0">
              <a:solidFill>
                <a:srgbClr val="898989"/>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0" y="3276600"/>
            <a:ext cx="5403850" cy="1752600"/>
          </a:xfrm>
          <a:prstGeom prst="rect">
            <a:avLst/>
          </a:prstGeom>
          <a:noFill/>
          <a:ln w="9525">
            <a:noFill/>
            <a:miter lim="800000"/>
            <a:headEnd/>
            <a:tailEnd/>
          </a:ln>
        </p:spPr>
        <p:txBody>
          <a:bodyPr anchor="ctr"/>
          <a:lstStyle/>
          <a:p>
            <a:pPr lvl="1" algn="ctr">
              <a:lnSpc>
                <a:spcPct val="80000"/>
              </a:lnSpc>
            </a:pPr>
            <a:r>
              <a:rPr lang="ar-EG" sz="3700" b="1" dirty="0">
                <a:solidFill>
                  <a:srgbClr val="376092"/>
                </a:solidFill>
                <a:latin typeface="AYM Wadiy S_U normal."/>
                <a:cs typeface="Times New Roman" pitchFamily="18" charset="0"/>
              </a:rPr>
              <a:t>اسم المقرر </a:t>
            </a:r>
            <a:r>
              <a:rPr lang="ar-EG" sz="3700" b="1" dirty="0" smtClean="0">
                <a:solidFill>
                  <a:srgbClr val="376092"/>
                </a:solidFill>
                <a:latin typeface="AYM Wadiy S_U normal."/>
                <a:cs typeface="Times New Roman" pitchFamily="18" charset="0"/>
              </a:rPr>
              <a:t>ورقمه</a:t>
            </a:r>
            <a:endParaRPr lang="ar-SA" sz="3700" b="1" dirty="0" smtClean="0">
              <a:solidFill>
                <a:srgbClr val="376092"/>
              </a:solidFill>
              <a:latin typeface="AYM Wadiy S_U normal."/>
              <a:cs typeface="Times New Roman" pitchFamily="18" charset="0"/>
            </a:endParaRPr>
          </a:p>
          <a:p>
            <a:pPr lvl="1" algn="ctr">
              <a:lnSpc>
                <a:spcPct val="80000"/>
              </a:lnSpc>
            </a:pPr>
            <a:endParaRPr lang="ar-SA" sz="3700" b="1" dirty="0">
              <a:solidFill>
                <a:srgbClr val="376092"/>
              </a:solidFill>
              <a:latin typeface="AYM Wadiy S_U normal."/>
              <a:cs typeface="Times New Roman" pitchFamily="18" charset="0"/>
            </a:endParaRPr>
          </a:p>
          <a:p>
            <a:pPr lvl="1" algn="ctr">
              <a:lnSpc>
                <a:spcPct val="80000"/>
              </a:lnSpc>
            </a:pPr>
            <a:r>
              <a:rPr lang="ar-SA" sz="2400" b="1" dirty="0" smtClean="0">
                <a:solidFill>
                  <a:srgbClr val="376092"/>
                </a:solidFill>
                <a:latin typeface="AYM Wadiy S_U normal."/>
                <a:cs typeface="Times New Roman" pitchFamily="18" charset="0"/>
              </a:rPr>
              <a:t>الأخلاق الإسلامية وآداب المهنة- </a:t>
            </a:r>
            <a:endParaRPr lang="ar-SA" sz="2400" b="1" dirty="0" smtClean="0">
              <a:solidFill>
                <a:srgbClr val="376092"/>
              </a:solidFill>
              <a:latin typeface="AYM Wadiy S_U normal."/>
              <a:cs typeface="Times New Roman" pitchFamily="18" charset="0"/>
            </a:endParaRPr>
          </a:p>
          <a:p>
            <a:pPr lvl="1" algn="ctr">
              <a:lnSpc>
                <a:spcPct val="80000"/>
              </a:lnSpc>
            </a:pPr>
            <a:r>
              <a:rPr lang="ar-SA" sz="2400" b="1" dirty="0" smtClean="0">
                <a:solidFill>
                  <a:srgbClr val="376092"/>
                </a:solidFill>
                <a:latin typeface="AYM Wadiy S_U normal."/>
                <a:cs typeface="Times New Roman" pitchFamily="18" charset="0"/>
              </a:rPr>
              <a:t>سلم </a:t>
            </a:r>
            <a:r>
              <a:rPr lang="ar-SA" sz="2400" b="1" dirty="0" smtClean="0">
                <a:solidFill>
                  <a:srgbClr val="376092"/>
                </a:solidFill>
                <a:latin typeface="AYM Wadiy S_U normal."/>
                <a:cs typeface="Times New Roman" pitchFamily="18" charset="0"/>
              </a:rPr>
              <a:t>317</a:t>
            </a:r>
            <a:r>
              <a:rPr lang="ar-EG" sz="2400" b="1" dirty="0">
                <a:solidFill>
                  <a:srgbClr val="7F7F7F"/>
                </a:solidFill>
                <a:latin typeface="Calibri" pitchFamily="34" charset="0"/>
                <a:cs typeface="Times New Roman" pitchFamily="18" charset="0"/>
              </a:rPr>
              <a:t/>
            </a:r>
            <a:br>
              <a:rPr lang="ar-EG" sz="2400" b="1" dirty="0">
                <a:solidFill>
                  <a:srgbClr val="7F7F7F"/>
                </a:solidFill>
                <a:latin typeface="Calibri" pitchFamily="34" charset="0"/>
                <a:cs typeface="Times New Roman" pitchFamily="18" charset="0"/>
              </a:rPr>
            </a:br>
            <a:endParaRPr lang="en-US" sz="2400" b="1" dirty="0">
              <a:solidFill>
                <a:srgbClr val="7F7F7F"/>
              </a:solidFill>
              <a:latin typeface="Calibri" pitchFamily="34" charset="0"/>
            </a:endParaRPr>
          </a:p>
          <a:p>
            <a:pPr lvl="1" algn="ctr">
              <a:lnSpc>
                <a:spcPct val="80000"/>
              </a:lnSpc>
            </a:pPr>
            <a:r>
              <a:rPr lang="ar-SA" sz="2400" b="1" dirty="0">
                <a:solidFill>
                  <a:srgbClr val="7F7F7F"/>
                </a:solidFill>
                <a:latin typeface="Calibri" pitchFamily="34" charset="0"/>
                <a:cs typeface="Times New Roman" pitchFamily="18" charset="0"/>
              </a:rPr>
              <a:t>د. </a:t>
            </a:r>
            <a:r>
              <a:rPr lang="ar-SA" sz="2400" b="1" dirty="0" smtClean="0">
                <a:solidFill>
                  <a:srgbClr val="7F7F7F"/>
                </a:solidFill>
                <a:latin typeface="Calibri" pitchFamily="34" charset="0"/>
                <a:cs typeface="Times New Roman" pitchFamily="18" charset="0"/>
              </a:rPr>
              <a:t>عبد الله </a:t>
            </a:r>
            <a:r>
              <a:rPr lang="ar-SA" sz="2400" b="1" dirty="0" err="1" smtClean="0">
                <a:solidFill>
                  <a:srgbClr val="7F7F7F"/>
                </a:solidFill>
                <a:latin typeface="Calibri" pitchFamily="34" charset="0"/>
                <a:cs typeface="Times New Roman" pitchFamily="18" charset="0"/>
              </a:rPr>
              <a:t>الديرشوي</a:t>
            </a:r>
            <a:endParaRPr lang="en-US" sz="24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dirty="0" smtClean="0">
                <a:solidFill>
                  <a:srgbClr val="376092"/>
                </a:solidFill>
                <a:cs typeface="Arial" pitchFamily="34" charset="0"/>
              </a:rPr>
              <a:t>المحاضرة الأولى</a:t>
            </a:r>
            <a:endParaRPr lang="en-US" dirty="0" smtClean="0">
              <a:solidFill>
                <a:srgbClr val="376092"/>
              </a:solidFill>
              <a:cs typeface="Arial" pitchFamily="34" charset="0"/>
            </a:endParaRPr>
          </a:p>
        </p:txBody>
      </p:sp>
      <p:sp>
        <p:nvSpPr>
          <p:cNvPr id="6147" name="Subtitle 5"/>
          <p:cNvSpPr>
            <a:spLocks noGrp="1"/>
          </p:cNvSpPr>
          <p:nvPr>
            <p:ph type="subTitle" idx="1"/>
          </p:nvPr>
        </p:nvSpPr>
        <p:spPr>
          <a:xfrm>
            <a:off x="990600" y="3886200"/>
            <a:ext cx="7429500" cy="1752600"/>
          </a:xfrm>
        </p:spPr>
        <p:txBody>
          <a:bodyPr/>
          <a:lstStyle/>
          <a:p>
            <a:pPr rtl="1" eaLnBrk="1" hangingPunct="1"/>
            <a:r>
              <a:rPr lang="ar-SA" sz="3400" b="1" dirty="0" smtClean="0">
                <a:solidFill>
                  <a:schemeClr val="tx1"/>
                </a:solidFill>
              </a:rPr>
              <a:t>تعريف الخُلُق, وطبيعته, ومكانته في الإسلام</a:t>
            </a:r>
            <a:endParaRPr lang="en-US" sz="3400" b="1" dirty="0" smtClean="0">
              <a:solidFill>
                <a:schemeClr val="tx1"/>
              </a:solidFill>
              <a:cs typeface="Arial" pitchFamily="34" charset="0"/>
            </a:endParaRPr>
          </a:p>
        </p:txBody>
      </p:sp>
      <p:sp>
        <p:nvSpPr>
          <p:cNvPr id="6148" name="Slide Number Placeholder 3"/>
          <p:cNvSpPr>
            <a:spLocks noGrp="1"/>
          </p:cNvSpPr>
          <p:nvPr>
            <p:ph type="sldNum" sz="quarter" idx="10"/>
          </p:nvPr>
        </p:nvSpPr>
        <p:spPr bwMode="auto">
          <a:noFill/>
          <a:ln>
            <a:miter lim="800000"/>
            <a:headEnd/>
            <a:tailEnd/>
          </a:ln>
        </p:spPr>
        <p:txBody>
          <a:bodyPr/>
          <a:lstStyle/>
          <a:p>
            <a:fld id="{E1D16D93-8795-4AD6-9A1F-54CC01E741BE}" type="slidenum">
              <a:rPr lang="ar-SA" smtClean="0">
                <a:cs typeface="Arial" pitchFamily="34" charset="0"/>
              </a:rPr>
              <a:pPr/>
              <a:t>2</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rtl="1" eaLnBrk="1" hangingPunct="1">
              <a:defRPr/>
            </a:pPr>
            <a:r>
              <a:rPr lang="ar-SA" b="1" dirty="0" smtClean="0"/>
              <a:t>أولاً- تعريف الخُلُق:</a:t>
            </a:r>
            <a:endParaRPr lang="en-US" dirty="0"/>
          </a:p>
        </p:txBody>
      </p:sp>
      <p:sp>
        <p:nvSpPr>
          <p:cNvPr id="7171" name="Text Placeholder 5"/>
          <p:cNvSpPr>
            <a:spLocks noGrp="1"/>
          </p:cNvSpPr>
          <p:nvPr>
            <p:ph idx="1"/>
          </p:nvPr>
        </p:nvSpPr>
        <p:spPr>
          <a:xfrm>
            <a:off x="228600" y="1371601"/>
            <a:ext cx="9448800" cy="4572000"/>
          </a:xfrm>
        </p:spPr>
        <p:txBody>
          <a:bodyPr/>
          <a:lstStyle/>
          <a:p>
            <a:pPr rtl="1"/>
            <a:r>
              <a:rPr lang="ar-SA" sz="2400" b="1" u="sng" dirty="0" smtClean="0"/>
              <a:t>الخُلُق لغة</a:t>
            </a:r>
            <a:r>
              <a:rPr lang="ar-SA" sz="2400" b="1" dirty="0" smtClean="0"/>
              <a:t>: بضم الخاء واللام, الطبع والسجية. أي ما جُبِل عليه الإنسان من الطَّبع. وجمعه أخلاقٌ. وهو - أي الخُلُق – يمثل صورة الإنسان الباطنة، التي هي نفسه التي بين جنبيه وأوصافها ومعانيها المختصَّة بها. </a:t>
            </a:r>
            <a:r>
              <a:rPr lang="ar-SA" sz="2400" b="1" dirty="0" smtClean="0">
                <a:cs typeface="Arial" pitchFamily="34" charset="0"/>
              </a:rPr>
              <a:t>أو بتعبير آخر: الجانب المعنوي في شخصية الإنسان. </a:t>
            </a:r>
            <a:endParaRPr lang="ar-EG" sz="2400" b="1" dirty="0" smtClean="0">
              <a:cs typeface="Arial" pitchFamily="34" charset="0"/>
            </a:endParaRPr>
          </a:p>
          <a:p>
            <a:pPr rtl="1"/>
            <a:r>
              <a:rPr lang="ar-SA" sz="2400" b="1" dirty="0" smtClean="0"/>
              <a:t>كما أن الخَلْق يمثل صورته الظاهرة وأوصافها ومعانيها.</a:t>
            </a:r>
            <a:r>
              <a:rPr lang="ar-SA" sz="2400" b="1" dirty="0" smtClean="0">
                <a:cs typeface="Arial" pitchFamily="34" charset="0"/>
              </a:rPr>
              <a:t> أو بتعبير آخر: الجانب المادي في شخصية الإنسان. </a:t>
            </a:r>
            <a:endParaRPr lang="en-US" sz="2400" b="1" dirty="0" smtClean="0"/>
          </a:p>
          <a:p>
            <a:pPr rtl="1"/>
            <a:r>
              <a:rPr lang="ar-SA" sz="2400" b="1" u="sng" dirty="0" smtClean="0"/>
              <a:t>واصطلاحاً</a:t>
            </a:r>
            <a:r>
              <a:rPr lang="ar-SA" sz="2400" b="1" dirty="0" smtClean="0"/>
              <a:t>: حالٌ للنفس راسخةٌ تصدر عنها الأفعال من خيرٍ أو شرٍ من غير حاجةٍ إلى فِكرٍ </a:t>
            </a:r>
            <a:r>
              <a:rPr lang="ar-SA" sz="2400" b="1" dirty="0" err="1" smtClean="0"/>
              <a:t>و</a:t>
            </a:r>
            <a:r>
              <a:rPr lang="ar-SA" sz="2400" b="1" dirty="0" smtClean="0"/>
              <a:t> رَوِيَّةٍ. </a:t>
            </a:r>
            <a:r>
              <a:rPr lang="ar-SA" sz="2400" b="1" dirty="0" smtClean="0">
                <a:cs typeface="Arial" pitchFamily="34" charset="0"/>
              </a:rPr>
              <a:t>وبهذا المعنى يكون وصفاً للنفس. فنقول: فلان خلقه عالٍ. أي أنه يتصف في نفسه بصفة تجعل الأفعال الصادرة عنه محمودة من غير تكلف. وكذلك حين نقول: فلان خلقه سيئ. أي أنه يتصف في نفسه بصفة تجعل الأفعال الصادرة عنه مذمومة من غير تكلف. وهذا المعنى هو المراد من قول الله سبحانه في مدح نبيه محمد صلى الله عليه وسلم: {وإنك لعلى خُلُقٍ عظيم}.</a:t>
            </a:r>
            <a:endParaRPr lang="en-US" sz="2400"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3</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4</a:t>
            </a:fld>
            <a:endParaRPr lang="en-US"/>
          </a:p>
        </p:txBody>
      </p:sp>
      <p:sp>
        <p:nvSpPr>
          <p:cNvPr id="3" name="مستطيل 2"/>
          <p:cNvSpPr/>
          <p:nvPr/>
        </p:nvSpPr>
        <p:spPr>
          <a:xfrm>
            <a:off x="609600" y="914400"/>
            <a:ext cx="8610600" cy="2246769"/>
          </a:xfrm>
          <a:prstGeom prst="rect">
            <a:avLst/>
          </a:prstGeom>
        </p:spPr>
        <p:txBody>
          <a:bodyPr wrap="square">
            <a:spAutoFit/>
          </a:bodyPr>
          <a:lstStyle/>
          <a:p>
            <a:r>
              <a:rPr lang="ar-EG" sz="2800" b="1" dirty="0" smtClean="0"/>
              <a:t>وقد يطلق الخُلُق </a:t>
            </a:r>
            <a:r>
              <a:rPr lang="ar-SA" sz="2800" b="1" dirty="0" smtClean="0"/>
              <a:t>أحياناً </a:t>
            </a:r>
            <a:r>
              <a:rPr lang="ar-EG" sz="2800" b="1" dirty="0" smtClean="0"/>
              <a:t>على المبادئ والقواعد المنظمة للسلوك الإنساني على نحو يحقق الغاية من وجوده في هذا العالم </a:t>
            </a:r>
            <a:r>
              <a:rPr lang="ar-SA" sz="2800" b="1" dirty="0" smtClean="0"/>
              <a:t>و</a:t>
            </a:r>
            <a:r>
              <a:rPr lang="ar-EG" sz="2800" b="1" dirty="0" smtClean="0"/>
              <a:t>على </a:t>
            </a:r>
            <a:r>
              <a:rPr lang="ar-SA" sz="2800" b="1" dirty="0" smtClean="0"/>
              <a:t>أكمل </a:t>
            </a:r>
            <a:r>
              <a:rPr lang="ar-EG" sz="2800" b="1" dirty="0" smtClean="0"/>
              <a:t>وجه. </a:t>
            </a:r>
            <a:r>
              <a:rPr lang="ar-SA" sz="2800" b="1" dirty="0" smtClean="0"/>
              <a:t>وبهذا المعنى نقول: الصدق خُلُق, واحترام الكبير خُلُق, وبر الوالدين خلُق ... وهكذا. وهذا المعنى هو المراد من قول الرسول صلى الله عليه وسلم: </a:t>
            </a:r>
            <a:r>
              <a:rPr lang="ar-EG" sz="2800" b="1" dirty="0" smtClean="0"/>
              <a:t>"</a:t>
            </a:r>
            <a:r>
              <a:rPr lang="ar-SA" sz="2800" b="1" dirty="0" smtClean="0"/>
              <a:t>إنما بعثت لأتمم صالح الأخلاق“.</a:t>
            </a:r>
            <a:endParaRPr lang="ar-EG" sz="2800" b="1" dirty="0" smtClean="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rtl="1"/>
            <a:r>
              <a:rPr lang="ar-EG" b="1" dirty="0" smtClean="0"/>
              <a:t>شرح التعريف وتوضيحه:</a:t>
            </a:r>
            <a:endParaRPr lang="en-US" dirty="0"/>
          </a:p>
        </p:txBody>
      </p:sp>
      <p:sp>
        <p:nvSpPr>
          <p:cNvPr id="8195" name="Content Placeholder 2"/>
          <p:cNvSpPr>
            <a:spLocks noGrp="1"/>
          </p:cNvSpPr>
          <p:nvPr>
            <p:ph idx="1"/>
          </p:nvPr>
        </p:nvSpPr>
        <p:spPr>
          <a:xfrm>
            <a:off x="228600" y="1493837"/>
            <a:ext cx="9144000" cy="4678363"/>
          </a:xfrm>
        </p:spPr>
        <p:txBody>
          <a:bodyPr/>
          <a:lstStyle/>
          <a:p>
            <a:pPr rtl="1"/>
            <a:r>
              <a:rPr lang="ar-EG" sz="2600" b="1" dirty="0" smtClean="0"/>
              <a:t>التعريف الأخير </a:t>
            </a:r>
            <a:r>
              <a:rPr lang="ar-SA" sz="2600" b="1" dirty="0" smtClean="0"/>
              <a:t>–أعني المبادئ والقواعد المنظمة للسلوك- </a:t>
            </a:r>
            <a:r>
              <a:rPr lang="ar-EG" sz="2600" b="1" dirty="0" smtClean="0"/>
              <a:t>واضح لا لبس فيه,</a:t>
            </a:r>
            <a:r>
              <a:rPr lang="ar-SA" sz="2600" b="1" dirty="0" smtClean="0"/>
              <a:t> ف</a:t>
            </a:r>
            <a:r>
              <a:rPr lang="ar-EG" sz="2600" b="1" dirty="0" smtClean="0"/>
              <a:t>الصدق والسخاء والرحمة والعدل وحب الخير للناس </a:t>
            </a:r>
            <a:r>
              <a:rPr lang="ar-SA" sz="2600" b="1" dirty="0" smtClean="0"/>
              <a:t>جميعها </a:t>
            </a:r>
            <a:r>
              <a:rPr lang="ar-EG" sz="2600" b="1" dirty="0" smtClean="0"/>
              <a:t>أخلاق حميدة, وفضائل مسلَّمة, يسعى عقلاء الناس للتحلي بها, وتربية أبنائهم عليها.</a:t>
            </a:r>
            <a:endParaRPr lang="en-US" sz="2600" b="1" dirty="0" smtClean="0"/>
          </a:p>
          <a:p>
            <a:pPr rtl="1"/>
            <a:r>
              <a:rPr lang="ar-EG" sz="2600" b="1" dirty="0" smtClean="0"/>
              <a:t>وأما التعريف الأول فهو الذي يكتنفه بعض الغموض, ويحتاج إلى توضيح, فنقول:</a:t>
            </a:r>
            <a:endParaRPr lang="en-US" sz="2600" b="1" dirty="0" smtClean="0"/>
          </a:p>
          <a:p>
            <a:pPr rtl="1"/>
            <a:r>
              <a:rPr lang="ar-EG" sz="2600" b="1" dirty="0" smtClean="0"/>
              <a:t>يُقصد </a:t>
            </a:r>
            <a:r>
              <a:rPr lang="ar-EG" sz="2600" b="1" dirty="0" err="1" smtClean="0"/>
              <a:t>بـ</a:t>
            </a:r>
            <a:r>
              <a:rPr lang="ar-EG" sz="2600" b="1" dirty="0" smtClean="0"/>
              <a:t> (الحال) : الهيئة والصفة للنفس الإنسانية.</a:t>
            </a:r>
            <a:endParaRPr lang="en-US" sz="2600" b="1" dirty="0" smtClean="0"/>
          </a:p>
          <a:p>
            <a:pPr algn="just" rtl="1"/>
            <a:r>
              <a:rPr lang="ar-EG" sz="2600" b="1" dirty="0" smtClean="0"/>
              <a:t>و (راسخة) : </a:t>
            </a:r>
            <a:r>
              <a:rPr lang="ar-EG" sz="2800" b="1" dirty="0" smtClean="0">
                <a:cs typeface="Arial" pitchFamily="34" charset="0"/>
              </a:rPr>
              <a:t>أي ثابتة </a:t>
            </a:r>
            <a:r>
              <a:rPr lang="ar-SA" sz="2800" b="1" dirty="0" smtClean="0">
                <a:cs typeface="Arial" pitchFamily="34" charset="0"/>
              </a:rPr>
              <a:t>في أعماق نفسه.</a:t>
            </a:r>
            <a:r>
              <a:rPr lang="ar-EG" sz="2800" b="1" dirty="0" smtClean="0">
                <a:cs typeface="Arial" pitchFamily="34" charset="0"/>
              </a:rPr>
              <a:t> وهو ما يعني أن </a:t>
            </a:r>
            <a:r>
              <a:rPr lang="ar-SA" sz="2800" b="1" dirty="0" smtClean="0">
                <a:cs typeface="Arial" pitchFamily="34" charset="0"/>
              </a:rPr>
              <a:t>هذه </a:t>
            </a:r>
            <a:r>
              <a:rPr lang="ar-EG" sz="2800" b="1" dirty="0" smtClean="0">
                <a:cs typeface="Arial" pitchFamily="34" charset="0"/>
              </a:rPr>
              <a:t>الأفعال تتكرر من صاحبها على نسق واحد؛ حتى تصبح عادة له</a:t>
            </a:r>
            <a:r>
              <a:rPr lang="ar-SA" sz="2800" b="1" dirty="0" smtClean="0">
                <a:cs typeface="Arial" pitchFamily="34" charset="0"/>
              </a:rPr>
              <a:t>.</a:t>
            </a:r>
            <a:r>
              <a:rPr lang="ar-EG" sz="2800" b="1" dirty="0" smtClean="0">
                <a:cs typeface="Arial" pitchFamily="34" charset="0"/>
              </a:rPr>
              <a:t> ومن ثمَّ كان مَنْ ينفق المال مرة أو مرتين أو ثلاث مرات على المحتاجين لا يوصف بخلق السخاء والجود، بل لا بد من تكرره منه</a:t>
            </a:r>
            <a:r>
              <a:rPr lang="ar-SA" sz="2800" b="1" dirty="0" smtClean="0">
                <a:cs typeface="Arial" pitchFamily="34" charset="0"/>
              </a:rPr>
              <a:t> مراراً</a:t>
            </a:r>
            <a:r>
              <a:rPr lang="ar-EG" sz="2800" b="1" dirty="0" smtClean="0">
                <a:cs typeface="Arial" pitchFamily="34" charset="0"/>
              </a:rPr>
              <a:t>؛ بحيث يصبح عادة له.</a:t>
            </a:r>
            <a:endParaRPr lang="ar-SA" sz="2600" b="1" dirty="0" smtClean="0">
              <a:cs typeface="Arial" pitchFamily="34" charset="0"/>
            </a:endParaRPr>
          </a:p>
        </p:txBody>
      </p:sp>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5</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6</a:t>
            </a:fld>
            <a:endParaRPr lang="en-US"/>
          </a:p>
        </p:txBody>
      </p:sp>
      <p:sp>
        <p:nvSpPr>
          <p:cNvPr id="3" name="مستطيل 2"/>
          <p:cNvSpPr/>
          <p:nvPr/>
        </p:nvSpPr>
        <p:spPr>
          <a:xfrm>
            <a:off x="990600" y="609600"/>
            <a:ext cx="8077200" cy="5693866"/>
          </a:xfrm>
          <a:prstGeom prst="rect">
            <a:avLst/>
          </a:prstGeom>
        </p:spPr>
        <p:txBody>
          <a:bodyPr wrap="square">
            <a:spAutoFit/>
          </a:bodyPr>
          <a:lstStyle/>
          <a:p>
            <a:r>
              <a:rPr lang="ar-EG" sz="2800" b="1" dirty="0" smtClean="0"/>
              <a:t>و (</a:t>
            </a:r>
            <a:r>
              <a:rPr lang="ar-SA" sz="2800" b="1" dirty="0" smtClean="0"/>
              <a:t>من غير حاجةٍ إلى فِكرٍ </a:t>
            </a:r>
            <a:r>
              <a:rPr lang="ar-SA" sz="2800" b="1" dirty="0" err="1" smtClean="0"/>
              <a:t>و</a:t>
            </a:r>
            <a:r>
              <a:rPr lang="ar-SA" sz="2800" b="1" dirty="0" smtClean="0"/>
              <a:t> رَوِيَّةٍ) </a:t>
            </a:r>
            <a:r>
              <a:rPr lang="ar-EG" sz="2800" b="1" dirty="0" smtClean="0"/>
              <a:t>: أي من غير </a:t>
            </a:r>
            <a:r>
              <a:rPr lang="ar-SA" sz="2800" b="1" dirty="0" smtClean="0"/>
              <a:t>من حاجة إلى تأمل واجتهاد وتكوين قناعة عقلية للقيام </a:t>
            </a:r>
            <a:r>
              <a:rPr lang="ar-SA" sz="2800" b="1" dirty="0" err="1" smtClean="0"/>
              <a:t>به</a:t>
            </a:r>
            <a:r>
              <a:rPr lang="ar-SA" sz="2800" b="1" dirty="0" smtClean="0"/>
              <a:t>. وكذلك من غير </a:t>
            </a:r>
            <a:r>
              <a:rPr lang="ar-EG" sz="2800" b="1" dirty="0" smtClean="0"/>
              <a:t>تكل</a:t>
            </a:r>
            <a:r>
              <a:rPr lang="ar-SA" sz="2800" b="1" dirty="0" smtClean="0"/>
              <a:t>ُ</a:t>
            </a:r>
            <a:r>
              <a:rPr lang="ar-EG" sz="2800" b="1" dirty="0" smtClean="0"/>
              <a:t>ف</a:t>
            </a:r>
            <a:r>
              <a:rPr lang="ar-SA" sz="2800" b="1" dirty="0" smtClean="0"/>
              <a:t>ٍ أو تصنعٍ</a:t>
            </a:r>
            <a:r>
              <a:rPr lang="ar-EG" sz="2800" b="1" dirty="0" smtClean="0"/>
              <a:t> أو مجاهدة نفس، بل بسهولة ويسر وبطريقة تلقائية.  </a:t>
            </a:r>
            <a:endParaRPr lang="en-US" sz="2800" b="1" dirty="0" smtClean="0"/>
          </a:p>
          <a:p>
            <a:r>
              <a:rPr lang="ar-EG" sz="2800" b="1" dirty="0" smtClean="0"/>
              <a:t>يقول الإمام الغزالي رحمه الله: "الخَلْق والخُلُق عبارتان مستعملتان معاً, يقال: فلانٌ حسنُ الخُلُق والخَلْق. أي: حسن الباطن والظاهر. فيراد بالخَلْق الصورة الظاهرة, ويراد بالخُلُق الصورة </a:t>
            </a:r>
            <a:r>
              <a:rPr lang="ar-EG" sz="2800" b="1" dirty="0" err="1" smtClean="0"/>
              <a:t>الباطنة</a:t>
            </a:r>
            <a:r>
              <a:rPr lang="ar-EG" sz="2800" b="1" dirty="0" smtClean="0"/>
              <a:t>. وذلك لأن الإنسان مركبٌ من جسدٍ مدرك بالبصر, ومن روحٍ ونفسٍ مدركٍ بالبصيرة. ولكل واحد منهما هيئةٌ وصورةٌ: إما قبيحةٌ, وإما جميلةٌ. فالنفس المدركة بالبصيرة أعظم قدراً من الجسد المدرك بالبصر, ولذلك عظم الله أمره بإضافته إليه, إذ قال تعالى: {إني خالقٌ بشراً من طين, فإذا سويته ونفخت فيه من روحي فقعوا له ساجدين} فنبه على أن الجسد منسوب إلى الطين, والروح إلى رب العالمين, والمراد بالروح والنفس في هذا المقام واحد”</a:t>
            </a:r>
            <a:r>
              <a:rPr lang="ar-SA" sz="2800" b="1" baseline="30000" dirty="0" smtClean="0"/>
              <a:t>.</a:t>
            </a:r>
            <a:r>
              <a:rPr lang="ar-EG" sz="2800" b="1" dirty="0" smtClean="0"/>
              <a:t>  </a:t>
            </a:r>
            <a:endParaRPr lang="en-US" sz="2800" b="1" dirty="0" smtClean="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rtl="1"/>
            <a:r>
              <a:rPr lang="ar-SA" b="1" dirty="0" smtClean="0"/>
              <a:t>ثانياً- موضوع علم الأخلاق:</a:t>
            </a:r>
            <a:r>
              <a:rPr lang="ar-SA" dirty="0" smtClean="0"/>
              <a:t> </a:t>
            </a:r>
            <a:endParaRPr lang="en-US" dirty="0"/>
          </a:p>
        </p:txBody>
      </p:sp>
      <p:sp>
        <p:nvSpPr>
          <p:cNvPr id="9219" name="Content Placeholder 2"/>
          <p:cNvSpPr>
            <a:spLocks noGrp="1"/>
          </p:cNvSpPr>
          <p:nvPr>
            <p:ph idx="4294967295"/>
          </p:nvPr>
        </p:nvSpPr>
        <p:spPr>
          <a:xfrm>
            <a:off x="228600" y="1417637"/>
            <a:ext cx="9372600" cy="4678363"/>
          </a:xfrm>
        </p:spPr>
        <p:txBody>
          <a:bodyPr/>
          <a:lstStyle/>
          <a:p>
            <a:pPr algn="just" rtl="1">
              <a:buNone/>
            </a:pPr>
            <a:r>
              <a:rPr lang="ar-SA" sz="2800" b="1" dirty="0" smtClean="0">
                <a:cs typeface="Arial" pitchFamily="34" charset="0"/>
              </a:rPr>
              <a:t>يبحث علم الأخلاق في الأحكام </a:t>
            </a:r>
            <a:r>
              <a:rPr lang="ar-SA" sz="2800" b="1" dirty="0" err="1" smtClean="0">
                <a:cs typeface="Arial" pitchFamily="34" charset="0"/>
              </a:rPr>
              <a:t>القيمية</a:t>
            </a:r>
            <a:r>
              <a:rPr lang="ar-SA" sz="2800" b="1" dirty="0" smtClean="0">
                <a:cs typeface="Arial" pitchFamily="34" charset="0"/>
              </a:rPr>
              <a:t> المتعلقة بالأعمال التي توصف بالخير أو الشر</a:t>
            </a:r>
            <a:r>
              <a:rPr lang="ar-EG" sz="2800" b="1" dirty="0" smtClean="0">
                <a:cs typeface="Arial" pitchFamily="34" charset="0"/>
              </a:rPr>
              <a:t>،</a:t>
            </a:r>
            <a:r>
              <a:rPr lang="ar-SA" sz="2800" b="1" dirty="0" smtClean="0">
                <a:cs typeface="Arial" pitchFamily="34" charset="0"/>
              </a:rPr>
              <a:t> أو توصف بالحسن أو القبح</a:t>
            </a:r>
            <a:r>
              <a:rPr lang="ar-EG" sz="2800" b="1" dirty="0" smtClean="0">
                <a:cs typeface="Arial" pitchFamily="34" charset="0"/>
              </a:rPr>
              <a:t>،</a:t>
            </a:r>
            <a:r>
              <a:rPr lang="ar-SA" sz="2800" b="1" dirty="0" smtClean="0">
                <a:cs typeface="Arial" pitchFamily="34" charset="0"/>
              </a:rPr>
              <a:t> وهذا ما يميز الأخلاق عن الغرائز والدوافع؛ لأن الغرائز والدوافع هي الحاجات التي فطر الله الإنسان عليها كحاجته للأكل والشرب والنكاح والنوم</a:t>
            </a:r>
            <a:r>
              <a:rPr lang="ar-EG" sz="2800" b="1" dirty="0" smtClean="0">
                <a:cs typeface="Arial" pitchFamily="34" charset="0"/>
              </a:rPr>
              <a:t>،</a:t>
            </a:r>
            <a:r>
              <a:rPr lang="ar-SA" sz="2800" b="1" dirty="0" smtClean="0">
                <a:cs typeface="Arial" pitchFamily="34" charset="0"/>
              </a:rPr>
              <a:t> وهي أشياء لا تستوجب لصاحبها مدح</a:t>
            </a:r>
            <a:r>
              <a:rPr lang="ar-EG" sz="2800" b="1" dirty="0" smtClean="0">
                <a:cs typeface="Arial" pitchFamily="34" charset="0"/>
              </a:rPr>
              <a:t>ً</a:t>
            </a:r>
            <a:r>
              <a:rPr lang="ar-SA" sz="2800" b="1" dirty="0" smtClean="0">
                <a:cs typeface="Arial" pitchFamily="34" charset="0"/>
              </a:rPr>
              <a:t>ا ولا ذم</a:t>
            </a:r>
            <a:r>
              <a:rPr lang="ar-EG" sz="2800" b="1" dirty="0" smtClean="0">
                <a:cs typeface="Arial" pitchFamily="34" charset="0"/>
              </a:rPr>
              <a:t>ًّ</a:t>
            </a:r>
            <a:r>
              <a:rPr lang="ar-SA" sz="2800" b="1" dirty="0" smtClean="0">
                <a:cs typeface="Arial" pitchFamily="34" charset="0"/>
              </a:rPr>
              <a:t>ا</a:t>
            </a:r>
            <a:r>
              <a:rPr lang="ar-EG" sz="2800" b="1" dirty="0" smtClean="0">
                <a:cs typeface="Arial" pitchFamily="34" charset="0"/>
              </a:rPr>
              <a:t>،</a:t>
            </a:r>
            <a:r>
              <a:rPr lang="ar-SA" sz="2800" b="1" dirty="0" smtClean="0">
                <a:cs typeface="Arial" pitchFamily="34" charset="0"/>
              </a:rPr>
              <a:t> ولا ثواب</a:t>
            </a:r>
            <a:r>
              <a:rPr lang="ar-EG" sz="2800" b="1" dirty="0" smtClean="0">
                <a:cs typeface="Arial" pitchFamily="34" charset="0"/>
              </a:rPr>
              <a:t>ً</a:t>
            </a:r>
            <a:r>
              <a:rPr lang="ar-SA" sz="2800" b="1" dirty="0" smtClean="0">
                <a:cs typeface="Arial" pitchFamily="34" charset="0"/>
              </a:rPr>
              <a:t>ا ولا عقاب</a:t>
            </a:r>
            <a:r>
              <a:rPr lang="ar-EG" sz="2800" b="1" dirty="0" smtClean="0">
                <a:cs typeface="Arial" pitchFamily="34" charset="0"/>
              </a:rPr>
              <a:t>ً</a:t>
            </a:r>
            <a:r>
              <a:rPr lang="ar-SA" sz="2800" b="1" dirty="0" smtClean="0">
                <a:cs typeface="Arial" pitchFamily="34" charset="0"/>
              </a:rPr>
              <a:t>ا</a:t>
            </a:r>
            <a:r>
              <a:rPr lang="ar-EG" sz="2800" b="1" dirty="0" smtClean="0">
                <a:cs typeface="Arial" pitchFamily="34" charset="0"/>
              </a:rPr>
              <a:t>؛</a:t>
            </a:r>
            <a:r>
              <a:rPr lang="ar-SA" sz="2800" b="1" dirty="0" smtClean="0">
                <a:cs typeface="Arial" pitchFamily="34" charset="0"/>
              </a:rPr>
              <a:t> فإن مُدح الإنسان أو ذُم على شيء من ذلك</a:t>
            </a:r>
            <a:r>
              <a:rPr lang="ar-EG" sz="2800" b="1" dirty="0" smtClean="0">
                <a:cs typeface="Arial" pitchFamily="34" charset="0"/>
              </a:rPr>
              <a:t>،</a:t>
            </a:r>
            <a:r>
              <a:rPr lang="ar-SA" sz="2800" b="1" dirty="0" smtClean="0">
                <a:cs typeface="Arial" pitchFamily="34" charset="0"/>
              </a:rPr>
              <a:t> كان المقصود ليس نفس الفعل</a:t>
            </a:r>
            <a:r>
              <a:rPr lang="ar-EG" sz="2800" b="1" dirty="0" smtClean="0">
                <a:cs typeface="Arial" pitchFamily="34" charset="0"/>
              </a:rPr>
              <a:t>،</a:t>
            </a:r>
            <a:r>
              <a:rPr lang="ar-SA" sz="2800" b="1" dirty="0" smtClean="0">
                <a:cs typeface="Arial" pitchFamily="34" charset="0"/>
              </a:rPr>
              <a:t> وإنما طريقة صاحبه في تلبية تلك الحاجة</a:t>
            </a:r>
            <a:r>
              <a:rPr lang="ar-EG" sz="2800" b="1" dirty="0" smtClean="0">
                <a:cs typeface="Arial" pitchFamily="34" charset="0"/>
              </a:rPr>
              <a:t>،</a:t>
            </a:r>
            <a:r>
              <a:rPr lang="ar-SA" sz="2800" b="1" dirty="0" smtClean="0">
                <a:cs typeface="Arial" pitchFamily="34" charset="0"/>
              </a:rPr>
              <a:t> أو إشباع تلك الرغبة. فمن يأكل لا يُمدح ولا يُذم على نفس فعل الأكل</a:t>
            </a:r>
            <a:r>
              <a:rPr lang="ar-EG" sz="2800" b="1" dirty="0" smtClean="0">
                <a:cs typeface="Arial" pitchFamily="34" charset="0"/>
              </a:rPr>
              <a:t>،</a:t>
            </a:r>
            <a:r>
              <a:rPr lang="ar-SA" sz="2800" b="1" dirty="0" smtClean="0">
                <a:cs typeface="Arial" pitchFamily="34" charset="0"/>
              </a:rPr>
              <a:t> وإنما يُمدح على طريقته في الأكل فإذا أكل مما يليه وبهدوءٍ</a:t>
            </a:r>
            <a:r>
              <a:rPr lang="ar-EG" sz="2800" b="1" dirty="0" smtClean="0">
                <a:cs typeface="Arial" pitchFamily="34" charset="0"/>
              </a:rPr>
              <a:t>،</a:t>
            </a:r>
            <a:r>
              <a:rPr lang="ar-SA" sz="2800" b="1" dirty="0" smtClean="0">
                <a:cs typeface="Arial" pitchFamily="34" charset="0"/>
              </a:rPr>
              <a:t> ومضغ الطعام جيد</a:t>
            </a:r>
            <a:r>
              <a:rPr lang="ar-EG" sz="2800" b="1" dirty="0" smtClean="0">
                <a:cs typeface="Arial" pitchFamily="34" charset="0"/>
              </a:rPr>
              <a:t>ً</a:t>
            </a:r>
            <a:r>
              <a:rPr lang="ar-SA" sz="2800" b="1" dirty="0" smtClean="0">
                <a:cs typeface="Arial" pitchFamily="34" charset="0"/>
              </a:rPr>
              <a:t>ا</a:t>
            </a:r>
            <a:r>
              <a:rPr lang="ar-EG" sz="2800" b="1" dirty="0" smtClean="0">
                <a:cs typeface="Arial" pitchFamily="34" charset="0"/>
              </a:rPr>
              <a:t>،</a:t>
            </a:r>
            <a:r>
              <a:rPr lang="ar-SA" sz="2800" b="1" dirty="0" smtClean="0">
                <a:cs typeface="Arial" pitchFamily="34" charset="0"/>
              </a:rPr>
              <a:t> وبدأ باسم الله</a:t>
            </a:r>
            <a:r>
              <a:rPr lang="ar-EG" sz="2800" b="1" dirty="0" smtClean="0">
                <a:cs typeface="Arial" pitchFamily="34" charset="0"/>
              </a:rPr>
              <a:t>،</a:t>
            </a:r>
            <a:r>
              <a:rPr lang="ar-SA" sz="2800" b="1" dirty="0" smtClean="0">
                <a:cs typeface="Arial" pitchFamily="34" charset="0"/>
              </a:rPr>
              <a:t> وانتهى بحمد الله</a:t>
            </a:r>
            <a:r>
              <a:rPr lang="ar-EG" sz="2800" b="1" dirty="0" smtClean="0">
                <a:cs typeface="Arial" pitchFamily="34" charset="0"/>
              </a:rPr>
              <a:t>،</a:t>
            </a:r>
            <a:r>
              <a:rPr lang="ar-SA" sz="2800" b="1" dirty="0" smtClean="0">
                <a:cs typeface="Arial" pitchFamily="34" charset="0"/>
              </a:rPr>
              <a:t> حُمِد على فعله هذا. وإذا أكل بشراهة</a:t>
            </a:r>
            <a:r>
              <a:rPr lang="ar-EG" sz="2800" b="1" dirty="0" smtClean="0">
                <a:cs typeface="Arial" pitchFamily="34" charset="0"/>
              </a:rPr>
              <a:t>،</a:t>
            </a:r>
            <a:r>
              <a:rPr lang="ar-SA" sz="2800" b="1" dirty="0" smtClean="0">
                <a:cs typeface="Arial" pitchFamily="34" charset="0"/>
              </a:rPr>
              <a:t> وأدخل اللقمة على اللقمة</a:t>
            </a:r>
            <a:r>
              <a:rPr lang="ar-EG" sz="2800" b="1" dirty="0" smtClean="0">
                <a:cs typeface="Arial" pitchFamily="34" charset="0"/>
              </a:rPr>
              <a:t>،</a:t>
            </a:r>
            <a:r>
              <a:rPr lang="ar-SA" sz="2800" b="1" dirty="0" smtClean="0">
                <a:cs typeface="Arial" pitchFamily="34" charset="0"/>
              </a:rPr>
              <a:t> وجالت يده في القصعة</a:t>
            </a:r>
            <a:r>
              <a:rPr lang="ar-EG" sz="2800" b="1" dirty="0" smtClean="0">
                <a:cs typeface="Arial" pitchFamily="34" charset="0"/>
              </a:rPr>
              <a:t>؛</a:t>
            </a:r>
            <a:r>
              <a:rPr lang="ar-SA" sz="2800" b="1" dirty="0" smtClean="0">
                <a:cs typeface="Arial" pitchFamily="34" charset="0"/>
              </a:rPr>
              <a:t> ذُمَّ على فعله ذاك.</a:t>
            </a:r>
            <a:endParaRPr lang="en-US" sz="2800" b="1" dirty="0" smtClean="0">
              <a:cs typeface="Arial" pitchFamily="34" charset="0"/>
            </a:endParaRPr>
          </a:p>
          <a:p>
            <a:pPr eaLnBrk="1" hangingPunct="1">
              <a:buFont typeface="Arial" pitchFamily="34" charset="0"/>
              <a:buNone/>
            </a:pPr>
            <a:endParaRPr lang="en-US" sz="2600"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7</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b="1" dirty="0" smtClean="0"/>
              <a:t>ثالثاً- أقسام الخلق:</a:t>
            </a:r>
            <a:endParaRPr lang="ar-SA" dirty="0" smtClean="0">
              <a:solidFill>
                <a:srgbClr val="FF3300"/>
              </a:solidFill>
              <a:cs typeface="Arial" pitchFamily="34" charset="0"/>
            </a:endParaRPr>
          </a:p>
        </p:txBody>
      </p:sp>
      <p:sp>
        <p:nvSpPr>
          <p:cNvPr id="9219" name="Content Placeholder 2"/>
          <p:cNvSpPr>
            <a:spLocks noGrp="1"/>
          </p:cNvSpPr>
          <p:nvPr>
            <p:ph idx="4294967295"/>
          </p:nvPr>
        </p:nvSpPr>
        <p:spPr>
          <a:xfrm>
            <a:off x="228600" y="1371600"/>
            <a:ext cx="9144000" cy="4602163"/>
          </a:xfrm>
        </p:spPr>
        <p:txBody>
          <a:bodyPr/>
          <a:lstStyle/>
          <a:p>
            <a:pPr algn="just" rtl="1"/>
            <a:r>
              <a:rPr lang="ar-SA" sz="2400" b="1" dirty="0" smtClean="0"/>
              <a:t>يمكن تقسيم الخلق إلى قسمين اثنين باعتبارين مختلفين:</a:t>
            </a:r>
            <a:endParaRPr lang="en-US" sz="2400" b="1" dirty="0" smtClean="0"/>
          </a:p>
          <a:p>
            <a:pPr algn="just" rtl="1"/>
            <a:r>
              <a:rPr lang="ar-SA" sz="2400" b="1" dirty="0" smtClean="0"/>
              <a:t>أولهما باعتبار الفطرة والاكتساب: وبهذا الاعتبار ينقسم الخلق إلى:</a:t>
            </a:r>
            <a:endParaRPr lang="en-US" sz="2400" b="1" dirty="0" smtClean="0"/>
          </a:p>
          <a:p>
            <a:pPr algn="just" rtl="1"/>
            <a:r>
              <a:rPr lang="ar-SA" sz="2400" b="1" u="sng" dirty="0" smtClean="0"/>
              <a:t>أخلاق فطرية</a:t>
            </a:r>
            <a:r>
              <a:rPr lang="ar-SA" sz="2400" b="1" dirty="0" smtClean="0"/>
              <a:t>: جُبِلَ الإنسانُ عليها أي هي هبة ومنحة من الله تعالى, وليس للإنسان أي دور في اكتسابها. ومثال ذلك قول النبي صلى الله عليه وآله وسلم لأشج عبد </a:t>
            </a:r>
            <a:r>
              <a:rPr lang="ar-SA" sz="2400" b="1" dirty="0" err="1" smtClean="0"/>
              <a:t>القيس</a:t>
            </a:r>
            <a:r>
              <a:rPr lang="ar-SA" sz="2400" b="1" dirty="0" smtClean="0"/>
              <a:t> المنذر بن عائذ وكان وافد عبد </a:t>
            </a:r>
            <a:r>
              <a:rPr lang="ar-SA" sz="2400" b="1" dirty="0" err="1" smtClean="0"/>
              <a:t>القيس</a:t>
            </a:r>
            <a:r>
              <a:rPr lang="ar-SA" sz="2400" b="1" dirty="0" smtClean="0"/>
              <a:t> وقائدهم ورئيسهم - وعبد القيس قبيلة- ( إن فيك خصلتين يحبهما الله: الحلم, والأناة ) فقال: أشيءٌ جُبِلتُ عليه, أم شيءٌ حدث لي؟ فقال الرسول صلى الله عليه وآله وسلم: (بل شيء جبلت عليه). فقال: الحمد لله الذي جبلني على ما يحبه الله ورسوله". قال النووي: </a:t>
            </a:r>
            <a:r>
              <a:rPr lang="ar-SA" sz="2400" b="1" u="sng" dirty="0" smtClean="0"/>
              <a:t>الحلم</a:t>
            </a:r>
            <a:r>
              <a:rPr lang="ar-SA" sz="2400" b="1" dirty="0" smtClean="0"/>
              <a:t> هو العقل. </a:t>
            </a:r>
            <a:r>
              <a:rPr lang="ar-SA" sz="2400" b="1" u="sng" dirty="0" smtClean="0"/>
              <a:t>والأناة</a:t>
            </a:r>
            <a:r>
              <a:rPr lang="ar-SA" sz="2400" b="1" dirty="0" smtClean="0"/>
              <a:t> هي التثبت وترك العجلة. وسبب قول النبي  صلى الله عليه وسلم ذلك له ما جاء في حديث الوفد أنهم لما وصلوا إلى المدينة بادروا إلى النبي  صلى الله عليه وسلم  وأقام </a:t>
            </a:r>
            <a:r>
              <a:rPr lang="ar-SA" sz="2400" b="1" dirty="0" err="1" smtClean="0"/>
              <a:t>الأشج</a:t>
            </a:r>
            <a:r>
              <a:rPr lang="ar-SA" sz="2400" b="1" dirty="0" smtClean="0"/>
              <a:t> عند رحالهم فجمعها وعقل ناقته ولبس أحسن ثيابه ثم أقبل إلى النبي صلى الله عليه وسلم فقربه النبي صلى الله عليه وسلم وأجلسه إلى جانبه.</a:t>
            </a:r>
            <a:endParaRPr lang="ar-EG" sz="2400" dirty="0" smtClean="0"/>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8</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9</a:t>
            </a:fld>
            <a:endParaRPr lang="en-US"/>
          </a:p>
        </p:txBody>
      </p:sp>
      <p:sp>
        <p:nvSpPr>
          <p:cNvPr id="3" name="مستطيل 2"/>
          <p:cNvSpPr/>
          <p:nvPr/>
        </p:nvSpPr>
        <p:spPr>
          <a:xfrm>
            <a:off x="228600" y="381001"/>
            <a:ext cx="9296400" cy="6076356"/>
          </a:xfrm>
          <a:prstGeom prst="rect">
            <a:avLst/>
          </a:prstGeom>
        </p:spPr>
        <p:txBody>
          <a:bodyPr wrap="square">
            <a:spAutoFit/>
          </a:bodyPr>
          <a:lstStyle/>
          <a:p>
            <a:pPr algn="just">
              <a:buFont typeface="Arial" pitchFamily="34" charset="0"/>
              <a:buChar char="•"/>
            </a:pPr>
            <a:r>
              <a:rPr lang="ar-SA" sz="2600" b="1" u="sng" dirty="0" smtClean="0"/>
              <a:t>أخلاق مكتسبة</a:t>
            </a:r>
            <a:r>
              <a:rPr lang="ar-SA" sz="2600" b="1" dirty="0" smtClean="0"/>
              <a:t>: يسعى الإنسان في تحصيلها بالتدريب والممارسة العملية, ومن خلال مجاهدته لنفسه. ومنه قول النبي صلى الله عليه وآله وسلم كما في الصحيح: ( العلم بالتعلم) وقوله: ”</a:t>
            </a:r>
            <a:r>
              <a:rPr lang="ar-SA" sz="2400" b="1" dirty="0" smtClean="0"/>
              <a:t>وَمَنْ يَسْتَعْفِفْ يُعِفَّهُ الله, وَمَنْ يَسْتَغْنِ يُغْنِهِ الله, وَمَنْ يَصْبِرْ يُصَبِّرْهُ الله“</a:t>
            </a:r>
            <a:r>
              <a:rPr lang="ar-SA" sz="2600" b="1" dirty="0" smtClean="0"/>
              <a:t>. </a:t>
            </a:r>
            <a:endParaRPr lang="en-US" sz="2600" b="1" dirty="0" smtClean="0"/>
          </a:p>
          <a:p>
            <a:pPr algn="just"/>
            <a:endParaRPr lang="ar-SA" sz="2600" b="1" dirty="0" smtClean="0"/>
          </a:p>
          <a:p>
            <a:pPr algn="just"/>
            <a:r>
              <a:rPr lang="ar-SA" sz="2600" b="1" dirty="0" smtClean="0"/>
              <a:t>ثانيهما باعتبار القبول وعدمه شرعاً: وبهذا الاعتبار ينقسم الخلق إلى: </a:t>
            </a:r>
            <a:endParaRPr lang="en-US" sz="2600" b="1" dirty="0" smtClean="0"/>
          </a:p>
          <a:p>
            <a:pPr algn="just"/>
            <a:r>
              <a:rPr lang="ar-EG" sz="2600" b="1" dirty="0" smtClean="0"/>
              <a:t>1 - </a:t>
            </a:r>
            <a:r>
              <a:rPr lang="ar-EG" sz="2400" b="1" dirty="0" smtClean="0"/>
              <a:t>خلق </a:t>
            </a:r>
            <a:r>
              <a:rPr lang="ar-SA" sz="2400" b="1" dirty="0" smtClean="0"/>
              <a:t>محمود</a:t>
            </a:r>
            <a:r>
              <a:rPr lang="ar-EG" sz="2400" b="1" dirty="0" smtClean="0"/>
              <a:t>: وهو الأدب والفضيلة، وتنتج عنه أقوال وأفعال جميلة عقلا وشرعا.</a:t>
            </a:r>
            <a:r>
              <a:rPr lang="ar-EG" sz="2600" b="1" dirty="0" smtClean="0"/>
              <a:t> </a:t>
            </a:r>
            <a:endParaRPr lang="en-US" sz="2600" b="1" dirty="0" smtClean="0"/>
          </a:p>
          <a:p>
            <a:pPr algn="just"/>
            <a:r>
              <a:rPr lang="ar-EG" sz="2600" b="1" dirty="0" smtClean="0"/>
              <a:t>2 - </a:t>
            </a:r>
            <a:r>
              <a:rPr lang="ar-EG" sz="2400" b="1" dirty="0" smtClean="0"/>
              <a:t>خلق </a:t>
            </a:r>
            <a:r>
              <a:rPr lang="ar-SA" sz="2400" b="1" dirty="0" smtClean="0"/>
              <a:t>مذموم</a:t>
            </a:r>
            <a:r>
              <a:rPr lang="ar-EG" sz="2400" b="1" dirty="0" smtClean="0"/>
              <a:t>:</a:t>
            </a:r>
            <a:r>
              <a:rPr lang="ar-SA" sz="2400" b="1" dirty="0" smtClean="0"/>
              <a:t> </a:t>
            </a:r>
            <a:r>
              <a:rPr lang="ar-EG" sz="2400" b="1" dirty="0" smtClean="0"/>
              <a:t>وهو سوء الأدب والرذيلة، وتنتج عنه أقوال وأفعال قبيحة عقلا وشرعا.</a:t>
            </a:r>
            <a:endParaRPr lang="en-US" sz="2400" b="1" dirty="0" smtClean="0"/>
          </a:p>
          <a:p>
            <a:pPr algn="just"/>
            <a:r>
              <a:rPr lang="ar-EG" sz="2400" b="1" dirty="0" smtClean="0"/>
              <a:t>ولقد </a:t>
            </a:r>
            <a:r>
              <a:rPr lang="ar-SA" sz="2400" b="1" dirty="0" smtClean="0"/>
              <a:t>جاء </a:t>
            </a:r>
            <a:r>
              <a:rPr lang="ar-EG" sz="2400" b="1" dirty="0" smtClean="0"/>
              <a:t>النبي </a:t>
            </a:r>
            <a:r>
              <a:rPr lang="ar-EG" sz="2400" b="1" dirty="0" smtClean="0">
                <a:sym typeface="AGA Arabesque" pitchFamily="2" charset="2"/>
              </a:rPr>
              <a:t>صلى الله عليه وسلم</a:t>
            </a:r>
            <a:r>
              <a:rPr lang="ar-EG" sz="2400" b="1" dirty="0" smtClean="0"/>
              <a:t> </a:t>
            </a:r>
            <a:r>
              <a:rPr lang="ar-SA" sz="2400" b="1" dirty="0" smtClean="0"/>
              <a:t>بالدعوة </a:t>
            </a:r>
            <a:r>
              <a:rPr lang="ar-EG" sz="2400" b="1" dirty="0" smtClean="0"/>
              <a:t>إلى فضائل الأخلاق، </a:t>
            </a:r>
            <a:r>
              <a:rPr lang="ar-SA" sz="2400" b="1" dirty="0" smtClean="0"/>
              <a:t>حتى تكاد تكون هي الغاية الرئيسة من بعثته </a:t>
            </a:r>
            <a:r>
              <a:rPr lang="ar-EG" sz="2400" b="1" dirty="0" smtClean="0">
                <a:sym typeface="AGA Arabesque" pitchFamily="2" charset="2"/>
              </a:rPr>
              <a:t>صلى الله عليه وسلم</a:t>
            </a:r>
            <a:r>
              <a:rPr lang="ar-EG" sz="2400" b="1" dirty="0" smtClean="0"/>
              <a:t> </a:t>
            </a:r>
            <a:r>
              <a:rPr lang="ar-SA" sz="2400" b="1" dirty="0" smtClean="0"/>
              <a:t>ويقول في ذلك: </a:t>
            </a:r>
            <a:r>
              <a:rPr lang="ar-EG" sz="2400" b="1" dirty="0" smtClean="0"/>
              <a:t>"</a:t>
            </a:r>
            <a:r>
              <a:rPr lang="ar-SA" sz="2400" b="1" dirty="0" smtClean="0"/>
              <a:t>إنما بعثت لأتمم صالح الأخلاق</a:t>
            </a:r>
            <a:r>
              <a:rPr lang="ar-EG" sz="2400" b="1" dirty="0" smtClean="0"/>
              <a:t>”</a:t>
            </a:r>
            <a:r>
              <a:rPr lang="ar-SA" sz="2400" b="1" baseline="30000" dirty="0" smtClean="0"/>
              <a:t>. </a:t>
            </a:r>
            <a:r>
              <a:rPr lang="ar-SA" sz="2400" b="1" dirty="0" smtClean="0"/>
              <a:t>وفي حديث آخر </a:t>
            </a:r>
            <a:r>
              <a:rPr lang="ar-EG" sz="2400" b="1" dirty="0" smtClean="0"/>
              <a:t>قال أسامة بن شريك: كنا جلوسًا عند النبي </a:t>
            </a:r>
            <a:r>
              <a:rPr lang="ar-EG" sz="2400" b="1" dirty="0" smtClean="0">
                <a:sym typeface="AGA Arabesque" pitchFamily="2" charset="2"/>
              </a:rPr>
              <a:t>صلى الله عليه وسلم</a:t>
            </a:r>
            <a:r>
              <a:rPr lang="ar-EG" sz="2400" b="1" dirty="0" smtClean="0"/>
              <a:t> كأنما على رؤوسنا الطير، ما يتكلم منا متكلم، إذ جاءه أناس فقالوا: من أحب عباد الله تعالى؟ قال: "أحسنهم خلقًا"</a:t>
            </a:r>
          </a:p>
          <a:p>
            <a:pPr algn="just"/>
            <a:r>
              <a:rPr lang="ar-EG" sz="2400" b="1" dirty="0" smtClean="0"/>
              <a:t>و</a:t>
            </a:r>
            <a:r>
              <a:rPr lang="ar-SA" sz="2400" b="1" dirty="0" smtClean="0"/>
              <a:t>يُعدُّ </a:t>
            </a:r>
            <a:r>
              <a:rPr lang="ar-EG" sz="2400" b="1" dirty="0" smtClean="0"/>
              <a:t>حسن الخلق من أكثر الوسائل وأفضلها إيصالا للمرء </a:t>
            </a:r>
            <a:r>
              <a:rPr lang="ar-SA" sz="2400" b="1" dirty="0" smtClean="0"/>
              <a:t>إلى </a:t>
            </a:r>
            <a:r>
              <a:rPr lang="ar-SA" sz="2400" b="1" dirty="0" err="1" smtClean="0"/>
              <a:t>ا</a:t>
            </a:r>
            <a:r>
              <a:rPr lang="ar-EG" sz="2400" b="1" dirty="0" smtClean="0"/>
              <a:t>لفوز بمحبة رسول الله </a:t>
            </a:r>
            <a:r>
              <a:rPr lang="ar-EG" sz="2400" b="1" dirty="0" smtClean="0">
                <a:sym typeface="AGA Arabesque" pitchFamily="2" charset="2"/>
              </a:rPr>
              <a:t>صلى الله عليه وسلم</a:t>
            </a:r>
            <a:r>
              <a:rPr lang="ar-EG" sz="2400" b="1" dirty="0" smtClean="0"/>
              <a:t> والظفر بقربه يوم القيامة</a:t>
            </a:r>
            <a:r>
              <a:rPr lang="ar-SA" sz="2400" b="1" dirty="0" smtClean="0"/>
              <a:t>.</a:t>
            </a:r>
            <a:r>
              <a:rPr lang="ar-EG" sz="2400" b="1" dirty="0" smtClean="0"/>
              <a:t> يقول</a:t>
            </a:r>
            <a:r>
              <a:rPr lang="ar-SA" sz="2400" b="1" dirty="0" smtClean="0"/>
              <a:t> عليه الصلاة والسلام</a:t>
            </a:r>
            <a:r>
              <a:rPr lang="ar-EG" sz="2400" b="1" dirty="0" smtClean="0"/>
              <a:t>: "إن أحبكم إلي وأقربكم مني مجلسًا يوم القيامة أحسنكم أخلاقًا"</a:t>
            </a:r>
            <a:r>
              <a:rPr lang="ar-SA" sz="2400" b="1" dirty="0" smtClean="0"/>
              <a:t>.</a:t>
            </a:r>
            <a:endParaRPr lang="en-US" sz="2400" b="1" dirty="0" smtClean="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b="1" dirty="0" smtClean="0"/>
              <a:t>رابعاً: مكانة الأخلاق في الإسلام</a:t>
            </a:r>
            <a:endParaRPr lang="ar-SA" dirty="0" smtClean="0">
              <a:solidFill>
                <a:srgbClr val="FF3300"/>
              </a:solidFill>
              <a:cs typeface="Arial" pitchFamily="34" charset="0"/>
            </a:endParaRPr>
          </a:p>
        </p:txBody>
      </p:sp>
      <p:sp>
        <p:nvSpPr>
          <p:cNvPr id="9219" name="Content Placeholder 2"/>
          <p:cNvSpPr>
            <a:spLocks noGrp="1"/>
          </p:cNvSpPr>
          <p:nvPr>
            <p:ph idx="4294967295"/>
          </p:nvPr>
        </p:nvSpPr>
        <p:spPr>
          <a:xfrm>
            <a:off x="228600" y="1295400"/>
            <a:ext cx="9144000" cy="4678363"/>
          </a:xfrm>
        </p:spPr>
        <p:txBody>
          <a:bodyPr/>
          <a:lstStyle/>
          <a:p>
            <a:pPr algn="just" rtl="1" eaLnBrk="1" hangingPunct="1">
              <a:buNone/>
            </a:pPr>
            <a:r>
              <a:rPr lang="ar-SA" sz="2800" b="1" dirty="0" smtClean="0"/>
              <a:t>يقسم كثير من الباحثين المعاصرين ما جاء </a:t>
            </a:r>
            <a:r>
              <a:rPr lang="ar-SA" sz="2800" b="1" dirty="0" err="1" smtClean="0"/>
              <a:t>به</a:t>
            </a:r>
            <a:r>
              <a:rPr lang="ar-SA" sz="2800" b="1" dirty="0" smtClean="0"/>
              <a:t> الإسلام من تشريعات وأحكام إلى شعب أربعة هي: عقائد, وعبادات, ومعاملات, وأخلاق. وربما قسمها بعضهم إلى ثلاث شعب فدمجوا بين العبادات والمعاملات, فقالوا: عقيدة, وشريعة, وأخلاق. وهذا التقسيم إنما يصح بالنظر إلى الجهة الغالبة في تلك القضايا والمسائل التي تناولتها نصوص </a:t>
            </a:r>
            <a:r>
              <a:rPr lang="ar-SA" sz="2800" b="1" dirty="0" err="1" smtClean="0"/>
              <a:t>الشرع</a:t>
            </a:r>
            <a:r>
              <a:rPr lang="ar-SA" sz="2800" b="1" dirty="0" smtClean="0"/>
              <a:t>, وإلا فعند التأمل وإنعام النظر نجد أن هذه الشعب الثلاث أو الأربع لا تنفك عن بعضها, وأنها متداخلة متعاضدة كالبنيان يشد بعضها بعضاً. فالأخلاق التي يرد ذكرها في آخر الشعب لا تنفك عن العقيدة والعبادات والمعاملات, وهي في نفس درجاتها ومستوياتها من الأهمية والطلب. بل إنها تمثل جوهر رسالة الإسلام ولب شريعتها، بكل ما  تحمله كلمة الأخلاق من عمق وشمول.</a:t>
            </a:r>
          </a:p>
          <a:p>
            <a:pPr algn="just" rtl="1" eaLnBrk="1" hangingPunct="1">
              <a:buNone/>
            </a:pPr>
            <a:r>
              <a:rPr lang="ar-SA" sz="2800" b="1" dirty="0" smtClean="0"/>
              <a:t> وبيان ذلك من وجوه :</a:t>
            </a:r>
            <a:endParaRPr lang="en-US" sz="2800" b="1" dirty="0" smtClean="0"/>
          </a:p>
          <a:p>
            <a:pPr algn="just" rtl="1" eaLnBrk="1" hangingPunct="1">
              <a:buFont typeface="Arial" pitchFamily="34" charset="0"/>
              <a:buNone/>
            </a:pPr>
            <a:endParaRPr lang="en-US" sz="2600"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10</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fld id="{1C5F4CB1-6DF5-4D1F-BC0A-62D268CFF987}" type="slidenum">
              <a:rPr lang="ar-SA" smtClean="0"/>
              <a:pPr/>
              <a:t>11</a:t>
            </a:fld>
            <a:endParaRPr lang="en-US"/>
          </a:p>
        </p:txBody>
      </p:sp>
      <p:sp>
        <p:nvSpPr>
          <p:cNvPr id="3" name="مستطيل 2"/>
          <p:cNvSpPr/>
          <p:nvPr/>
        </p:nvSpPr>
        <p:spPr>
          <a:xfrm>
            <a:off x="609600" y="609600"/>
            <a:ext cx="8610600" cy="5293757"/>
          </a:xfrm>
          <a:prstGeom prst="rect">
            <a:avLst/>
          </a:prstGeom>
        </p:spPr>
        <p:txBody>
          <a:bodyPr wrap="square">
            <a:spAutoFit/>
          </a:bodyPr>
          <a:lstStyle/>
          <a:p>
            <a:pPr lvl="0">
              <a:buFont typeface="Arial" pitchFamily="34" charset="0"/>
              <a:buChar char="•"/>
            </a:pPr>
            <a:r>
              <a:rPr lang="ar-SA" sz="2600" b="1" dirty="0" smtClean="0"/>
              <a:t>حث الإسلام على الفضائل وحذر من الرذائل في نصوص لا تحصى من القرآن والسنة, ووصل فيها إلى أعلى درجات الإلزام، ورتب عليها أعظم مراتب الجزاء، ثواباً وعقاباً، في الدنيا والآخرة</a:t>
            </a:r>
            <a:r>
              <a:rPr lang="en-US" sz="2600" b="1" dirty="0" smtClean="0"/>
              <a:t>.</a:t>
            </a:r>
            <a:r>
              <a:rPr lang="ar-SA" sz="2600" b="1" dirty="0" smtClean="0"/>
              <a:t> فالصدق يهدي إلى البر, والبر يهدي إلى الجنة, والكذب يهدي إلى الفجور, والفجور يهدي إلى النار. وامرأة دخلت النار في هرة حبستها لا هي أطعمتها, ولا هي دعتها تأكل من خشاش الأرض. وبغي دخلت الجنة في كلب سقته. والمرء يبلغ بحسن خلقه درجة الصائم لا يفطر, والقائم لا يفتر. ...</a:t>
            </a:r>
            <a:endParaRPr lang="en-US" sz="2600" b="1" dirty="0" smtClean="0"/>
          </a:p>
          <a:p>
            <a:pPr lvl="0">
              <a:buFont typeface="Arial" pitchFamily="34" charset="0"/>
              <a:buChar char="•"/>
            </a:pPr>
            <a:r>
              <a:rPr lang="ar-SA" sz="2600" b="1" dirty="0" smtClean="0"/>
              <a:t>بلغ من عناية الإسلام بالأخلاق أن الله سبحانه حين أثنى على نبيه محمد صلى الله عليه وسلم في القرآن الكريم اختار الثناء عليه من جهة أخلاقه ليُعلمنا أنه لا أبلغ ولا أرفع من هذه الصفة. فقال تعالى:{وإنك لعلى خلق عظيم}. </a:t>
            </a:r>
            <a:endParaRPr lang="en-US" sz="2600" b="1" dirty="0" smtClean="0"/>
          </a:p>
          <a:p>
            <a:pPr lvl="0">
              <a:buFont typeface="Arial" pitchFamily="34" charset="0"/>
              <a:buChar char="•"/>
            </a:pPr>
            <a:r>
              <a:rPr lang="ar-SA" sz="2600" b="1" dirty="0" smtClean="0"/>
              <a:t>جعل الرسول صلى الله عليه وسلم الغاية والهدف من رسالته إتمام البناء الأخلاقي الذي بدأه من سبقه من الأنبياء والمرسلين, فقال فيما يرويه أبو هريرة رضي الله عنه: (إنما بعثت لأتمم صالح الأخلاق). </a:t>
            </a:r>
            <a:endParaRPr lang="en-US" sz="2600" b="1" dirty="0"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12</a:t>
            </a:fld>
            <a:endParaRPr lang="en-US"/>
          </a:p>
        </p:txBody>
      </p:sp>
      <p:sp>
        <p:nvSpPr>
          <p:cNvPr id="3" name="مستطيل 2"/>
          <p:cNvSpPr/>
          <p:nvPr/>
        </p:nvSpPr>
        <p:spPr>
          <a:xfrm>
            <a:off x="533400" y="457200"/>
            <a:ext cx="8991600" cy="5632311"/>
          </a:xfrm>
          <a:prstGeom prst="rect">
            <a:avLst/>
          </a:prstGeom>
        </p:spPr>
        <p:txBody>
          <a:bodyPr wrap="square">
            <a:spAutoFit/>
          </a:bodyPr>
          <a:lstStyle/>
          <a:p>
            <a:pPr lvl="0" algn="just">
              <a:buFont typeface="Arial" pitchFamily="34" charset="0"/>
              <a:buChar char="•"/>
            </a:pPr>
            <a:r>
              <a:rPr lang="ar-SA" sz="2400" b="1" dirty="0" smtClean="0"/>
              <a:t>في باب العقائد نجد أن الإسلام يضفي على التوحيد صبغة خُلُقية، فيعتبره من باب "العدل" وهو فضيلة خلقية، كما يعتبر الشرك من باب "الظلم" وهو رذيلة خلقية, فيقول سبحانه: {إن الشرك لظلم عظيم} وذاك لأنه وضعٌ للعبادة في غير موضعها، وتوجه بها إلى من لا يستحقها. بل اعتبر القرآن الكريم الكفر بكل أنواعه ظلما، فقال تعالى: {والكافرون هم الظالمون}.</a:t>
            </a:r>
            <a:endParaRPr lang="en-US" sz="2400" b="1" dirty="0" smtClean="0"/>
          </a:p>
          <a:p>
            <a:pPr lvl="0" algn="just">
              <a:buFont typeface="Arial" pitchFamily="34" charset="0"/>
              <a:buChar char="•"/>
            </a:pPr>
            <a:r>
              <a:rPr lang="ar-SA" sz="2400" b="1" dirty="0" smtClean="0"/>
              <a:t>والعبادات الإسلامية الكبرى ذات أهداف أخلاقية جلية منصوص عليها في كتاب الله: </a:t>
            </a:r>
            <a:endParaRPr lang="en-US" sz="2400" b="1" dirty="0" smtClean="0"/>
          </a:p>
          <a:p>
            <a:pPr lvl="0" algn="just">
              <a:buFont typeface="Arial" pitchFamily="34" charset="0"/>
              <a:buChar char="•"/>
            </a:pPr>
            <a:r>
              <a:rPr lang="ar-SA" sz="2400" b="1" dirty="0" smtClean="0"/>
              <a:t>فالصلاة وهي العبادة الأهم في حياة المسلم، لها وظيفة سامية في تكوين الوازع الذاتي، وتربية الضمير الديني على الابتعاد عن الرذائل. قال تعالى: {وأقم الصلاة، إن الصلاة تنهى عن الفحشاء والمنكر} وهي كذلك تعين المسلم على مواجهة متاعب الحياة. قال تعالى: {يا أيها الذين آمنوا استعينوا بالصبر والصلاة}. </a:t>
            </a:r>
            <a:endParaRPr lang="en-US" sz="2400" b="1" dirty="0" smtClean="0"/>
          </a:p>
          <a:p>
            <a:pPr lvl="0" algn="just">
              <a:buFont typeface="Arial" pitchFamily="34" charset="0"/>
              <a:buChar char="•"/>
            </a:pPr>
            <a:r>
              <a:rPr lang="ar-SA" sz="2400" b="1" dirty="0" smtClean="0"/>
              <a:t>والزكاة وهي العبادة التي تلي الصلاة في الأهمية, وسيلة لتطهير وتزكية النفس, وهما من الأهمية بمكان في عالم الأخلاق. قال تعالى:{خذ من أموالهم صدقة تطهرهم وتزكيهم بها}.</a:t>
            </a:r>
            <a:endParaRPr lang="en-US" sz="2400" b="1" dirty="0" smtClean="0"/>
          </a:p>
          <a:p>
            <a:pPr lvl="0" algn="just">
              <a:buFont typeface="Arial" pitchFamily="34" charset="0"/>
              <a:buChar char="•"/>
            </a:pPr>
            <a:r>
              <a:rPr lang="ar-SA" sz="2400" b="1" dirty="0" smtClean="0"/>
              <a:t>والصيام إنما يقصد </a:t>
            </a:r>
            <a:r>
              <a:rPr lang="ar-SA" sz="2400" b="1" dirty="0" err="1" smtClean="0"/>
              <a:t>به</a:t>
            </a:r>
            <a:r>
              <a:rPr lang="ar-SA" sz="2400" b="1" dirty="0" smtClean="0"/>
              <a:t> تدريب النفس على الكف عن شهواتها، وإدخال صاحبها في سلك المتقين, وهي جماع الأخلاق الإسلامية. قال تعالى: {يا أيها الذين آمنوا كتب عليكم الصيام كما كتب على الذين من قبلكم لعلكم تتقون}</a:t>
            </a:r>
            <a:endParaRPr lang="ar-SA" sz="2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13</a:t>
            </a:fld>
            <a:endParaRPr lang="en-US"/>
          </a:p>
        </p:txBody>
      </p:sp>
      <p:sp>
        <p:nvSpPr>
          <p:cNvPr id="3" name="مستطيل 2"/>
          <p:cNvSpPr/>
          <p:nvPr/>
        </p:nvSpPr>
        <p:spPr>
          <a:xfrm>
            <a:off x="304800" y="380999"/>
            <a:ext cx="9220200" cy="5632311"/>
          </a:xfrm>
          <a:prstGeom prst="rect">
            <a:avLst/>
          </a:prstGeom>
        </p:spPr>
        <p:txBody>
          <a:bodyPr wrap="square">
            <a:spAutoFit/>
          </a:bodyPr>
          <a:lstStyle/>
          <a:p>
            <a:pPr lvl="0" algn="just">
              <a:buFont typeface="Arial" pitchFamily="34" charset="0"/>
              <a:buChar char="•"/>
            </a:pPr>
            <a:r>
              <a:rPr lang="ar-SA" sz="2400" b="1" dirty="0" smtClean="0"/>
              <a:t>والحج تدريب للمسلم على التطهر والتجرد والترفع عن زخارف الحياة, وضبط الجوارح. قال تعالى: {الحج أشهر معلومات، فمن فرض فيهن الحج فلا رفث ولا فسوق ولا جدال في الحج}.</a:t>
            </a:r>
            <a:endParaRPr lang="ar-SA" sz="2400" dirty="0" smtClean="0"/>
          </a:p>
          <a:p>
            <a:pPr lvl="0">
              <a:buFont typeface="Arial" pitchFamily="34" charset="0"/>
              <a:buChar char="•"/>
            </a:pPr>
            <a:r>
              <a:rPr lang="ar-SA" sz="2400" b="1" dirty="0" smtClean="0"/>
              <a:t>وفي مجال المال والاقتصاد كان للأخلاق حضورها سواءٌ في ميدان الإنتاج أم التداول أم التوزيع أم الاستهلاك. </a:t>
            </a:r>
            <a:endParaRPr lang="en-US" sz="2400" b="1" dirty="0" smtClean="0"/>
          </a:p>
          <a:p>
            <a:pPr lvl="0">
              <a:buFont typeface="Arial" pitchFamily="34" charset="0"/>
              <a:buChar char="•"/>
            </a:pPr>
            <a:r>
              <a:rPr lang="ar-SA" sz="2400" b="1" dirty="0" smtClean="0"/>
              <a:t>ففي مجال الإنتاج يجب أن تكون السلعة المنتجة نافعة مفيدة, وأما ما كان ضاراً بالناس أو مؤذياً لهم فلا يجوز إنتاجه مهما كان سيجلب لصاحبه من أرباحٍ ماديةٍ. قال تعالى: {يسألونك عن الخمر والميسر، قل فيهما إثم كبير ومنافع للناس وإثمهما أكبر من نفعهما}. </a:t>
            </a:r>
            <a:endParaRPr lang="en-US" sz="2400" b="1" dirty="0" smtClean="0"/>
          </a:p>
          <a:p>
            <a:pPr lvl="0">
              <a:buFont typeface="Arial" pitchFamily="34" charset="0"/>
              <a:buChar char="•"/>
            </a:pPr>
            <a:r>
              <a:rPr lang="ar-SA" sz="2400" b="1" dirty="0" smtClean="0"/>
              <a:t>وفي مجال التبادل يحرم الإسلام الاحتكار والغش وكتمان العيب, وإنفاق السلعة بالحلف الكاذب, واستغلال حاجة الآخرين أو استغلال بساطتهم أو طيشهم لخداعهم ففي الحديث الصحيح: "لا يحتكر إلا خاطئ" أي آثم. وفيه أيضاً: "من غش فليس منا". وفيه: "الحلف الكاذب منفقة للسلعة ممحقة للبركة. والتملك، لا يجوز للمسلم أن يتملك ثروة من طريق خبيث، ولا يحل له أن يأخذ ما ليس له بحق لا بالعدوان ولا بالحيلة</a:t>
            </a:r>
            <a:r>
              <a:rPr lang="en-US" sz="2400" b="1" dirty="0" smtClean="0"/>
              <a:t>.</a:t>
            </a:r>
            <a:r>
              <a:rPr lang="ar-SA" sz="2400" b="1" dirty="0" smtClean="0"/>
              <a:t>كما لا يحل للمسلم الملك بطريق خبيث، لا يحل له تنمية ملكه بطريق خبيث كذلك</a:t>
            </a:r>
            <a:r>
              <a:rPr lang="en-US" sz="2400" b="1" dirty="0" smtClean="0"/>
              <a:t>.</a:t>
            </a:r>
            <a:r>
              <a:rPr lang="ar-SA" sz="2400" b="1" dirty="0" smtClean="0"/>
              <a:t>لهذا حرم الله الربا والميسر، وأكل أموال الناس بالباطل، والظلم بكل صوره، والضرر والضرار بكل ألوانه. </a:t>
            </a:r>
            <a:endParaRPr lang="en-US" sz="2400" b="1" dirty="0" smtClean="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14</a:t>
            </a:fld>
            <a:endParaRPr lang="en-US"/>
          </a:p>
        </p:txBody>
      </p:sp>
      <p:sp>
        <p:nvSpPr>
          <p:cNvPr id="3" name="مستطيل 2"/>
          <p:cNvSpPr/>
          <p:nvPr/>
        </p:nvSpPr>
        <p:spPr>
          <a:xfrm>
            <a:off x="457200" y="533399"/>
            <a:ext cx="8915400" cy="5262979"/>
          </a:xfrm>
          <a:prstGeom prst="rect">
            <a:avLst/>
          </a:prstGeom>
        </p:spPr>
        <p:txBody>
          <a:bodyPr wrap="square">
            <a:spAutoFit/>
          </a:bodyPr>
          <a:lstStyle/>
          <a:p>
            <a:pPr lvl="0">
              <a:buFont typeface="Arial" pitchFamily="34" charset="0"/>
              <a:buChar char="•"/>
            </a:pPr>
            <a:r>
              <a:rPr lang="ar-SA" sz="2400" b="1" dirty="0" smtClean="0"/>
              <a:t>وفى مجال التوزيع أمر بالعدل بين الأولاد في العطية من الوالدين, كما وضع نظاماً دقيقاً في توزيع الميراث, والصدقات المفروضة, والغنائم والفيء والخراج والجزية وعطايا بيت المال. فقال صلى الله عليه وسلم: (اتقوا الله واعدلوا بين أولادكم) </a:t>
            </a:r>
            <a:endParaRPr lang="en-US" sz="2400" b="1" dirty="0" smtClean="0"/>
          </a:p>
          <a:p>
            <a:pPr lvl="0">
              <a:buFont typeface="Arial" pitchFamily="34" charset="0"/>
              <a:buChar char="•"/>
            </a:pPr>
            <a:r>
              <a:rPr lang="ar-SA" sz="2400" b="1" dirty="0" smtClean="0"/>
              <a:t>وفي مجال الاستهلاك والإنفاق أمر الإسلام بالاعتدال والتوسط, والابتعاد عن الترف, والتبذير والإسراف والتقتير. قال تعالى: {ولا تجعل يدك مغلولة إلى عنقك ولا تبسطها كل البسط فتقعد ملوماً محسوراً}. وقال أيضاً: {وكلوا واشربوا ولا تسرفوا، إنه لا يحب المسرفين}. ومن هذا الباب تحريمه لاستعمال أواني الذهب والفضة مطلقاً، وكذا تحريمه لبس الذهب والحرير على الرجال.</a:t>
            </a:r>
            <a:endParaRPr lang="en-US" sz="2400" b="1" dirty="0" smtClean="0"/>
          </a:p>
          <a:p>
            <a:pPr lvl="0">
              <a:buFont typeface="Arial" pitchFamily="34" charset="0"/>
              <a:buChar char="•"/>
            </a:pPr>
            <a:r>
              <a:rPr lang="ar-SA" sz="2400" b="1" dirty="0" smtClean="0"/>
              <a:t>وفي مجال السياسة ربط الإسلام السياسة بالأخلاق، فرفض كل الأساليب القذرة للوصول إلى الغايات مهما كانت تلك الغايات نبيلة, ورفض مبدأ "الغاية تبرر الوسيلة" وجعله سياسته مبنية على الصدق والرحمة والعدل والإنصاف والمساواة بين الجميع في الحقوق والواجبات والعقوبات، وفرض احترام الاتفاقات، والوفاء </a:t>
            </a:r>
            <a:r>
              <a:rPr lang="en-US" sz="2400" b="1" dirty="0" smtClean="0"/>
              <a:t>f</a:t>
            </a:r>
            <a:r>
              <a:rPr lang="ar-SA" sz="2400" b="1" dirty="0" smtClean="0"/>
              <a:t>العهود. قال تعالى: {وإما تخافن من قوم خيانة فانبذ إليهم على سواء} وقال جل شأنه: {وبعهد الله أوفوا ..} وقال أيضاً {ولا يجرمنكم شنآن قوم على أن لا تعدلوا اعدلوا هو أقرب للتقوى}.</a:t>
            </a:r>
            <a:endParaRPr lang="en-US" sz="2400" b="1" dirty="0" smtClean="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15</a:t>
            </a:fld>
            <a:endParaRPr lang="en-US"/>
          </a:p>
        </p:txBody>
      </p:sp>
      <p:sp>
        <p:nvSpPr>
          <p:cNvPr id="3" name="مستطيل 2"/>
          <p:cNvSpPr/>
          <p:nvPr/>
        </p:nvSpPr>
        <p:spPr>
          <a:xfrm>
            <a:off x="381000" y="609600"/>
            <a:ext cx="9067800" cy="5404723"/>
          </a:xfrm>
          <a:prstGeom prst="rect">
            <a:avLst/>
          </a:prstGeom>
        </p:spPr>
        <p:txBody>
          <a:bodyPr wrap="square">
            <a:spAutoFit/>
          </a:bodyPr>
          <a:lstStyle/>
          <a:p>
            <a:pPr lvl="0">
              <a:buFont typeface="Arial" pitchFamily="34" charset="0"/>
              <a:buChar char="•"/>
            </a:pPr>
            <a:r>
              <a:rPr lang="ar-SA" sz="2400" b="1" dirty="0" smtClean="0"/>
              <a:t>وفي مجال الحرب لم تنفصل سياسة الإسلام عن الأخلاق, بل بقيت كما في السلم مبنية على العدل والرحمة والصدق والوفاء. قال تعالى: {وقاتلوا في سبيل الله الذين يقاتلونكم ولا تعتدوا إن الله لا يحب المعتدين} , وقال جل في علاه: {ولا يجرمنكم شنآن قوم أن صدوكم عن المسجد الحرام، أن تعتدوا، وتعاونوا على البر والتقوى ولا تعاونوا على الإثم والعدوان، واتقوا الله إن الله شديد العقاب}. وجعل الغاية من الحرب إعلاء كلمة الله, والانتصار للحق والخير. قال تعالى: {الذين آمنوا يقاتلون في سبيل الله والذين كفروا يقاتلون في سبيل الطاغوت، فقاتلوا أولياء الشيطان} وقال جل جلاله: {وقاتلوا في سبيل الله الذين يقاتلونكم ولا تعتدوا، إن الله لا يحب المعتدين}. وفي السنة أن النبي صلى الله عليه وسلم كان يوصي أصحابه إذا توجهوا للقتال بقوله</a:t>
            </a:r>
            <a:r>
              <a:rPr lang="en-US" sz="2400" b="1" dirty="0" smtClean="0"/>
              <a:t>: "</a:t>
            </a:r>
            <a:r>
              <a:rPr lang="ar-SA" sz="2400" b="1" dirty="0" smtClean="0"/>
              <a:t>اغزوا باسم الله، وفي سبيل الله، وقاتلوا من كفر بالله، اغزوا ولا تغلوا، ولا تغدروا، ولا تمثلوا، ولا تقتلوا وليداً) وكذلك كان الخلفاء الراشدون </a:t>
            </a:r>
            <a:r>
              <a:rPr lang="ar-SA" sz="2400" b="1" dirty="0" err="1" smtClean="0"/>
              <a:t>المهديون</a:t>
            </a:r>
            <a:r>
              <a:rPr lang="ar-SA" sz="2400" b="1" dirty="0" smtClean="0"/>
              <a:t> من بعده يوصون قوادهم: "ألا يقتلوا شيخا، ولا صبيا، ولا امرأة، وألا يقطعوا شجرا، ولا يهدموا بناءً".</a:t>
            </a:r>
            <a:endParaRPr lang="en-US" sz="2400" b="1" dirty="0" smtClean="0"/>
          </a:p>
          <a:p>
            <a:pPr>
              <a:buFont typeface="Arial" pitchFamily="34" charset="0"/>
              <a:buChar char="•"/>
            </a:pPr>
            <a:r>
              <a:rPr lang="ar-SA" sz="2400" b="1" dirty="0" smtClean="0"/>
              <a:t>وهكذا فما من مجال من مجالات الحياة يعيشها المسلم بمعزل عن القيم الأخلاقية والضوابط السلوكية, وما هذا الذي ذكرناه إلا غيض من فيض.</a:t>
            </a:r>
            <a:endParaRPr lang="en-US" sz="2400" b="1" dirty="0" smtClean="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16</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1377</TotalTime>
  <Words>2326</Words>
  <Application>Microsoft Office PowerPoint</Application>
  <PresentationFormat>A4 Paper (210x297 mm)‎</PresentationFormat>
  <Paragraphs>72</Paragraphs>
  <Slides>16</Slides>
  <Notes>0</Notes>
  <HiddenSlides>0</HiddenSlides>
  <MMClips>0</MMClips>
  <ScaleCrop>false</ScaleCrop>
  <HeadingPairs>
    <vt:vector size="4" baseType="variant">
      <vt:variant>
        <vt:lpstr>سمة</vt:lpstr>
      </vt:variant>
      <vt:variant>
        <vt:i4>1</vt:i4>
      </vt:variant>
      <vt:variant>
        <vt:lpstr>عناوين الشرائح</vt:lpstr>
      </vt:variant>
      <vt:variant>
        <vt:i4>16</vt:i4>
      </vt:variant>
    </vt:vector>
  </HeadingPairs>
  <TitlesOfParts>
    <vt:vector size="17" baseType="lpstr">
      <vt:lpstr>Office Theme</vt:lpstr>
      <vt:lpstr>الشريحة 1</vt:lpstr>
      <vt:lpstr>المحاضرة الأولى</vt:lpstr>
      <vt:lpstr>أولاً- تعريف الخُلُق:</vt:lpstr>
      <vt:lpstr>الشريحة 4</vt:lpstr>
      <vt:lpstr>شرح التعريف وتوضيحه:</vt:lpstr>
      <vt:lpstr>الشريحة 6</vt:lpstr>
      <vt:lpstr>ثانياً- موضوع علم الأخلاق: </vt:lpstr>
      <vt:lpstr>ثالثاً- أقسام الخلق:</vt:lpstr>
      <vt:lpstr>الشريحة 9</vt:lpstr>
      <vt:lpstr>رابعاً: مكانة الأخلاق في الإسلام</vt:lpstr>
      <vt:lpstr>الشريحة 11</vt:lpstr>
      <vt:lpstr>الشريحة 12</vt:lpstr>
      <vt:lpstr>الشريحة 13</vt:lpstr>
      <vt:lpstr>الشريحة 14</vt:lpstr>
      <vt:lpstr>الشريحة 15</vt:lpstr>
      <vt:lpstr>الشريحة 16</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Start01</cp:lastModifiedBy>
  <cp:revision>98</cp:revision>
  <dcterms:created xsi:type="dcterms:W3CDTF">2009-10-14T19:14:34Z</dcterms:created>
  <dcterms:modified xsi:type="dcterms:W3CDTF">2012-01-30T08:10:56Z</dcterms:modified>
</cp:coreProperties>
</file>