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7" r:id="rId4"/>
    <p:sldId id="259" r:id="rId5"/>
    <p:sldId id="287" r:id="rId6"/>
    <p:sldId id="288" r:id="rId7"/>
    <p:sldId id="289" r:id="rId8"/>
    <p:sldId id="290" r:id="rId9"/>
    <p:sldId id="299" r:id="rId10"/>
    <p:sldId id="291" r:id="rId11"/>
    <p:sldId id="298" r:id="rId12"/>
    <p:sldId id="292" r:id="rId13"/>
    <p:sldId id="293" r:id="rId14"/>
    <p:sldId id="294" r:id="rId15"/>
    <p:sldId id="295" r:id="rId16"/>
    <p:sldId id="296" r:id="rId17"/>
    <p:sldId id="297"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600" y="49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الصوتيات</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الأولى</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تاريخ علم الأصوات ونشأته</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علوم ساهمت في نشأة علم الأصوات:</a:t>
            </a:r>
          </a:p>
          <a:p>
            <a:pPr rtl="1" eaLnBrk="1" hangingPunct="1">
              <a:buFont typeface="Wingdings" pitchFamily="2" charset="2"/>
              <a:buChar char="ü"/>
            </a:pPr>
            <a:r>
              <a:rPr lang="ar-SA" b="1" dirty="0" smtClean="0">
                <a:cs typeface="Arial" pitchFamily="34" charset="0"/>
              </a:rPr>
              <a:t>علوم العربية</a:t>
            </a:r>
          </a:p>
          <a:p>
            <a:pPr rtl="1" eaLnBrk="1" hangingPunct="1">
              <a:buFont typeface="Wingdings" pitchFamily="2" charset="2"/>
              <a:buChar char="ü"/>
            </a:pPr>
            <a:r>
              <a:rPr lang="ar-SA" b="1" dirty="0" smtClean="0">
                <a:cs typeface="Arial" pitchFamily="34" charset="0"/>
              </a:rPr>
              <a:t>علوم الفلسفة والحكمة والطب.</a:t>
            </a:r>
          </a:p>
          <a:p>
            <a:pPr rtl="1" eaLnBrk="1" hangingPunct="1">
              <a:buFont typeface="Wingdings" pitchFamily="2" charset="2"/>
              <a:buChar char="ü"/>
            </a:pPr>
            <a:r>
              <a:rPr lang="ar-SA" b="1" dirty="0" smtClean="0">
                <a:cs typeface="Arial" pitchFamily="34" charset="0"/>
              </a:rPr>
              <a:t>علوم القراءة والتجويد</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chemeClr val="tx2">
                    <a:lumMod val="75000"/>
                  </a:schemeClr>
                </a:solidFill>
                <a:cs typeface="Arial" pitchFamily="34" charset="0"/>
              </a:rPr>
              <a:t>المقدمة</a:t>
            </a:r>
          </a:p>
        </p:txBody>
      </p:sp>
      <p:sp>
        <p:nvSpPr>
          <p:cNvPr id="8195" name="Content Placeholder 2"/>
          <p:cNvSpPr>
            <a:spLocks noGrp="1"/>
          </p:cNvSpPr>
          <p:nvPr>
            <p:ph idx="1"/>
          </p:nvPr>
        </p:nvSpPr>
        <p:spPr>
          <a:xfrm>
            <a:off x="228600" y="1295400"/>
            <a:ext cx="9144000" cy="4678363"/>
          </a:xfrm>
        </p:spPr>
        <p:txBody>
          <a:bodyPr/>
          <a:lstStyle/>
          <a:p>
            <a:pPr algn="just" rtl="1" eaLnBrk="1" hangingPunct="1"/>
            <a:r>
              <a:rPr lang="ar-SA" sz="3000" dirty="0" smtClean="0">
                <a:cs typeface="Arial" pitchFamily="34" charset="0"/>
              </a:rPr>
              <a:t>اهتم علماء العربية منذ أن ظهر الإسلام بفهم القرآن الكريم، الذي يمثل الرسالة السماوية إلى بني آدم، ويحمل في طياته سعادتهم ونجاتهم وتنظيم شؤون حياتهم، ونتيجة لمحاولة فهم النص القرآني نشأت علوم كثيرة كالعلوم الشرعية وعلوم التاريخ وعلوم اللغة وغيرها، وعلم الأصوات واحد من تلك العلوم التي نشأت لخدمة النص القرآني لا </a:t>
            </a:r>
            <a:r>
              <a:rPr lang="ar-SA" sz="3000" dirty="0" err="1" smtClean="0">
                <a:cs typeface="Arial" pitchFamily="34" charset="0"/>
              </a:rPr>
              <a:t>سيما</a:t>
            </a:r>
            <a:r>
              <a:rPr lang="ar-SA" sz="3000" dirty="0" smtClean="0">
                <a:cs typeface="Arial" pitchFamily="34" charset="0"/>
              </a:rPr>
              <a:t> في مجال علم التجويد.وقد برع العرب في دراسة أصوات لغتهم سابقين بذلك الأمم الأخرى، ذلك أن اللغة تتوزع على ثلاثة عناصر، هي: </a:t>
            </a:r>
            <a:r>
              <a:rPr lang="ar-SA" sz="3000" dirty="0" smtClean="0">
                <a:solidFill>
                  <a:srgbClr val="FF0000"/>
                </a:solidFill>
                <a:cs typeface="Arial" pitchFamily="34" charset="0"/>
              </a:rPr>
              <a:t>الأصوات</a:t>
            </a:r>
            <a:r>
              <a:rPr lang="ar-SA" sz="3000" dirty="0" smtClean="0">
                <a:cs typeface="Arial" pitchFamily="34" charset="0"/>
              </a:rPr>
              <a:t> </a:t>
            </a:r>
            <a:r>
              <a:rPr lang="ar-SA" sz="3000" dirty="0" smtClean="0">
                <a:solidFill>
                  <a:srgbClr val="0070C0"/>
                </a:solidFill>
                <a:cs typeface="Arial" pitchFamily="34" charset="0"/>
              </a:rPr>
              <a:t>والكلمات</a:t>
            </a:r>
            <a:r>
              <a:rPr lang="ar-SA" sz="3000" dirty="0" smtClean="0">
                <a:cs typeface="Arial" pitchFamily="34" charset="0"/>
              </a:rPr>
              <a:t> </a:t>
            </a:r>
            <a:r>
              <a:rPr lang="ar-SA" sz="3000" dirty="0" smtClean="0">
                <a:solidFill>
                  <a:srgbClr val="009900"/>
                </a:solidFill>
                <a:cs typeface="Arial" pitchFamily="34" charset="0"/>
              </a:rPr>
              <a:t>والجمل</a:t>
            </a:r>
            <a:r>
              <a:rPr lang="ar-SA" sz="3000" dirty="0" smtClean="0">
                <a:cs typeface="Arial" pitchFamily="34" charset="0"/>
              </a:rPr>
              <a:t>، والعنصر الأول (الأصوات) هو ما يشكل المادة الخام للغة لذا لا بد من فهمها فهماً جيدا ومعرفة صفاتها وخصائصها في حالة الإفراد وفي حالة التركيب.</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rtl="1"/>
            <a:r>
              <a:rPr lang="ar-SA" sz="4000" dirty="0" smtClean="0">
                <a:solidFill>
                  <a:schemeClr val="tx2">
                    <a:lumMod val="75000"/>
                  </a:schemeClr>
                </a:solidFill>
                <a:cs typeface="Arial" pitchFamily="34" charset="0"/>
              </a:rPr>
              <a:t>العلوم المساهمة في نشأة علم </a:t>
            </a:r>
            <a:r>
              <a:rPr lang="ar-SA" sz="4000" smtClean="0">
                <a:solidFill>
                  <a:schemeClr val="tx2">
                    <a:lumMod val="75000"/>
                  </a:schemeClr>
                </a:solidFill>
                <a:cs typeface="Arial" pitchFamily="34" charset="0"/>
              </a:rPr>
              <a:t>الأصوات-علوم</a:t>
            </a:r>
            <a:r>
              <a:rPr lang="ar-SA" smtClean="0">
                <a:solidFill>
                  <a:schemeClr val="tx2">
                    <a:lumMod val="75000"/>
                  </a:schemeClr>
                </a:solidFill>
                <a:cs typeface="Arial" pitchFamily="34" charset="0"/>
              </a:rPr>
              <a:t> </a:t>
            </a:r>
            <a:r>
              <a:rPr lang="ar-SA" sz="4000" smtClean="0">
                <a:solidFill>
                  <a:schemeClr val="tx2">
                    <a:lumMod val="75000"/>
                  </a:schemeClr>
                </a:solidFill>
                <a:cs typeface="Arial" pitchFamily="34" charset="0"/>
              </a:rPr>
              <a:t>اللغة</a:t>
            </a:r>
            <a:br>
              <a:rPr lang="ar-SA" sz="4000" smtClean="0">
                <a:solidFill>
                  <a:schemeClr val="tx2">
                    <a:lumMod val="75000"/>
                  </a:schemeClr>
                </a:solidFill>
                <a:cs typeface="Arial" pitchFamily="34" charset="0"/>
              </a:rPr>
            </a:br>
            <a:r>
              <a:rPr lang="ar-SA" sz="1200" smtClean="0">
                <a:solidFill>
                  <a:schemeClr val="tx2">
                    <a:lumMod val="75000"/>
                  </a:schemeClr>
                </a:solidFill>
                <a:cs typeface="Arial" pitchFamily="34" charset="0"/>
              </a:rPr>
              <a:t>(</a:t>
            </a:r>
            <a:r>
              <a:rPr lang="ar-SA" sz="1200" dirty="0" smtClean="0">
                <a:solidFill>
                  <a:schemeClr val="tx2">
                    <a:lumMod val="75000"/>
                  </a:schemeClr>
                </a:solidFill>
                <a:cs typeface="Arial" pitchFamily="34" charset="0"/>
              </a:rPr>
              <a:t>أفاد هذا الموضوع من</a:t>
            </a:r>
            <a:r>
              <a:rPr lang="ar-SA" sz="1400" dirty="0" smtClean="0">
                <a:solidFill>
                  <a:schemeClr val="tx2">
                    <a:lumMod val="75000"/>
                  </a:schemeClr>
                </a:solidFill>
                <a:cs typeface="Arial" pitchFamily="34" charset="0"/>
              </a:rPr>
              <a:t>:محاضرة بعنوان: </a:t>
            </a:r>
            <a:r>
              <a:rPr lang="ar-SA" sz="1200" dirty="0" smtClean="0">
                <a:solidFill>
                  <a:schemeClr val="tx2">
                    <a:lumMod val="75000"/>
                  </a:schemeClr>
                </a:solidFill>
                <a:cs typeface="Arial" pitchFamily="34" charset="0"/>
              </a:rPr>
              <a:t>علم الأصوات عند العرب بقلم الدكتور محمد حسان الطيان)</a:t>
            </a:r>
          </a:p>
        </p:txBody>
      </p:sp>
      <p:sp>
        <p:nvSpPr>
          <p:cNvPr id="9219" name="Content Placeholder 2"/>
          <p:cNvSpPr>
            <a:spLocks noGrp="1"/>
          </p:cNvSpPr>
          <p:nvPr>
            <p:ph idx="4294967295"/>
          </p:nvPr>
        </p:nvSpPr>
        <p:spPr>
          <a:xfrm>
            <a:off x="228600" y="1493837"/>
            <a:ext cx="9144000" cy="4678363"/>
          </a:xfrm>
        </p:spPr>
        <p:txBody>
          <a:bodyPr/>
          <a:lstStyle/>
          <a:p>
            <a:pPr algn="just" rtl="1">
              <a:buNone/>
            </a:pPr>
            <a:r>
              <a:rPr lang="ar-SA" sz="2800" dirty="0" smtClean="0"/>
              <a:t>أسهمت علوم عدة في نشأة علم الأصوات عند العرب لعل أهمها:</a:t>
            </a:r>
            <a:endParaRPr lang="en-US" sz="2800" dirty="0" smtClean="0"/>
          </a:p>
          <a:p>
            <a:pPr algn="just" rtl="1">
              <a:buNone/>
            </a:pPr>
            <a:r>
              <a:rPr lang="en-US" sz="2800" dirty="0" smtClean="0"/>
              <a:t>1 </a:t>
            </a:r>
            <a:r>
              <a:rPr lang="ar-SA" sz="2800" dirty="0" smtClean="0"/>
              <a:t>ـ علوم العربية: النحو والصرف والبلاغة والعروض..</a:t>
            </a:r>
            <a:r>
              <a:rPr lang="en-US" sz="2800" dirty="0" smtClean="0"/>
              <a:t>.</a:t>
            </a:r>
          </a:p>
          <a:p>
            <a:pPr algn="just" rtl="1">
              <a:buNone/>
            </a:pPr>
            <a:r>
              <a:rPr lang="en-US" sz="2800" dirty="0" smtClean="0"/>
              <a:t>2 </a:t>
            </a:r>
            <a:r>
              <a:rPr lang="ar-SA" sz="2800" dirty="0" smtClean="0"/>
              <a:t>ـ علوم الحكمة والفلسفة والطب والموسيقى.</a:t>
            </a:r>
            <a:endParaRPr lang="en-US" sz="2800" dirty="0" smtClean="0"/>
          </a:p>
          <a:p>
            <a:pPr algn="just" rtl="1">
              <a:buNone/>
            </a:pPr>
            <a:r>
              <a:rPr lang="en-US" sz="2800" dirty="0" smtClean="0"/>
              <a:t>3 </a:t>
            </a:r>
            <a:r>
              <a:rPr lang="ar-SA" sz="2800" dirty="0" smtClean="0"/>
              <a:t>ـ علوم القراءة والتجويد والرسم والضبط.</a:t>
            </a:r>
            <a:endParaRPr lang="en-US" sz="2800" dirty="0" smtClean="0"/>
          </a:p>
          <a:p>
            <a:pPr algn="just" rtl="1">
              <a:buNone/>
            </a:pPr>
            <a:r>
              <a:rPr lang="en-US" sz="2800" dirty="0" smtClean="0"/>
              <a:t> </a:t>
            </a:r>
            <a:r>
              <a:rPr lang="ar-SA" sz="2800" dirty="0" smtClean="0"/>
              <a:t>ويبدو إسهام علوم اللغة بظهور أول معجم في العربية، وهو كتاب </a:t>
            </a:r>
            <a:r>
              <a:rPr lang="ar-SA" sz="2800" dirty="0" smtClean="0">
                <a:solidFill>
                  <a:srgbClr val="FF0000"/>
                </a:solidFill>
              </a:rPr>
              <a:t>العين</a:t>
            </a:r>
            <a:r>
              <a:rPr lang="ar-SA" sz="2800" dirty="0" smtClean="0"/>
              <a:t> المنسوب إلى الخليل بن أحمد </a:t>
            </a:r>
            <a:r>
              <a:rPr lang="ar-SA" sz="2800" dirty="0" err="1" smtClean="0"/>
              <a:t>الفراهيدي</a:t>
            </a:r>
            <a:r>
              <a:rPr lang="ar-SA" sz="2800" dirty="0" smtClean="0"/>
              <a:t> (175هـ) والذي بُني على أساس صوتي، وصدِّره بمقدمة صوتية تعد أول دراسة صوتية منظمة وصلت إلينا في تاريخ الفكر اللغوي عند العرب، والخليل وصاحب العروض، ذو الباع الطويل بالموسيقى وغير ذلك مما له مساس بعلم الأصوات، وتلاه </a:t>
            </a:r>
            <a:r>
              <a:rPr lang="ar-SA" sz="2800" dirty="0" smtClean="0">
                <a:solidFill>
                  <a:srgbClr val="FF0000"/>
                </a:solidFill>
              </a:rPr>
              <a:t>كتاب</a:t>
            </a:r>
            <a:r>
              <a:rPr lang="ar-SA" sz="2800" dirty="0" smtClean="0"/>
              <a:t> سيبويه الذي تضمن دراسات  صوتية أوفت على الغاية دقةً وأهميةً. </a:t>
            </a:r>
            <a:endParaRPr lang="en-US" sz="2600"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r>
              <a:rPr lang="ar-SA" dirty="0" smtClean="0"/>
              <a:t>علوم اللغة</a:t>
            </a:r>
            <a:endParaRPr lang="ar-SA"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sz="3000" dirty="0" smtClean="0"/>
              <a:t>وتنوعت الدراسات الصوتية في كتاب سيبويه؛ فكان منها ما يتعلق </a:t>
            </a:r>
            <a:r>
              <a:rPr lang="ar-SA" sz="3000" dirty="0" smtClean="0">
                <a:solidFill>
                  <a:srgbClr val="FF0000"/>
                </a:solidFill>
              </a:rPr>
              <a:t>باللهجات</a:t>
            </a:r>
            <a:r>
              <a:rPr lang="ar-SA" sz="3000" dirty="0" smtClean="0"/>
              <a:t> والمقايسة بينها والاستدلال لها، ومنها ما يعرض </a:t>
            </a:r>
            <a:r>
              <a:rPr lang="ar-SA" sz="3000" dirty="0" smtClean="0">
                <a:solidFill>
                  <a:srgbClr val="FF0000"/>
                </a:solidFill>
              </a:rPr>
              <a:t>للقراءات</a:t>
            </a:r>
            <a:r>
              <a:rPr lang="ar-SA" sz="3000" dirty="0" smtClean="0"/>
              <a:t>، ومنها ما يتحدث عن ظواهر صوتية مختلفة </a:t>
            </a:r>
            <a:r>
              <a:rPr lang="ar-SA" sz="3000" dirty="0" smtClean="0">
                <a:solidFill>
                  <a:srgbClr val="FF0000"/>
                </a:solidFill>
              </a:rPr>
              <a:t>كأحكام الهمز </a:t>
            </a:r>
            <a:r>
              <a:rPr lang="ar-SA" sz="3000" dirty="0" smtClean="0"/>
              <a:t>من تحقيق وتسهيل وهمزة بين بين، </a:t>
            </a:r>
            <a:r>
              <a:rPr lang="ar-SA" sz="3000" dirty="0" smtClean="0">
                <a:solidFill>
                  <a:srgbClr val="FF0000"/>
                </a:solidFill>
              </a:rPr>
              <a:t>والإمالة والفتح </a:t>
            </a:r>
            <a:r>
              <a:rPr lang="ar-SA" sz="3000" dirty="0" smtClean="0"/>
              <a:t>وما يتعلق </a:t>
            </a:r>
            <a:r>
              <a:rPr lang="ar-SA" sz="3000" dirty="0" err="1" smtClean="0"/>
              <a:t>بهما</a:t>
            </a:r>
            <a:r>
              <a:rPr lang="ar-SA" sz="3000" dirty="0" smtClean="0"/>
              <a:t> من أحكام، </a:t>
            </a:r>
            <a:r>
              <a:rPr lang="ar-SA" sz="3000" dirty="0" smtClean="0">
                <a:solidFill>
                  <a:srgbClr val="FF0000"/>
                </a:solidFill>
              </a:rPr>
              <a:t>والإعلال</a:t>
            </a:r>
            <a:r>
              <a:rPr lang="ar-SA" sz="3000" dirty="0" smtClean="0"/>
              <a:t> </a:t>
            </a:r>
            <a:r>
              <a:rPr lang="ar-SA" sz="3000" dirty="0" smtClean="0">
                <a:solidFill>
                  <a:srgbClr val="FF0000"/>
                </a:solidFill>
              </a:rPr>
              <a:t>والإبدال</a:t>
            </a:r>
            <a:r>
              <a:rPr lang="ar-SA" sz="3000" dirty="0" smtClean="0"/>
              <a:t> والتعليل الصوتي لهما</a:t>
            </a:r>
            <a:r>
              <a:rPr lang="ar-SA" sz="3000" baseline="30000" dirty="0" smtClean="0"/>
              <a:t>...</a:t>
            </a:r>
            <a:r>
              <a:rPr lang="ar-SA" sz="3000" dirty="0" smtClean="0"/>
              <a:t>إلى غير ذلك من مباحث صوتية مبثوثة في طيَّات الكتاب بأجزائه الأربعة. ويستأثر الجزء الرابع بأجلّ هذه المباحث وهو باب الإدغام الذي استهله سيبويه بذكر عدد الحروف العربية، ومخارجها، وبين </a:t>
            </a:r>
            <a:r>
              <a:rPr lang="ar-SA" sz="3000" dirty="0" err="1" smtClean="0"/>
              <a:t>مهموسها</a:t>
            </a:r>
            <a:r>
              <a:rPr lang="ar-SA" sz="3000" dirty="0" smtClean="0"/>
              <a:t>، </a:t>
            </a:r>
            <a:r>
              <a:rPr lang="ar-SA" sz="3000" dirty="0" err="1" smtClean="0"/>
              <a:t>ومجهورها</a:t>
            </a:r>
            <a:r>
              <a:rPr lang="ar-SA" sz="3000" dirty="0" smtClean="0"/>
              <a:t>، وأصولها وفروعها، وما إلى ذلك مما يدخل في تكوين النظام الصوتي العربي ليغدو أساساً ومرجعاً لكل من صنف في هذا الباب من النحاة واللغويين والقراء</a:t>
            </a:r>
            <a:r>
              <a:rPr lang="ar-SA" sz="3000" baseline="30000" dirty="0" smtClean="0"/>
              <a:t>.</a:t>
            </a:r>
            <a:endParaRPr lang="en-US" sz="30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علوم اللغة</a:t>
            </a:r>
            <a:endParaRPr lang="ar-SA" dirty="0"/>
          </a:p>
        </p:txBody>
      </p:sp>
      <p:sp>
        <p:nvSpPr>
          <p:cNvPr id="3" name="عنصر نائب للمحتوى 2"/>
          <p:cNvSpPr>
            <a:spLocks noGrp="1"/>
          </p:cNvSpPr>
          <p:nvPr>
            <p:ph idx="1"/>
          </p:nvPr>
        </p:nvSpPr>
        <p:spPr>
          <a:xfrm>
            <a:off x="495300" y="1600200"/>
            <a:ext cx="8915400" cy="4800600"/>
          </a:xfrm>
        </p:spPr>
        <p:txBody>
          <a:bodyPr/>
          <a:lstStyle/>
          <a:p>
            <a:pPr rtl="1"/>
            <a:r>
              <a:rPr lang="ar-SA" dirty="0" smtClean="0"/>
              <a:t>ثم تتابعت كتب النحو واللغة بعد سيبويه تنحو نحوه </a:t>
            </a:r>
            <a:r>
              <a:rPr lang="ar-SA" dirty="0" err="1" smtClean="0"/>
              <a:t>وتقفو</a:t>
            </a:r>
            <a:r>
              <a:rPr lang="ar-SA" dirty="0" smtClean="0"/>
              <a:t> أثره في تخصيص حيّز للدراسات الصوتية مرددةً تعبيراته </a:t>
            </a:r>
            <a:r>
              <a:rPr lang="ar-SA" dirty="0" err="1" smtClean="0"/>
              <a:t>ومصطلحاته</a:t>
            </a:r>
            <a:r>
              <a:rPr lang="ar-SA" dirty="0" smtClean="0"/>
              <a:t> في كل ما يتعلق بمخارج الحروف وصفاتها، ومن أشهر تلك الكتب </a:t>
            </a:r>
            <a:r>
              <a:rPr lang="ar-SA" dirty="0" smtClean="0">
                <a:solidFill>
                  <a:srgbClr val="FF0000"/>
                </a:solidFill>
              </a:rPr>
              <a:t>المقتضب للمبرد </a:t>
            </a:r>
            <a:r>
              <a:rPr lang="ar-SA" dirty="0" smtClean="0"/>
              <a:t>(285هـ) </a:t>
            </a:r>
            <a:r>
              <a:rPr lang="ar-SA" dirty="0" smtClean="0">
                <a:solidFill>
                  <a:srgbClr val="FF0000"/>
                </a:solidFill>
              </a:rPr>
              <a:t>والأصول في النحو لابن السراج </a:t>
            </a:r>
            <a:r>
              <a:rPr lang="ar-SA" dirty="0" smtClean="0"/>
              <a:t>(316هـ)، </a:t>
            </a:r>
            <a:r>
              <a:rPr lang="ar-SA" dirty="0" smtClean="0">
                <a:solidFill>
                  <a:srgbClr val="FF0000"/>
                </a:solidFill>
              </a:rPr>
              <a:t>والجمهرة لابن دريد </a:t>
            </a:r>
            <a:r>
              <a:rPr lang="ar-SA" dirty="0" smtClean="0"/>
              <a:t>(312هـ) وكتاب </a:t>
            </a:r>
            <a:r>
              <a:rPr lang="ar-SA" dirty="0" smtClean="0">
                <a:solidFill>
                  <a:srgbClr val="FF0000"/>
                </a:solidFill>
              </a:rPr>
              <a:t>المفصل للزمخشري</a:t>
            </a:r>
            <a:r>
              <a:rPr lang="ar-SA" dirty="0" smtClean="0"/>
              <a:t> (538هـ) الذي نسج على منوال سيبويه أيضاً فختم كتابه بباب الإدغام مستهلاً بذكر حروف العربية ومخارجها وصفاتها</a:t>
            </a:r>
            <a:r>
              <a:rPr lang="ar-SA" baseline="30000" dirty="0" smtClean="0"/>
              <a:t>،</a:t>
            </a:r>
            <a:r>
              <a:rPr lang="ar-SA" dirty="0" smtClean="0"/>
              <a:t> مما أفاد منه ابن يعيش في كتابه </a:t>
            </a:r>
            <a:r>
              <a:rPr lang="ar-SA" dirty="0" smtClean="0">
                <a:solidFill>
                  <a:srgbClr val="FF0000"/>
                </a:solidFill>
              </a:rPr>
              <a:t>شرح المفصل </a:t>
            </a:r>
            <a:r>
              <a:rPr lang="ar-SA" dirty="0" smtClean="0"/>
              <a:t>فقدم مادة صوتية رائعة</a:t>
            </a:r>
            <a:r>
              <a:rPr lang="en-US" dirty="0" smtClean="0"/>
              <a:t> </a:t>
            </a:r>
            <a:r>
              <a:rPr lang="ar-SA" dirty="0" smtClean="0"/>
              <a:t>لا يكاد يدانيه في ذلك إلا الرضيُّ </a:t>
            </a:r>
            <a:r>
              <a:rPr lang="ar-SA" dirty="0" err="1" smtClean="0"/>
              <a:t>الأَسْتَراباذي</a:t>
            </a:r>
            <a:r>
              <a:rPr lang="ar-SA" dirty="0" smtClean="0"/>
              <a:t> (686هـ) في كتابه </a:t>
            </a:r>
            <a:r>
              <a:rPr lang="ar-SA" dirty="0" smtClean="0">
                <a:solidFill>
                  <a:srgbClr val="FF0000"/>
                </a:solidFill>
              </a:rPr>
              <a:t>شرح الشافية</a:t>
            </a:r>
            <a:r>
              <a:rPr lang="ar-SA" dirty="0" smtClean="0"/>
              <a:t> </a:t>
            </a:r>
            <a:r>
              <a:rPr lang="en-US" dirty="0" smtClean="0"/>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علوم اللغة</a:t>
            </a:r>
            <a:endParaRPr lang="ar-SA" dirty="0"/>
          </a:p>
        </p:txBody>
      </p:sp>
      <p:sp>
        <p:nvSpPr>
          <p:cNvPr id="3" name="عنصر نائب للمحتوى 2"/>
          <p:cNvSpPr>
            <a:spLocks noGrp="1"/>
          </p:cNvSpPr>
          <p:nvPr>
            <p:ph idx="1"/>
          </p:nvPr>
        </p:nvSpPr>
        <p:spPr>
          <a:xfrm>
            <a:off x="495300" y="1219200"/>
            <a:ext cx="8915400" cy="5257800"/>
          </a:xfrm>
        </p:spPr>
        <p:txBody>
          <a:bodyPr/>
          <a:lstStyle/>
          <a:p>
            <a:pPr rtl="1"/>
            <a:r>
              <a:rPr lang="ar-SA" sz="2800" dirty="0" smtClean="0"/>
              <a:t>على أن أول من أفرد المباحث الصوتية بمؤلف مستقل، ونظر إليها على أنها علم قائم بذاته ابنُ جني (392هـ) في كتابه </a:t>
            </a:r>
            <a:r>
              <a:rPr lang="ar-SA" sz="2800" dirty="0" smtClean="0">
                <a:solidFill>
                  <a:srgbClr val="FF0000"/>
                </a:solidFill>
              </a:rPr>
              <a:t>سر صناعة </a:t>
            </a:r>
            <a:r>
              <a:rPr lang="ar-SA" sz="2800" dirty="0" smtClean="0"/>
              <a:t>الإعراب الذي بسط فيه الكلام على حروف العربية: مخارجها، وصفاتها، وأحوالها، وما يعرض لها من تغيير يؤدي إلى الإعلال أو الإبدال أو الإدغام أو النقل أو الحذف، والفرق بين الحرف والحركة، والحروف الفروع المستحسنة والمستقبحة، ومزج الحروف وتنافرها.. إلى غير ذلك من مباحث بوّأَتْهُ المقامَ الأول في هذا الفن، </a:t>
            </a:r>
            <a:r>
              <a:rPr lang="ar-SA" sz="2800" dirty="0" smtClean="0">
                <a:solidFill>
                  <a:srgbClr val="FF0000"/>
                </a:solidFill>
              </a:rPr>
              <a:t>فعدَّ بحقٍّ رائدَ الدراسات الصوتية</a:t>
            </a:r>
            <a:r>
              <a:rPr lang="ar-SA" sz="2800" dirty="0" smtClean="0"/>
              <a:t>.</a:t>
            </a:r>
          </a:p>
          <a:p>
            <a:pPr rtl="1"/>
            <a:r>
              <a:rPr lang="ar-SA" sz="2800" dirty="0" smtClean="0"/>
              <a:t>وقد شبه ابن جني الحلق بالناي(المزمار) وشبه مخارج الحروف بفتحاته التي توضع عليها الأصابع، ويربط ابن جني بين علم الأصوات وعلم الموسيقى، مما يشير إلى إيمانه بحاجة علم الأصوات إلى الجانب العملي التطبيقي المعتمد على الآلات.</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علوم اللغة</a:t>
            </a:r>
            <a:endParaRPr lang="ar-SA" dirty="0"/>
          </a:p>
        </p:txBody>
      </p:sp>
      <p:sp>
        <p:nvSpPr>
          <p:cNvPr id="3" name="عنصر نائب للمحتوى 2"/>
          <p:cNvSpPr>
            <a:spLocks noGrp="1"/>
          </p:cNvSpPr>
          <p:nvPr>
            <p:ph idx="1"/>
          </p:nvPr>
        </p:nvSpPr>
        <p:spPr/>
        <p:txBody>
          <a:bodyPr/>
          <a:lstStyle/>
          <a:p>
            <a:r>
              <a:rPr lang="ar-SA" sz="3000" dirty="0" smtClean="0"/>
              <a:t>ويمكن تلخيص أبرز ما في كتابه سر صناعة الإعراب فيما يلي:</a:t>
            </a:r>
          </a:p>
          <a:p>
            <a:pPr rtl="1"/>
            <a:r>
              <a:rPr lang="ar-SA" sz="3000" dirty="0" smtClean="0"/>
              <a:t>حديثه عن الصوت والحرف والفرق بينهما، عدد حروف الهجاء وترتيبها وذوقها، وصف مخارج الحروف، بيان صفات الحروف، التغييرات التي تطرأ على الأصوات، نظرية الفصاحة في اللفظ المفرد.</a:t>
            </a:r>
            <a:endParaRPr lang="en-US" sz="3000" dirty="0" smtClean="0"/>
          </a:p>
          <a:p>
            <a:pPr rtl="1"/>
            <a:r>
              <a:rPr lang="ar-SA" sz="3000" dirty="0" smtClean="0"/>
              <a:t>ولا تقتصر جهود ابن جني الصوتية على ما في سر الصناعة وإنما تتعدّاه إلى كتبه الأخرى، وفي مقدمتها الخصائص الذي تضمن مادة صوتيةً غنيّةً جاء بعضها منثوراً في تضاعيف الكتاب، وأُفرد بعضها الآخر في أبواب مستقلة مثل باب في كمية الحركات، وباب في مطل الحركات، وباب في مطل الحروف.</a:t>
            </a:r>
          </a:p>
          <a:p>
            <a:pPr marL="514350" indent="-514350">
              <a:buAutoNum type="arabicPeriod"/>
            </a:pPr>
            <a:endParaRPr lang="ar-SA" sz="3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علوم الفلسفة والطب</a:t>
            </a:r>
            <a:endParaRPr lang="ar-SA" dirty="0"/>
          </a:p>
        </p:txBody>
      </p:sp>
      <p:sp>
        <p:nvSpPr>
          <p:cNvPr id="3" name="عنصر نائب للمحتوى 2"/>
          <p:cNvSpPr>
            <a:spLocks noGrp="1"/>
          </p:cNvSpPr>
          <p:nvPr>
            <p:ph idx="1"/>
          </p:nvPr>
        </p:nvSpPr>
        <p:spPr>
          <a:xfrm>
            <a:off x="495300" y="1524000"/>
            <a:ext cx="8915400" cy="4525963"/>
          </a:xfrm>
        </p:spPr>
        <p:txBody>
          <a:bodyPr/>
          <a:lstStyle/>
          <a:p>
            <a:pPr algn="just" rtl="1"/>
            <a:r>
              <a:rPr lang="ar-SA" sz="3000" dirty="0" smtClean="0"/>
              <a:t>أما النوع الثاني من العلوم التي أسهمت في نشأة علم الأصوات ـالفلاسفة والأطباء والحكماء </a:t>
            </a:r>
            <a:r>
              <a:rPr lang="ar-SA" sz="3000" dirty="0" err="1" smtClean="0"/>
              <a:t>ـ</a:t>
            </a:r>
            <a:r>
              <a:rPr lang="ar-SA" sz="3000" dirty="0" smtClean="0"/>
              <a:t> فيقدُمُها فيلسوفُ العرب الكندي (260هـ) الذي كانت له عناية متميزة بالأصوات، كما في رسالته (</a:t>
            </a:r>
            <a:r>
              <a:rPr lang="ar-SA" sz="3000" dirty="0" smtClean="0">
                <a:solidFill>
                  <a:srgbClr val="FF0000"/>
                </a:solidFill>
              </a:rPr>
              <a:t>في استخراج المُعمّى)</a:t>
            </a:r>
            <a:r>
              <a:rPr lang="ar-SA" sz="3000" dirty="0" smtClean="0"/>
              <a:t> حيث تكلم على تردّد حروف العربية ودورانها في الكلام معتمداً على إحصاء صنعه بنفسه، وقسم الأصوات إلى </a:t>
            </a:r>
            <a:r>
              <a:rPr lang="ar-SA" sz="3000" dirty="0" smtClean="0">
                <a:solidFill>
                  <a:srgbClr val="FF0000"/>
                </a:solidFill>
              </a:rPr>
              <a:t>مصوتة</a:t>
            </a:r>
            <a:r>
              <a:rPr lang="ar-SA" sz="3000" dirty="0" smtClean="0"/>
              <a:t> </a:t>
            </a:r>
            <a:r>
              <a:rPr lang="ar-SA" sz="3000" dirty="0" smtClean="0">
                <a:solidFill>
                  <a:srgbClr val="FF0000"/>
                </a:solidFill>
              </a:rPr>
              <a:t>وخرس</a:t>
            </a:r>
            <a:r>
              <a:rPr lang="ar-SA" sz="3000" dirty="0" smtClean="0"/>
              <a:t>(صامتة). وذكر قانوناً لغويًّا عامًّا يسري على كلِّ اللغات وهو كونُ المصوتات أكثر الحروف تردداً. ونبّه على اشتمال المصوتة على المصوتات العظام، وهي حروف المد، والمصوتات الصغار، وهي الحركات.</a:t>
            </a:r>
            <a:endParaRPr lang="en-US" sz="30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علوم الفلسفة والطب</a:t>
            </a:r>
            <a:endParaRPr lang="ar-SA" dirty="0"/>
          </a:p>
        </p:txBody>
      </p:sp>
      <p:sp>
        <p:nvSpPr>
          <p:cNvPr id="3" name="عنصر نائب للمحتوى 2"/>
          <p:cNvSpPr>
            <a:spLocks noGrp="1"/>
          </p:cNvSpPr>
          <p:nvPr>
            <p:ph idx="1"/>
          </p:nvPr>
        </p:nvSpPr>
        <p:spPr/>
        <p:txBody>
          <a:bodyPr/>
          <a:lstStyle/>
          <a:p>
            <a:r>
              <a:rPr lang="ar-SA" sz="2800" dirty="0" smtClean="0"/>
              <a:t>ومن الفلاسفة الفارابي (339هـ) فهو ممن عُني بهذه الدراسات، إذ انطوى كتابه </a:t>
            </a:r>
            <a:r>
              <a:rPr lang="ar-SA" sz="2800" dirty="0" smtClean="0">
                <a:solidFill>
                  <a:srgbClr val="FF0000"/>
                </a:solidFill>
              </a:rPr>
              <a:t>الموسيقى الكبير </a:t>
            </a:r>
            <a:r>
              <a:rPr lang="ar-SA" sz="2800" dirty="0" smtClean="0"/>
              <a:t>على الكثير منها: من ذلك كلامه على حدوث الصوت والنغم، وربطه بين المبدأ الطبيعي لحدوث الصوت وكيفية حدوث الكلام ، وإشارته إلى وجوب استعمال الآلات للقيام ببعض القياسات التي يصعب تحديدها بالسمع</a:t>
            </a:r>
            <a:r>
              <a:rPr lang="ar-SA" sz="2800" baseline="30000" dirty="0" smtClean="0"/>
              <a:t>.</a:t>
            </a:r>
            <a:r>
              <a:rPr lang="ar-SA" sz="2800" dirty="0" smtClean="0"/>
              <a:t> ثم جاء ابن سينا (428هـ) فجمع هذا كله في رسالته الفذّة </a:t>
            </a:r>
            <a:r>
              <a:rPr lang="ar-SA" sz="2800" dirty="0" smtClean="0">
                <a:solidFill>
                  <a:srgbClr val="FF0000"/>
                </a:solidFill>
              </a:rPr>
              <a:t>أسباب حدوث الحروف</a:t>
            </a:r>
            <a:r>
              <a:rPr lang="ar-SA" sz="2800" dirty="0" smtClean="0"/>
              <a:t>، التي عالج فيها أصوات اللغة على نحو فريد لا نكاد نقع عليه عند أحد من المتقدمين، ففي الرسالة كلام فيزيائي حين أشار إلى كنهِ الصوت وأسبابه، وكلام طبي حين وصف الحَنجرة واللسان، وحديث لغوي حين عرض لوصف مخارج الحروف وصفاتها، كما أن فيه وصفاً لأصوات ليست من العربية، وربطاً بين أصوات اللغة وأصوات الطبيعة. </a:t>
            </a:r>
          </a:p>
          <a:p>
            <a:endParaRPr lang="ar-SA"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علوم القراءة والتجويد</a:t>
            </a:r>
            <a:endParaRPr lang="ar-SA" dirty="0"/>
          </a:p>
        </p:txBody>
      </p:sp>
      <p:sp>
        <p:nvSpPr>
          <p:cNvPr id="3" name="عنصر نائب للمحتوى 2"/>
          <p:cNvSpPr>
            <a:spLocks noGrp="1"/>
          </p:cNvSpPr>
          <p:nvPr>
            <p:ph idx="1"/>
          </p:nvPr>
        </p:nvSpPr>
        <p:spPr/>
        <p:txBody>
          <a:bodyPr/>
          <a:lstStyle/>
          <a:p>
            <a:pPr algn="just" rtl="1"/>
            <a:r>
              <a:rPr lang="ar-SA" sz="2800" dirty="0" smtClean="0"/>
              <a:t>وأما الزمرة الثالثة </a:t>
            </a:r>
            <a:r>
              <a:rPr lang="ar-SA" sz="2800" dirty="0" err="1" smtClean="0"/>
              <a:t>ـ</a:t>
            </a:r>
            <a:r>
              <a:rPr lang="ar-SA" sz="2800" dirty="0" smtClean="0"/>
              <a:t> زمرة علماء القراءة والتجويد والرسم والضبط </a:t>
            </a:r>
            <a:r>
              <a:rPr lang="ar-SA" sz="2800" dirty="0" err="1" smtClean="0"/>
              <a:t>ـ</a:t>
            </a:r>
            <a:r>
              <a:rPr lang="ar-SA" sz="2800" dirty="0" smtClean="0"/>
              <a:t> فقد وُسِمَتْ مصنفاتها بأنها أكثر الكتب احتفاءً بالمادة الصوتية؛ وذلك لابتغائها الدقة في تأدية كلمات القرآن الكريم قراءةً وتدويناً، على أنها أفادت من علم النحو عامة ومن كتب سيبويه خاصة، يقول </a:t>
            </a:r>
            <a:r>
              <a:rPr lang="ar-SA" sz="2800" dirty="0" err="1" smtClean="0"/>
              <a:t>برجشتراسر</a:t>
            </a:r>
            <a:r>
              <a:rPr lang="en-US" sz="2800" dirty="0" smtClean="0"/>
              <a:t>:</a:t>
            </a:r>
            <a:r>
              <a:rPr lang="ar-SA" sz="2800" dirty="0" smtClean="0"/>
              <a:t>كان علم الأصوات في بدايته جزءاً من النحو ثم استعاره أهل الأداء والمقرئون، وزادوا في تفصيلات كثيرة مأخوذة من القرآن الكريم.</a:t>
            </a:r>
          </a:p>
          <a:p>
            <a:pPr algn="just" rtl="1"/>
            <a:r>
              <a:rPr lang="ar-SA" sz="2800" dirty="0" smtClean="0"/>
              <a:t>والحق أن هذه العلوم تمثل الجانب التطبيقي الوظيفي لكل ما سبق ذكره من دراسات صوتية، وقد ظهرت في مرحلة مبكرة من تاريخ حضارتنا العلمي لأن هدفها هدف ديني سام هو الوصول إلى الوجه الأمثل لتلاوة القرآن وترتيله استجابة لأمر الله تعالى، ووصف أوجه الأداء المختلفة التي تبدّت في القراءات القرآنية وانطوى عليها الرسم العثماني للمصحف.</a:t>
            </a:r>
            <a:endParaRPr lang="ar-SA"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علوم </a:t>
            </a:r>
            <a:r>
              <a:rPr lang="ar-SA" smtClean="0"/>
              <a:t>القراءة والتجويد</a:t>
            </a:r>
            <a:endParaRPr lang="ar-SA" dirty="0"/>
          </a:p>
        </p:txBody>
      </p:sp>
      <p:sp>
        <p:nvSpPr>
          <p:cNvPr id="3" name="عنصر نائب للمحتوى 2"/>
          <p:cNvSpPr>
            <a:spLocks noGrp="1"/>
          </p:cNvSpPr>
          <p:nvPr>
            <p:ph idx="1"/>
          </p:nvPr>
        </p:nvSpPr>
        <p:spPr/>
        <p:txBody>
          <a:bodyPr/>
          <a:lstStyle/>
          <a:p>
            <a:pPr algn="just" rtl="1"/>
            <a:r>
              <a:rPr lang="ar-SA" dirty="0" smtClean="0"/>
              <a:t>واشتملت مصنفات هذه العلوم على الكثير من الظواهر الصوتية، كإدغام المتماثلين والمتقاربين وإظهارهما، ونبر الهمز وتسهيله وإبداله وحذفه، وإمالة الألف والفتحة وفتحهما.. إلى غير ذلك مما يدخل تحت ما يدعى اليوم بعلم وظائف الأصوات</a:t>
            </a:r>
            <a:r>
              <a:rPr lang="en-US" dirty="0" smtClean="0"/>
              <a:t> </a:t>
            </a:r>
            <a:r>
              <a:rPr lang="en-US" dirty="0" err="1" smtClean="0"/>
              <a:t>phonologie</a:t>
            </a:r>
            <a:r>
              <a:rPr lang="en-US" baseline="30000" dirty="0" smtClean="0"/>
              <a:t>:</a:t>
            </a:r>
            <a:r>
              <a:rPr lang="en-US" dirty="0" smtClean="0"/>
              <a:t> </a:t>
            </a:r>
          </a:p>
          <a:p>
            <a:pPr algn="just" rtl="1"/>
            <a:r>
              <a:rPr lang="ar-SA" dirty="0" smtClean="0"/>
              <a:t>أما أول كتاب وصلنا في هذه الفن فهو كتاب </a:t>
            </a:r>
            <a:r>
              <a:rPr lang="ar-SA" dirty="0" smtClean="0">
                <a:solidFill>
                  <a:srgbClr val="FF0000"/>
                </a:solidFill>
              </a:rPr>
              <a:t>السبعة</a:t>
            </a:r>
            <a:r>
              <a:rPr lang="ar-SA" dirty="0" smtClean="0"/>
              <a:t> لابن مجاهد (324هـ) شيخ الصنعة وأول من سبّع السبعة، وتواصلت بعده كتب القراءة تترى، تقفو أثره، وتنهل من منهله على اختلاف عدد القرّاء في كلٍّ منها.</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علوم القراءة والتجويد</a:t>
            </a:r>
            <a:endParaRPr lang="ar-SA" dirty="0"/>
          </a:p>
        </p:txBody>
      </p:sp>
      <p:sp>
        <p:nvSpPr>
          <p:cNvPr id="3" name="عنصر نائب للمحتوى 2"/>
          <p:cNvSpPr>
            <a:spLocks noGrp="1"/>
          </p:cNvSpPr>
          <p:nvPr>
            <p:ph idx="1"/>
          </p:nvPr>
        </p:nvSpPr>
        <p:spPr/>
        <p:txBody>
          <a:bodyPr/>
          <a:lstStyle/>
          <a:p>
            <a:pPr rtl="1"/>
            <a:r>
              <a:rPr lang="ar-SA" sz="3000" dirty="0" smtClean="0"/>
              <a:t>أما فنُّ التجويد فأول من صنّف فيه </a:t>
            </a:r>
            <a:r>
              <a:rPr lang="ar-SA" sz="3000" dirty="0" err="1" smtClean="0"/>
              <a:t>ـ</a:t>
            </a:r>
            <a:r>
              <a:rPr lang="ar-SA" sz="3000" dirty="0" smtClean="0"/>
              <a:t> على ما يبدو </a:t>
            </a:r>
            <a:r>
              <a:rPr lang="ar-SA" sz="3000" dirty="0" err="1" smtClean="0"/>
              <a:t>ـ</a:t>
            </a:r>
            <a:r>
              <a:rPr lang="ar-SA" sz="3000" dirty="0" smtClean="0"/>
              <a:t> موسى بن عبيد الله ابن خاقان (</a:t>
            </a:r>
            <a:r>
              <a:rPr lang="en-US" sz="3000" dirty="0" smtClean="0"/>
              <a:t> </a:t>
            </a:r>
            <a:r>
              <a:rPr lang="ar-SA" sz="3000" dirty="0" smtClean="0"/>
              <a:t>325هـ)صاحب </a:t>
            </a:r>
            <a:r>
              <a:rPr lang="ar-SA" sz="3000" dirty="0" smtClean="0">
                <a:solidFill>
                  <a:srgbClr val="FF0000"/>
                </a:solidFill>
              </a:rPr>
              <a:t>القصيدة </a:t>
            </a:r>
            <a:r>
              <a:rPr lang="ar-SA" sz="3000" dirty="0" err="1" smtClean="0">
                <a:solidFill>
                  <a:srgbClr val="FF0000"/>
                </a:solidFill>
              </a:rPr>
              <a:t>الخاقانية</a:t>
            </a:r>
            <a:r>
              <a:rPr lang="ar-SA" sz="3000" dirty="0" smtClean="0">
                <a:solidFill>
                  <a:srgbClr val="FF0000"/>
                </a:solidFill>
              </a:rPr>
              <a:t> </a:t>
            </a:r>
            <a:r>
              <a:rPr lang="ar-SA" sz="3000" dirty="0" smtClean="0"/>
              <a:t>في التجويد، وهي تضم واحداً وخمسين بيتاً في حسن أداء القرآن الكريم، وقد شرحها الإمام الداني(444هـ)</a:t>
            </a:r>
            <a:r>
              <a:rPr lang="en-US" sz="3000" dirty="0" smtClean="0"/>
              <a:t> </a:t>
            </a:r>
            <a:r>
              <a:rPr lang="ar-SA" sz="3000" dirty="0" smtClean="0"/>
              <a:t>صاحب </a:t>
            </a:r>
            <a:r>
              <a:rPr lang="ar-SA" sz="3000" dirty="0" err="1" smtClean="0"/>
              <a:t>التصانيف</a:t>
            </a:r>
            <a:r>
              <a:rPr lang="ar-SA" sz="3000" dirty="0" smtClean="0"/>
              <a:t> العديدة في القراءات والتجويد، ولعل من أهمها في هذا الباب رسالته</a:t>
            </a:r>
            <a:r>
              <a:rPr lang="en-US" sz="3000" dirty="0" smtClean="0">
                <a:solidFill>
                  <a:srgbClr val="FF0000"/>
                </a:solidFill>
              </a:rPr>
              <a:t>)</a:t>
            </a:r>
            <a:r>
              <a:rPr lang="ar-SA" sz="3000" dirty="0" smtClean="0">
                <a:solidFill>
                  <a:srgbClr val="FF0000"/>
                </a:solidFill>
              </a:rPr>
              <a:t>التحديد في الإتقان والتجويد)</a:t>
            </a:r>
            <a:r>
              <a:rPr lang="en-US" sz="3000" dirty="0" smtClean="0"/>
              <a:t>. </a:t>
            </a:r>
            <a:r>
              <a:rPr lang="ar-SA" sz="3000" dirty="0" smtClean="0"/>
              <a:t>التي ضمَّنها باباً في ذكر مخارج الحروف وآخر في أصنافها وصفاتها، ثم أتى على ذكر أحوال النون الساكنة والتنوين عند جميع حروف المعجم، وأفرد باباً لذكر الحروف التي يلزم استعمال تجويدها وتعمّل بيانها وتخليصها لتنفصل بذلك من مشبهها على مخارجها</a:t>
            </a:r>
            <a:r>
              <a:rPr lang="en-US" sz="3000" dirty="0" smtClean="0"/>
              <a: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علوم القراءة والتجويد</a:t>
            </a:r>
            <a:endParaRPr lang="ar-SA" dirty="0"/>
          </a:p>
        </p:txBody>
      </p:sp>
      <p:sp>
        <p:nvSpPr>
          <p:cNvPr id="3" name="عنصر نائب للمحتوى 2"/>
          <p:cNvSpPr>
            <a:spLocks noGrp="1"/>
          </p:cNvSpPr>
          <p:nvPr>
            <p:ph idx="1"/>
          </p:nvPr>
        </p:nvSpPr>
        <p:spPr>
          <a:xfrm>
            <a:off x="495300" y="1371600"/>
            <a:ext cx="8915400" cy="4754563"/>
          </a:xfrm>
        </p:spPr>
        <p:txBody>
          <a:bodyPr/>
          <a:lstStyle/>
          <a:p>
            <a:pPr rtl="1"/>
            <a:r>
              <a:rPr lang="ar-SA" sz="2800" dirty="0" smtClean="0"/>
              <a:t>ومن أقدم ما وصلنا بعد القصيدة </a:t>
            </a:r>
            <a:r>
              <a:rPr lang="ar-SA" sz="2800" dirty="0" err="1" smtClean="0"/>
              <a:t>الخاقانية</a:t>
            </a:r>
            <a:r>
              <a:rPr lang="ar-SA" sz="2800" dirty="0" smtClean="0"/>
              <a:t> رسالة </a:t>
            </a:r>
            <a:r>
              <a:rPr lang="en-US" sz="2800" dirty="0" smtClean="0"/>
              <a:t> )</a:t>
            </a:r>
            <a:r>
              <a:rPr lang="ar-SA" sz="2800" dirty="0" smtClean="0">
                <a:solidFill>
                  <a:srgbClr val="FF0000"/>
                </a:solidFill>
              </a:rPr>
              <a:t>التنبيه على اللحن الجلي واللحن الخفي</a:t>
            </a:r>
            <a:r>
              <a:rPr lang="en-US" sz="2800" dirty="0" smtClean="0"/>
              <a:t>(</a:t>
            </a:r>
            <a:r>
              <a:rPr lang="ar-SA" sz="2800" dirty="0" smtClean="0"/>
              <a:t> لأبي الحسن علي بن جعفر </a:t>
            </a:r>
            <a:r>
              <a:rPr lang="ar-SA" sz="2800" dirty="0" err="1" smtClean="0"/>
              <a:t>السعيدي</a:t>
            </a:r>
            <a:r>
              <a:rPr lang="ar-SA" sz="2800" dirty="0" smtClean="0"/>
              <a:t> المقرئ (461هـ) وهي ذات موضوع طريف يتعلق بنطق الأصوات العربية، ويكشف عن الانحرافات النطقية الخفية التي يمكن أن يقع فيها المتكلم لاسيما قارئ القرآن الكريم حيث يتطلب الأمر عناية خاصّة بأداء الأصوات</a:t>
            </a:r>
            <a:r>
              <a:rPr lang="en-US" sz="2800" dirty="0" smtClean="0"/>
              <a:t>.</a:t>
            </a:r>
          </a:p>
          <a:p>
            <a:pPr rtl="1"/>
            <a:r>
              <a:rPr lang="ar-SA" sz="2800" dirty="0" smtClean="0"/>
              <a:t>ومما ينحو نحوَها </a:t>
            </a:r>
            <a:r>
              <a:rPr lang="ar-SA" sz="2800" dirty="0" smtClean="0">
                <a:solidFill>
                  <a:srgbClr val="FF0000"/>
                </a:solidFill>
              </a:rPr>
              <a:t>كتاب(بيان العيوب التي يجب أن يتجنبها القراء وإيضاح الأدوات التي بني عليها الإقراء</a:t>
            </a:r>
            <a:r>
              <a:rPr lang="ar-SA" sz="2800" dirty="0" smtClean="0"/>
              <a:t>)</a:t>
            </a:r>
            <a:r>
              <a:rPr lang="en-US" sz="2800" dirty="0" smtClean="0"/>
              <a:t> </a:t>
            </a:r>
            <a:r>
              <a:rPr lang="ar-SA" sz="2800" dirty="0" smtClean="0"/>
              <a:t>لابن البناء (471هـ) وهو لايقتصر على بيان الانحرافات النطقية في الأصوات والعجز عن أدائها وبيان كيفية علاجها، إنما يتجاوز ذلك إلى معالجة موضوعات أخرى تتعلق بكيفيات الأداء، وبيان العادات الذميمة المتعلقة بالهيئات والجوارح مع توضيح معايب النطق الخاصة ببعض الأصوات.</a:t>
            </a:r>
            <a:endParaRPr lang="en-US" sz="28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علوم القراءة والتجويد</a:t>
            </a:r>
            <a:endParaRPr lang="ar-SA" dirty="0"/>
          </a:p>
        </p:txBody>
      </p:sp>
      <p:sp>
        <p:nvSpPr>
          <p:cNvPr id="3" name="عنصر نائب للمحتوى 2"/>
          <p:cNvSpPr>
            <a:spLocks noGrp="1"/>
          </p:cNvSpPr>
          <p:nvPr>
            <p:ph idx="1"/>
          </p:nvPr>
        </p:nvSpPr>
        <p:spPr/>
        <p:txBody>
          <a:bodyPr/>
          <a:lstStyle/>
          <a:p>
            <a:pPr rtl="1"/>
            <a:r>
              <a:rPr lang="ar-SA" dirty="0" smtClean="0"/>
              <a:t>على أن أوسع ما وصلنا في علم التجويد كتاب </a:t>
            </a:r>
            <a:r>
              <a:rPr lang="ar-SA" dirty="0" smtClean="0">
                <a:solidFill>
                  <a:srgbClr val="FF0000"/>
                </a:solidFill>
              </a:rPr>
              <a:t>الرعاية لتجويد القراءة وتحقيق التلاوة ل</a:t>
            </a:r>
            <a:r>
              <a:rPr lang="ar-SA" dirty="0" smtClean="0"/>
              <a:t>أبي محمد مكي بن أبي طالب القيسي (437هـ) وقد جمع فيه صاحبه فأوعى، ثم زاد فأربى على كل من تقدمه، وفي ذلك يقول</a:t>
            </a:r>
            <a:r>
              <a:rPr lang="en-US" dirty="0" smtClean="0"/>
              <a:t>: </a:t>
            </a:r>
            <a:r>
              <a:rPr lang="ar-SA" dirty="0" smtClean="0"/>
              <a:t>”وما علمت أن أحداً من المتقدمين سبقني إلى تأليف مثل هذا الكتاب ولا إلى جمع مثل ما جمعت فيه من صفات الحروف وألقابها ومعانيها، ولا إلى ما أتبعت فيه كل حرف منها من ألفاظ كتاب الله تعالى، والتنبيه على تجويد لفظه والتحفظ </a:t>
            </a:r>
            <a:r>
              <a:rPr lang="ar-SA" dirty="0" err="1" smtClean="0"/>
              <a:t>به</a:t>
            </a:r>
            <a:r>
              <a:rPr lang="ar-SA" dirty="0" smtClean="0"/>
              <a:t> عند تلاوته“</a:t>
            </a:r>
            <a:r>
              <a:rPr lang="en-US" dirty="0" smtClean="0"/>
              <a: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علوم القراءة والتجويد</a:t>
            </a:r>
            <a:endParaRPr lang="ar-SA" dirty="0"/>
          </a:p>
        </p:txBody>
      </p:sp>
      <p:sp>
        <p:nvSpPr>
          <p:cNvPr id="3" name="عنصر نائب للمحتوى 2"/>
          <p:cNvSpPr>
            <a:spLocks noGrp="1"/>
          </p:cNvSpPr>
          <p:nvPr>
            <p:ph idx="1"/>
          </p:nvPr>
        </p:nvSpPr>
        <p:spPr/>
        <p:txBody>
          <a:bodyPr/>
          <a:lstStyle/>
          <a:p>
            <a:pPr rtl="1"/>
            <a:r>
              <a:rPr lang="ar-SA" dirty="0" smtClean="0"/>
              <a:t>وتتابعت بعد ذلك رسائل التجويد </a:t>
            </a:r>
            <a:r>
              <a:rPr lang="ar-SA" dirty="0" err="1" smtClean="0"/>
              <a:t>تقفو</a:t>
            </a:r>
            <a:r>
              <a:rPr lang="ar-SA" dirty="0" smtClean="0"/>
              <a:t> أثر ما تقدم، ولا نكاد نجد فيها جديداً يذكر. ولعل أبرزها ما وضعه الإمام ابن الجزري (833هـ) المقرئ المشهور، وله في هذا الباب أكثر من أثر، من ذلك كتابه</a:t>
            </a:r>
            <a:r>
              <a:rPr lang="en-US" dirty="0" smtClean="0"/>
              <a:t> )</a:t>
            </a:r>
            <a:r>
              <a:rPr lang="ar-SA" dirty="0" smtClean="0">
                <a:solidFill>
                  <a:srgbClr val="FF0000"/>
                </a:solidFill>
              </a:rPr>
              <a:t>التمهيد في علم التجويد</a:t>
            </a:r>
            <a:r>
              <a:rPr lang="en-US" dirty="0" smtClean="0"/>
              <a:t>( </a:t>
            </a:r>
            <a:r>
              <a:rPr lang="ar-SA" dirty="0" smtClean="0"/>
              <a:t>وقد تناول فيه كل مسائل التجويد وضم إليها باباً في الوقف والابتداء، وآخر في معرفة الظاء وتمييزها من الضاد. ومن ذلك أيضاً قصيدته المعروفة </a:t>
            </a:r>
            <a:r>
              <a:rPr lang="ar-SA" dirty="0" smtClean="0">
                <a:solidFill>
                  <a:srgbClr val="FF0000"/>
                </a:solidFill>
              </a:rPr>
              <a:t>بالمقدمة </a:t>
            </a:r>
            <a:r>
              <a:rPr lang="ar-SA" dirty="0" err="1" smtClean="0">
                <a:solidFill>
                  <a:srgbClr val="FF0000"/>
                </a:solidFill>
              </a:rPr>
              <a:t>الجزرية</a:t>
            </a:r>
            <a:r>
              <a:rPr lang="ar-SA" dirty="0" smtClean="0">
                <a:solidFill>
                  <a:srgbClr val="FF0000"/>
                </a:solidFill>
              </a:rPr>
              <a:t> </a:t>
            </a:r>
            <a:r>
              <a:rPr lang="ar-SA" dirty="0" smtClean="0"/>
              <a:t>وهي أرجوزة في ثمانية </a:t>
            </a:r>
            <a:r>
              <a:rPr lang="ar-SA" dirty="0" err="1" smtClean="0"/>
              <a:t>ومئة</a:t>
            </a:r>
            <a:r>
              <a:rPr lang="ar-SA" dirty="0" smtClean="0"/>
              <a:t> بيت في التجويد والرسم والوقف والابتداء.</a:t>
            </a: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1661</TotalTime>
  <Words>1229</Words>
  <Application>Microsoft Office PowerPoint</Application>
  <PresentationFormat>A4 Paper (210x297 mm)</PresentationFormat>
  <Paragraphs>61</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Slide 1</vt:lpstr>
      <vt:lpstr>المحاضرة الأولى</vt:lpstr>
      <vt:lpstr>عناصر المحاضرة</vt:lpstr>
      <vt:lpstr>المقدمة</vt:lpstr>
      <vt:lpstr>العلوم المساهمة في نشأة علم الأصوات-علوم اللغة (أفاد هذا الموضوع من:محاضرة بعنوان: علم الأصوات عند العرب بقلم الدكتور محمد حسان الطيان)</vt:lpstr>
      <vt:lpstr>علوم اللغة</vt:lpstr>
      <vt:lpstr>علوم اللغة</vt:lpstr>
      <vt:lpstr>علوم اللغة</vt:lpstr>
      <vt:lpstr>علوم اللغة</vt:lpstr>
      <vt:lpstr>علوم الفلسفة والطب</vt:lpstr>
      <vt:lpstr>علوم الفلسفة والطب</vt:lpstr>
      <vt:lpstr>علوم القراءة والتجويد</vt:lpstr>
      <vt:lpstr>علوم القراءة والتجويد</vt:lpstr>
      <vt:lpstr>علوم القراءة والتجويد</vt:lpstr>
      <vt:lpstr>علوم القراءة والتجويد</vt:lpstr>
      <vt:lpstr>علوم القراءة والتجويد</vt:lpstr>
      <vt:lpstr>علوم القراءة والتجويد</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123</cp:revision>
  <dcterms:created xsi:type="dcterms:W3CDTF">2009-10-14T19:14:34Z</dcterms:created>
  <dcterms:modified xsi:type="dcterms:W3CDTF">2011-03-05T05:39:10Z</dcterms:modified>
</cp:coreProperties>
</file>