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7" r:id="rId4"/>
    <p:sldId id="287" r:id="rId5"/>
    <p:sldId id="288" r:id="rId6"/>
    <p:sldId id="289" r:id="rId7"/>
    <p:sldId id="290" r:id="rId8"/>
    <p:sldId id="300" r:id="rId9"/>
    <p:sldId id="301" r:id="rId10"/>
    <p:sldId id="302" r:id="rId11"/>
    <p:sldId id="303" r:id="rId12"/>
    <p:sldId id="304" r:id="rId13"/>
    <p:sldId id="305" r:id="rId14"/>
    <p:sldId id="306" r:id="rId15"/>
    <p:sldId id="307" r:id="rId16"/>
    <p:sldId id="308" r:id="rId17"/>
    <p:sldId id="309" r:id="rId18"/>
    <p:sldId id="310" r:id="rId19"/>
    <p:sldId id="311" r:id="rId20"/>
    <p:sldId id="314" r:id="rId21"/>
    <p:sldId id="316" r:id="rId22"/>
    <p:sldId id="315"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00" y="56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الصوتيات</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فروع علم الأصوات</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علم الأصوات النطقي.</a:t>
            </a:r>
          </a:p>
          <a:p>
            <a:pPr rtl="1" eaLnBrk="1" hangingPunct="1">
              <a:buFont typeface="Arial" pitchFamily="34" charset="0"/>
              <a:buChar char="•"/>
            </a:pPr>
            <a:r>
              <a:rPr lang="ar-SA" b="1" dirty="0" smtClean="0">
                <a:cs typeface="Arial" pitchFamily="34" charset="0"/>
              </a:rPr>
              <a:t>علم الأصوات الفيزيائي(</a:t>
            </a:r>
            <a:r>
              <a:rPr lang="ar-SA" b="1" dirty="0" err="1" smtClean="0">
                <a:cs typeface="Arial" pitchFamily="34" charset="0"/>
              </a:rPr>
              <a:t>الأوكستيكي</a:t>
            </a:r>
            <a:r>
              <a:rPr lang="ar-SA" b="1" dirty="0" smtClean="0">
                <a:cs typeface="Arial" pitchFamily="34" charset="0"/>
              </a:rPr>
              <a:t>)</a:t>
            </a:r>
          </a:p>
          <a:p>
            <a:pPr rtl="1" eaLnBrk="1" hangingPunct="1">
              <a:buFont typeface="Arial" pitchFamily="34" charset="0"/>
              <a:buChar char="•"/>
            </a:pPr>
            <a:r>
              <a:rPr lang="ar-SA" b="1" dirty="0" smtClean="0">
                <a:cs typeface="Arial" pitchFamily="34" charset="0"/>
              </a:rPr>
              <a:t>علم الأصوات السمعي.</a:t>
            </a:r>
          </a:p>
          <a:p>
            <a:pPr rtl="1" eaLnBrk="1" hangingPunct="1">
              <a:buFont typeface="Arial" pitchFamily="34" charset="0"/>
              <a:buChar char="•"/>
            </a:pPr>
            <a:r>
              <a:rPr lang="ar-SA" b="1" dirty="0" smtClean="0">
                <a:cs typeface="Arial" pitchFamily="34" charset="0"/>
              </a:rPr>
              <a:t>علم الأصوات التجريبي.</a:t>
            </a:r>
          </a:p>
          <a:p>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rtl="1"/>
            <a:r>
              <a:rPr lang="ar-SA" dirty="0" smtClean="0">
                <a:solidFill>
                  <a:schemeClr val="tx2">
                    <a:lumMod val="75000"/>
                  </a:schemeClr>
                </a:solidFill>
                <a:cs typeface="Arial" pitchFamily="34" charset="0"/>
              </a:rPr>
              <a:t>علم الأصوات النطقي</a:t>
            </a:r>
          </a:p>
        </p:txBody>
      </p:sp>
      <p:sp>
        <p:nvSpPr>
          <p:cNvPr id="9219" name="Content Placeholder 2"/>
          <p:cNvSpPr>
            <a:spLocks noGrp="1"/>
          </p:cNvSpPr>
          <p:nvPr>
            <p:ph idx="4294967295"/>
          </p:nvPr>
        </p:nvSpPr>
        <p:spPr>
          <a:xfrm>
            <a:off x="228600" y="1493837"/>
            <a:ext cx="9144000" cy="4678363"/>
          </a:xfrm>
        </p:spPr>
        <p:txBody>
          <a:bodyPr/>
          <a:lstStyle/>
          <a:p>
            <a:pPr algn="just" rtl="1">
              <a:buNone/>
            </a:pPr>
            <a:r>
              <a:rPr lang="ar-SA" sz="2600" dirty="0" smtClean="0">
                <a:cs typeface="Arial" pitchFamily="34" charset="0"/>
              </a:rPr>
              <a:t>هو أحد فروع علم الأصوات الوصفي </a:t>
            </a:r>
            <a:r>
              <a:rPr lang="en-US" sz="2600" dirty="0" smtClean="0">
                <a:cs typeface="Arial" pitchFamily="34" charset="0"/>
              </a:rPr>
              <a:t>Descriptive phonetics</a:t>
            </a:r>
            <a:r>
              <a:rPr lang="ar-SA" sz="2600" dirty="0" smtClean="0">
                <a:cs typeface="Arial" pitchFamily="34" charset="0"/>
              </a:rPr>
              <a:t> الذي يتعرض بالوصف والتحليل لخصائص الصوت الإنساني، متخذاً من اللغة المنطوقة مادة حية لميدان دراساته وطرائقه.</a:t>
            </a:r>
          </a:p>
          <a:p>
            <a:pPr algn="just" rtl="1">
              <a:buNone/>
            </a:pPr>
            <a:r>
              <a:rPr lang="ar-SA" sz="2600" dirty="0" smtClean="0">
                <a:cs typeface="Arial" pitchFamily="34" charset="0"/>
              </a:rPr>
              <a:t>وقد أطلق عليه علماء الدرس الصوتي الحديث: علم الأصوات الوظائفي </a:t>
            </a:r>
            <a:r>
              <a:rPr lang="en-US" sz="2600" dirty="0" smtClean="0">
                <a:cs typeface="Arial" pitchFamily="34" charset="0"/>
              </a:rPr>
              <a:t>Physiological phonetics</a:t>
            </a:r>
            <a:r>
              <a:rPr lang="ar-SA" sz="2600" dirty="0" smtClean="0">
                <a:cs typeface="Arial" pitchFamily="34" charset="0"/>
              </a:rPr>
              <a:t> وهو العلم الذي يعالج بالوصف والتحليل وبيان البنية التركيبية لأعضاء النطق من أجل الوقوف على عملية إنتاج الصوت اللغوي. ويعتبر هذا العلم أقدم أنواع علوم الدراسات الصوتية وأكثرها شيوعاً وانتشاراً في بيئات التصنيف والدرس اللغوي. ويذهب الفيلسوف </a:t>
            </a:r>
            <a:r>
              <a:rPr lang="ar-SA" sz="2600" dirty="0" err="1" smtClean="0">
                <a:cs typeface="Arial" pitchFamily="34" charset="0"/>
              </a:rPr>
              <a:t>مالمبرج</a:t>
            </a:r>
            <a:r>
              <a:rPr lang="ar-SA" sz="2600" dirty="0" smtClean="0">
                <a:cs typeface="Arial" pitchFamily="34" charset="0"/>
              </a:rPr>
              <a:t> إلى القول إن مهمات هذا العلم تكمن في الوقوف على طرائق إنتاج الأصوات اللغوية.</a:t>
            </a:r>
          </a:p>
          <a:p>
            <a:pPr algn="just" rtl="1">
              <a:buNone/>
            </a:pPr>
            <a:r>
              <a:rPr lang="ar-SA" sz="2600" dirty="0" smtClean="0">
                <a:cs typeface="Arial" pitchFamily="34" charset="0"/>
              </a:rPr>
              <a:t>يتألف جهاز النطق عند الإنسان من مجموعة من الأعضاء التي تؤدي وظائف بيولوجية تساعد على ديمومة الحياة كالأكل والتنفس، وقد سميت بأعضاء النطق تجوزاً من مبدأ تسمية الكل باسم الجزء.</a:t>
            </a:r>
            <a:endParaRPr lang="en-US" sz="26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r>
              <a:rPr lang="ar-SA" dirty="0" smtClean="0"/>
              <a:t>علم الأصوات النطقي</a:t>
            </a:r>
            <a:endParaRPr lang="ar-SA" dirty="0"/>
          </a:p>
        </p:txBody>
      </p:sp>
      <p:sp>
        <p:nvSpPr>
          <p:cNvPr id="3" name="عنصر نائب للمحتوى 2"/>
          <p:cNvSpPr>
            <a:spLocks noGrp="1"/>
          </p:cNvSpPr>
          <p:nvPr>
            <p:ph idx="1"/>
          </p:nvPr>
        </p:nvSpPr>
        <p:spPr>
          <a:xfrm>
            <a:off x="495300" y="1371600"/>
            <a:ext cx="8915400" cy="4952999"/>
          </a:xfrm>
        </p:spPr>
        <p:txBody>
          <a:bodyPr/>
          <a:lstStyle/>
          <a:p>
            <a:pPr algn="just" rtl="1"/>
            <a:r>
              <a:rPr lang="ar-SA" sz="2800" dirty="0" smtClean="0"/>
              <a:t>يتألف الجهاز النطقي عند الإنسان من ثلاثة أقسام هي: الجهاز التنفسي، والجهاز </a:t>
            </a:r>
            <a:r>
              <a:rPr lang="ar-SA" sz="2800" dirty="0" err="1" smtClean="0"/>
              <a:t>التصويتي</a:t>
            </a:r>
            <a:r>
              <a:rPr lang="ar-SA" sz="2800" dirty="0" smtClean="0"/>
              <a:t>، والجهاز النطقي.</a:t>
            </a:r>
          </a:p>
          <a:p>
            <a:pPr algn="just" rtl="1"/>
            <a:r>
              <a:rPr lang="ar-SA" sz="2800" b="1" dirty="0" smtClean="0">
                <a:solidFill>
                  <a:srgbClr val="FF0000"/>
                </a:solidFill>
              </a:rPr>
              <a:t>أولاً</a:t>
            </a:r>
            <a:r>
              <a:rPr lang="ar-SA" sz="2800" dirty="0" smtClean="0"/>
              <a:t>: الجهاز التنفسي: ويقوم باستقبال وإرسال الهواء عن طريق الشهيق والزفير وينتج الإنسان أصواته اللغوية عن طريق الزفير</a:t>
            </a:r>
          </a:p>
          <a:p>
            <a:pPr algn="just" rtl="1"/>
            <a:r>
              <a:rPr lang="ar-SA" sz="2800" dirty="0" smtClean="0"/>
              <a:t>ما عدا في لغات نادرة يمكن أن ينتج فيها أصوات</a:t>
            </a:r>
          </a:p>
          <a:p>
            <a:pPr algn="just" rtl="1"/>
            <a:r>
              <a:rPr lang="ar-SA" sz="2800" dirty="0" smtClean="0"/>
              <a:t> لغوية عن طريق الشهيق.</a:t>
            </a:r>
          </a:p>
          <a:p>
            <a:pPr algn="just" rtl="1"/>
            <a:r>
              <a:rPr lang="ar-SA" sz="2800" b="1" dirty="0" smtClean="0">
                <a:solidFill>
                  <a:srgbClr val="FF0000"/>
                </a:solidFill>
              </a:rPr>
              <a:t>ثانياً:</a:t>
            </a:r>
            <a:r>
              <a:rPr lang="ar-SA" sz="2800" dirty="0" smtClean="0"/>
              <a:t> الجهاز </a:t>
            </a:r>
            <a:r>
              <a:rPr lang="ar-SA" sz="2800" dirty="0" err="1" smtClean="0"/>
              <a:t>التصويتي</a:t>
            </a:r>
            <a:r>
              <a:rPr lang="ar-SA" sz="2800" dirty="0" smtClean="0"/>
              <a:t>، ويتكون من الحنجرة،ولسان</a:t>
            </a:r>
          </a:p>
          <a:p>
            <a:pPr algn="just" rtl="1"/>
            <a:r>
              <a:rPr lang="ar-SA" sz="2800" dirty="0" smtClean="0"/>
              <a:t> المزمار، والأوتار الصوتية أو الحبال الصوتية التي </a:t>
            </a:r>
          </a:p>
          <a:p>
            <a:pPr algn="just" rtl="1"/>
            <a:r>
              <a:rPr lang="ar-SA" sz="2800" dirty="0" smtClean="0"/>
              <a:t>تلعب دورا بارزا في تشكيل الصوت اللغوي، وهما عبارة عن </a:t>
            </a:r>
          </a:p>
          <a:p>
            <a:pPr algn="just" rtl="1"/>
            <a:r>
              <a:rPr lang="ar-SA" sz="2800" dirty="0" smtClean="0"/>
              <a:t>رباطين مرنين من العضلات يقعان متقابلين على قمة القصبة الهوائية ويلتقيان عند البروز المسمى تفاحة آدم.</a:t>
            </a:r>
            <a:endParaRPr lang="en-US" sz="2800" dirty="0" smtClean="0"/>
          </a:p>
        </p:txBody>
      </p:sp>
      <p:pic>
        <p:nvPicPr>
          <p:cNvPr id="4" name="صورة 3" descr="الجهاز التنفسي.gif"/>
          <p:cNvPicPr>
            <a:picLocks noChangeAspect="1"/>
          </p:cNvPicPr>
          <p:nvPr/>
        </p:nvPicPr>
        <p:blipFill>
          <a:blip r:embed="rId2" cstate="print"/>
          <a:stretch>
            <a:fillRect/>
          </a:stretch>
        </p:blipFill>
        <p:spPr>
          <a:xfrm>
            <a:off x="152400" y="2562225"/>
            <a:ext cx="3333750" cy="353377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الأصوات النطقي</a:t>
            </a:r>
            <a:endParaRPr lang="ar-SA" dirty="0"/>
          </a:p>
        </p:txBody>
      </p:sp>
      <p:sp>
        <p:nvSpPr>
          <p:cNvPr id="3" name="عنصر نائب للمحتوى 2"/>
          <p:cNvSpPr>
            <a:spLocks noGrp="1"/>
          </p:cNvSpPr>
          <p:nvPr>
            <p:ph idx="1"/>
          </p:nvPr>
        </p:nvSpPr>
        <p:spPr>
          <a:xfrm>
            <a:off x="495300" y="1600200"/>
            <a:ext cx="8915400" cy="4800600"/>
          </a:xfrm>
        </p:spPr>
        <p:txBody>
          <a:bodyPr/>
          <a:lstStyle/>
          <a:p>
            <a:pPr rtl="1"/>
            <a:r>
              <a:rPr lang="ar-SA" dirty="0" smtClean="0"/>
              <a:t>ثالثاً: الجهاز النطقي، ويتكون من الحلق واللسان، والتجويف الفموي واللثة والحنك واللهاة والتجويف الأنفي والشفتين والأسنان، وفي هذا الجهاز يتم تشكيل الأصوات لتتميز بعضها عن بعض، فالأصوات التي تخرج من الحلق تختلف عن تلك التي تخرج من الحنك أو اللثة أو الأنف وهكذا، ويخرج من كل جزء من هذه الأجزاء أصوات معينة في لغتنا العربية سوف نتحدث عنها عند الحديث عن مخارج الأصوات.</a:t>
            </a: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الأصوات الفيزيائي(</a:t>
            </a:r>
            <a:r>
              <a:rPr lang="ar-SA" dirty="0" err="1" smtClean="0"/>
              <a:t>الأوكوستيكي</a:t>
            </a:r>
            <a:r>
              <a:rPr lang="ar-SA" dirty="0" smtClean="0"/>
              <a:t>)</a:t>
            </a:r>
            <a:endParaRPr lang="ar-SA" dirty="0"/>
          </a:p>
        </p:txBody>
      </p:sp>
      <p:sp>
        <p:nvSpPr>
          <p:cNvPr id="3" name="عنصر نائب للمحتوى 2"/>
          <p:cNvSpPr>
            <a:spLocks noGrp="1"/>
          </p:cNvSpPr>
          <p:nvPr>
            <p:ph idx="1"/>
          </p:nvPr>
        </p:nvSpPr>
        <p:spPr>
          <a:xfrm>
            <a:off x="495300" y="1219200"/>
            <a:ext cx="8915400" cy="5257800"/>
          </a:xfrm>
        </p:spPr>
        <p:txBody>
          <a:bodyPr/>
          <a:lstStyle/>
          <a:p>
            <a:pPr rtl="1"/>
            <a:endParaRPr lang="ar-SA" sz="2800" dirty="0" smtClean="0"/>
          </a:p>
        </p:txBody>
      </p:sp>
      <p:pic>
        <p:nvPicPr>
          <p:cNvPr id="4" name="Picture 2"/>
          <p:cNvPicPr>
            <a:picLocks noChangeAspect="1" noChangeArrowheads="1"/>
          </p:cNvPicPr>
          <p:nvPr/>
        </p:nvPicPr>
        <p:blipFill>
          <a:blip r:embed="rId2" cstate="print"/>
          <a:srcRect/>
          <a:stretch>
            <a:fillRect/>
          </a:stretch>
        </p:blipFill>
        <p:spPr bwMode="auto">
          <a:xfrm>
            <a:off x="2209800" y="1447800"/>
            <a:ext cx="5791200" cy="4525963"/>
          </a:xfrm>
          <a:prstGeom prst="rect">
            <a:avLst/>
          </a:prstGeom>
          <a:noFill/>
          <a:ln w="9525">
            <a:noFill/>
            <a:miter lim="800000"/>
            <a:headEnd/>
            <a:tailEnd/>
          </a:ln>
        </p:spPr>
      </p:pic>
      <p:sp>
        <p:nvSpPr>
          <p:cNvPr id="5" name="مستطيل 4"/>
          <p:cNvSpPr/>
          <p:nvPr/>
        </p:nvSpPr>
        <p:spPr>
          <a:xfrm>
            <a:off x="4191000" y="25146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ستطيل 5"/>
          <p:cNvSpPr/>
          <p:nvPr/>
        </p:nvSpPr>
        <p:spPr>
          <a:xfrm>
            <a:off x="3657600" y="28956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ستطيل 6"/>
          <p:cNvSpPr/>
          <p:nvPr/>
        </p:nvSpPr>
        <p:spPr>
          <a:xfrm>
            <a:off x="4800600" y="36576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ستطيل 7"/>
          <p:cNvSpPr/>
          <p:nvPr/>
        </p:nvSpPr>
        <p:spPr>
          <a:xfrm>
            <a:off x="6553200" y="40386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الأصوات الفيزيائي(</a:t>
            </a:r>
            <a:r>
              <a:rPr lang="ar-SA" dirty="0" err="1" smtClean="0"/>
              <a:t>الأوكوستيكي</a:t>
            </a:r>
            <a:r>
              <a:rPr lang="ar-SA" dirty="0" smtClean="0"/>
              <a:t>)</a:t>
            </a:r>
            <a:endParaRPr lang="ar-SA" dirty="0"/>
          </a:p>
        </p:txBody>
      </p:sp>
      <p:pic>
        <p:nvPicPr>
          <p:cNvPr id="1027" name="Picture 3"/>
          <p:cNvPicPr>
            <a:picLocks noChangeAspect="1" noChangeArrowheads="1"/>
          </p:cNvPicPr>
          <p:nvPr/>
        </p:nvPicPr>
        <p:blipFill>
          <a:blip r:embed="rId2" cstate="print"/>
          <a:srcRect/>
          <a:stretch>
            <a:fillRect/>
          </a:stretch>
        </p:blipFill>
        <p:spPr bwMode="auto">
          <a:xfrm>
            <a:off x="1614489" y="1524000"/>
            <a:ext cx="6310311" cy="4733925"/>
          </a:xfrm>
          <a:prstGeom prst="rect">
            <a:avLst/>
          </a:prstGeom>
          <a:noFill/>
          <a:ln w="9525">
            <a:noFill/>
            <a:miter lim="800000"/>
            <a:headEnd/>
            <a:tailEnd/>
          </a:ln>
        </p:spPr>
      </p:pic>
      <p:sp>
        <p:nvSpPr>
          <p:cNvPr id="6" name="مستطيل 5"/>
          <p:cNvSpPr/>
          <p:nvPr/>
        </p:nvSpPr>
        <p:spPr>
          <a:xfrm>
            <a:off x="4572001" y="5257800"/>
            <a:ext cx="6096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rPr>
              <a:t>Voice</a:t>
            </a:r>
            <a:endParaRPr lang="ar-SA" sz="1400" dirty="0">
              <a:solidFill>
                <a:schemeClr val="tx1"/>
              </a:solidFill>
            </a:endParaRPr>
          </a:p>
        </p:txBody>
      </p:sp>
      <p:sp>
        <p:nvSpPr>
          <p:cNvPr id="7" name="مستطيل 6"/>
          <p:cNvSpPr/>
          <p:nvPr/>
        </p:nvSpPr>
        <p:spPr>
          <a:xfrm>
            <a:off x="4038600" y="3733800"/>
            <a:ext cx="457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dirty="0" smtClean="0">
                <a:solidFill>
                  <a:schemeClr val="tx1"/>
                </a:solidFill>
              </a:rPr>
              <a:t>.</a:t>
            </a:r>
            <a:endParaRPr lang="ar-SA" sz="4000"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الأصوات الفيزيائي(</a:t>
            </a:r>
            <a:r>
              <a:rPr lang="ar-SA" dirty="0" err="1" smtClean="0"/>
              <a:t>الأوكوستيكي</a:t>
            </a:r>
            <a:r>
              <a:rPr lang="ar-SA" dirty="0" smtClean="0"/>
              <a:t>)</a:t>
            </a:r>
            <a:endParaRPr lang="ar-SA"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275655" y="1722437"/>
            <a:ext cx="7354690" cy="4525963"/>
          </a:xfrm>
          <a:prstGeom prst="rect">
            <a:avLst/>
          </a:prstGeom>
          <a:noFill/>
          <a:ln w="9525">
            <a:noFill/>
            <a:miter lim="800000"/>
            <a:headEnd/>
            <a:tailEnd/>
          </a:ln>
        </p:spPr>
      </p:pic>
      <p:sp>
        <p:nvSpPr>
          <p:cNvPr id="4" name="مستطيل 3"/>
          <p:cNvSpPr/>
          <p:nvPr/>
        </p:nvSpPr>
        <p:spPr>
          <a:xfrm>
            <a:off x="2286000" y="23622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ستطيل 4"/>
          <p:cNvSpPr/>
          <p:nvPr/>
        </p:nvSpPr>
        <p:spPr>
          <a:xfrm>
            <a:off x="4800600" y="57912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الأصوات الفيزيائي(</a:t>
            </a:r>
            <a:r>
              <a:rPr lang="ar-SA" dirty="0" err="1" smtClean="0"/>
              <a:t>الأوكوستيكي</a:t>
            </a:r>
            <a:r>
              <a:rPr lang="ar-SA" dirty="0" smtClean="0"/>
              <a:t>)</a:t>
            </a:r>
            <a:endParaRPr lang="ar-SA"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1108365" y="1371600"/>
            <a:ext cx="7689270" cy="365760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990600" y="5000625"/>
            <a:ext cx="8153400" cy="714375"/>
          </a:xfrm>
          <a:prstGeom prst="rect">
            <a:avLst/>
          </a:prstGeom>
          <a:noFill/>
          <a:ln w="9525">
            <a:noFill/>
            <a:miter lim="800000"/>
            <a:headEnd/>
            <a:tailEnd/>
          </a:ln>
        </p:spPr>
      </p:pic>
      <p:sp>
        <p:nvSpPr>
          <p:cNvPr id="5" name="مستطيل 4"/>
          <p:cNvSpPr/>
          <p:nvPr/>
        </p:nvSpPr>
        <p:spPr>
          <a:xfrm>
            <a:off x="7391400" y="54102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الأصوات الفيزيائي(</a:t>
            </a:r>
            <a:r>
              <a:rPr lang="ar-SA" dirty="0" err="1" smtClean="0"/>
              <a:t>الأوكوستيكي</a:t>
            </a:r>
            <a:r>
              <a:rPr lang="ar-SA" dirty="0" smtClean="0"/>
              <a:t>)</a:t>
            </a:r>
            <a:endParaRPr lang="ar-SA"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533400" y="1600200"/>
            <a:ext cx="8610600" cy="4525963"/>
          </a:xfrm>
          <a:prstGeom prst="rect">
            <a:avLst/>
          </a:prstGeom>
          <a:noFill/>
          <a:ln w="9525">
            <a:noFill/>
            <a:miter lim="800000"/>
            <a:headEnd/>
            <a:tailEnd/>
          </a:ln>
        </p:spPr>
      </p:pic>
      <p:sp>
        <p:nvSpPr>
          <p:cNvPr id="4" name="مستطيل 3"/>
          <p:cNvSpPr/>
          <p:nvPr/>
        </p:nvSpPr>
        <p:spPr>
          <a:xfrm>
            <a:off x="2286000" y="35052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الأصوات الفيزيائي(</a:t>
            </a:r>
            <a:r>
              <a:rPr lang="ar-SA" dirty="0" err="1" smtClean="0"/>
              <a:t>الأوكوستيكي</a:t>
            </a:r>
            <a:r>
              <a:rPr lang="ar-SA" dirty="0" smtClean="0"/>
              <a:t>)</a:t>
            </a:r>
            <a:endParaRPr lang="ar-SA" dirty="0"/>
          </a:p>
        </p:txBody>
      </p:sp>
      <p:sp>
        <p:nvSpPr>
          <p:cNvPr id="3" name="عنصر نائب للمحتوى 2"/>
          <p:cNvSpPr>
            <a:spLocks noGrp="1"/>
          </p:cNvSpPr>
          <p:nvPr>
            <p:ph idx="1"/>
          </p:nvPr>
        </p:nvSpPr>
        <p:spPr/>
        <p:txBody>
          <a:bodyPr/>
          <a:lstStyle/>
          <a:p>
            <a:r>
              <a:rPr lang="ar-SA" b="1" dirty="0" smtClean="0"/>
              <a:t>التردد</a:t>
            </a:r>
            <a:r>
              <a:rPr lang="ar-SA" dirty="0" smtClean="0"/>
              <a:t>: ويقصد </a:t>
            </a:r>
            <a:r>
              <a:rPr lang="ar-SA" dirty="0" err="1" smtClean="0"/>
              <a:t>به</a:t>
            </a:r>
            <a:r>
              <a:rPr lang="ar-SA" dirty="0" smtClean="0"/>
              <a:t> عدد الذبذبات التي ينتجها الجسم المهتز في الثانية الواحدة، وفي الشكل المجاور فإن التردد هو عدد المرات التي ينتقل فيها الجسم من </a:t>
            </a:r>
            <a:r>
              <a:rPr lang="ar-SA" dirty="0" err="1" smtClean="0"/>
              <a:t>أ</a:t>
            </a:r>
            <a:r>
              <a:rPr lang="ar-SA" dirty="0" smtClean="0"/>
              <a:t> إلى </a:t>
            </a:r>
            <a:r>
              <a:rPr lang="ar-SA" dirty="0" err="1" smtClean="0"/>
              <a:t>ب</a:t>
            </a:r>
            <a:r>
              <a:rPr lang="ar-SA" dirty="0" smtClean="0"/>
              <a:t> في الثانية الواحدة، ويعتمد هذا العدد على ثقل الجسم وطوله وفي أوتارنا الصوتية تعتمد عدد الذبذبات على نسبة شد هذه </a:t>
            </a:r>
            <a:r>
              <a:rPr lang="ar-SA" dirty="0" err="1" smtClean="0"/>
              <a:t>الأحبال</a:t>
            </a:r>
            <a:r>
              <a:rPr lang="ar-SA" dirty="0" smtClean="0"/>
              <a:t> أو ارتخائها.</a:t>
            </a:r>
          </a:p>
          <a:p>
            <a:r>
              <a:rPr lang="ar-SA" b="1" dirty="0" smtClean="0"/>
              <a:t>سعة الذبذبة</a:t>
            </a:r>
            <a:r>
              <a:rPr lang="ar-SA" dirty="0" smtClean="0"/>
              <a:t>: وهي المسافة بين نقطة استراحة الجسم </a:t>
            </a:r>
          </a:p>
          <a:p>
            <a:r>
              <a:rPr lang="ar-SA" dirty="0" smtClean="0"/>
              <a:t>المتحرك أو وقوفه وأبعد نقطة يصل إليها</a:t>
            </a:r>
          </a:p>
          <a:p>
            <a:r>
              <a:rPr lang="ar-SA" dirty="0" smtClean="0"/>
              <a:t>عند تحركه، أي المسافة بين </a:t>
            </a:r>
            <a:r>
              <a:rPr lang="ar-SA" dirty="0" err="1" smtClean="0"/>
              <a:t>أ</a:t>
            </a:r>
            <a:r>
              <a:rPr lang="ar-SA" dirty="0" smtClean="0"/>
              <a:t> </a:t>
            </a:r>
            <a:r>
              <a:rPr lang="ar-SA" dirty="0" err="1" smtClean="0"/>
              <a:t>وب</a:t>
            </a:r>
            <a:r>
              <a:rPr lang="ar-SA" dirty="0" smtClean="0"/>
              <a:t>.</a:t>
            </a:r>
            <a:endParaRPr lang="ar-SA" dirty="0"/>
          </a:p>
        </p:txBody>
      </p:sp>
      <p:pic>
        <p:nvPicPr>
          <p:cNvPr id="9" name="Picture 2"/>
          <p:cNvPicPr>
            <a:picLocks noChangeAspect="1" noChangeArrowheads="1"/>
          </p:cNvPicPr>
          <p:nvPr/>
        </p:nvPicPr>
        <p:blipFill>
          <a:blip r:embed="rId2" cstate="print"/>
          <a:srcRect/>
          <a:stretch>
            <a:fillRect/>
          </a:stretch>
        </p:blipFill>
        <p:spPr bwMode="auto">
          <a:xfrm>
            <a:off x="1371600" y="4191000"/>
            <a:ext cx="1307800" cy="1477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الأصوات الفيزيائي(</a:t>
            </a:r>
            <a:r>
              <a:rPr lang="ar-SA" dirty="0" err="1" smtClean="0"/>
              <a:t>الأوكوستيكي</a:t>
            </a:r>
            <a:r>
              <a:rPr lang="ar-SA" dirty="0" smtClean="0"/>
              <a:t>)</a:t>
            </a:r>
            <a:endParaRPr lang="ar-SA"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1120966" y="1600200"/>
            <a:ext cx="7664067" cy="4525963"/>
          </a:xfrm>
          <a:prstGeom prst="rect">
            <a:avLst/>
          </a:prstGeom>
          <a:noFill/>
          <a:ln w="9525">
            <a:noFill/>
            <a:miter lim="800000"/>
            <a:headEnd/>
            <a:tailEnd/>
          </a:ln>
        </p:spPr>
      </p:pic>
      <p:sp>
        <p:nvSpPr>
          <p:cNvPr id="5" name="مستطيل 4"/>
          <p:cNvSpPr/>
          <p:nvPr/>
        </p:nvSpPr>
        <p:spPr>
          <a:xfrm>
            <a:off x="3352800" y="5638800"/>
            <a:ext cx="33528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الموجة الصوتية</a:t>
            </a:r>
            <a:endParaRPr lang="ar-SA" dirty="0"/>
          </a:p>
        </p:txBody>
      </p:sp>
      <p:pic>
        <p:nvPicPr>
          <p:cNvPr id="7170" name="Picture 2"/>
          <p:cNvPicPr>
            <a:picLocks noGrp="1" noChangeAspect="1" noChangeArrowheads="1"/>
          </p:cNvPicPr>
          <p:nvPr>
            <p:ph idx="1"/>
          </p:nvPr>
        </p:nvPicPr>
        <p:blipFill>
          <a:blip r:embed="rId2" cstate="print"/>
          <a:srcRect/>
          <a:stretch>
            <a:fillRect/>
          </a:stretch>
        </p:blipFill>
        <p:spPr bwMode="auto">
          <a:xfrm>
            <a:off x="2914206" y="1493837"/>
            <a:ext cx="4077587"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الأصوات الفيزيائي(</a:t>
            </a:r>
            <a:r>
              <a:rPr lang="ar-SA" dirty="0" err="1" smtClean="0"/>
              <a:t>الأوكوستيكي</a:t>
            </a:r>
            <a:r>
              <a:rPr lang="ar-SA" dirty="0" smtClean="0"/>
              <a:t>)</a:t>
            </a:r>
            <a:endParaRPr lang="ar-SA" dirty="0"/>
          </a:p>
        </p:txBody>
      </p:sp>
      <p:pic>
        <p:nvPicPr>
          <p:cNvPr id="8194" name="Picture 2"/>
          <p:cNvPicPr>
            <a:picLocks noGrp="1" noChangeAspect="1" noChangeArrowheads="1"/>
          </p:cNvPicPr>
          <p:nvPr>
            <p:ph idx="1"/>
          </p:nvPr>
        </p:nvPicPr>
        <p:blipFill>
          <a:blip r:embed="rId2" cstate="print"/>
          <a:stretch>
            <a:fillRect/>
          </a:stretch>
        </p:blipFill>
        <p:spPr bwMode="auto">
          <a:xfrm>
            <a:off x="1219200" y="1447800"/>
            <a:ext cx="7229533" cy="5029200"/>
          </a:xfrm>
          <a:prstGeom prst="rect">
            <a:avLst/>
          </a:prstGeom>
          <a:noFill/>
          <a:ln w="9525">
            <a:noFill/>
            <a:miter lim="800000"/>
            <a:headEnd/>
            <a:tailEnd/>
          </a:ln>
        </p:spPr>
      </p:pic>
      <p:sp>
        <p:nvSpPr>
          <p:cNvPr id="4" name="مستطيل 3"/>
          <p:cNvSpPr/>
          <p:nvPr/>
        </p:nvSpPr>
        <p:spPr>
          <a:xfrm>
            <a:off x="2514600" y="43434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dirty="0" smtClean="0">
                <a:solidFill>
                  <a:schemeClr val="tx1"/>
                </a:solidFill>
              </a:rPr>
              <a:t>.</a:t>
            </a:r>
            <a:endParaRPr lang="ar-SA" sz="4000" dirty="0">
              <a:solidFill>
                <a:schemeClr val="tx1"/>
              </a:solidFill>
            </a:endParaRPr>
          </a:p>
        </p:txBody>
      </p:sp>
      <p:sp>
        <p:nvSpPr>
          <p:cNvPr id="5" name="مستطيل 4"/>
          <p:cNvSpPr/>
          <p:nvPr/>
        </p:nvSpPr>
        <p:spPr>
          <a:xfrm>
            <a:off x="4038600" y="37338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ستطيل 5"/>
          <p:cNvSpPr/>
          <p:nvPr/>
        </p:nvSpPr>
        <p:spPr>
          <a:xfrm>
            <a:off x="4648200" y="47244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ستطيل 6"/>
          <p:cNvSpPr/>
          <p:nvPr/>
        </p:nvSpPr>
        <p:spPr>
          <a:xfrm>
            <a:off x="1981200" y="57150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ستطيل 7"/>
          <p:cNvSpPr/>
          <p:nvPr/>
        </p:nvSpPr>
        <p:spPr>
          <a:xfrm>
            <a:off x="3429000" y="60960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الأصوات الفيزيائي(</a:t>
            </a:r>
            <a:r>
              <a:rPr lang="ar-SA" dirty="0" err="1" smtClean="0"/>
              <a:t>الأوكوستيكي</a:t>
            </a:r>
            <a:r>
              <a:rPr lang="ar-SA" dirty="0" smtClean="0"/>
              <a:t>)</a:t>
            </a:r>
            <a:endParaRPr lang="ar-SA" dirty="0"/>
          </a:p>
        </p:txBody>
      </p:sp>
      <p:pic>
        <p:nvPicPr>
          <p:cNvPr id="1027" name="Picture 3"/>
          <p:cNvPicPr>
            <a:picLocks noGrp="1" noChangeAspect="1" noChangeArrowheads="1"/>
          </p:cNvPicPr>
          <p:nvPr>
            <p:ph idx="1"/>
          </p:nvPr>
        </p:nvPicPr>
        <p:blipFill>
          <a:blip r:embed="rId2" cstate="print"/>
          <a:srcRect/>
          <a:stretch>
            <a:fillRect/>
          </a:stretch>
        </p:blipFill>
        <p:spPr bwMode="auto">
          <a:xfrm>
            <a:off x="1295400" y="1371600"/>
            <a:ext cx="7467599" cy="4876800"/>
          </a:xfrm>
          <a:prstGeom prst="rect">
            <a:avLst/>
          </a:prstGeom>
          <a:noFill/>
          <a:ln w="9525">
            <a:noFill/>
            <a:miter lim="800000"/>
            <a:headEnd/>
            <a:tailEnd/>
          </a:ln>
        </p:spPr>
      </p:pic>
      <p:sp>
        <p:nvSpPr>
          <p:cNvPr id="6" name="مستطيل 5"/>
          <p:cNvSpPr/>
          <p:nvPr/>
        </p:nvSpPr>
        <p:spPr>
          <a:xfrm>
            <a:off x="5943600" y="17526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ستطيل 6"/>
          <p:cNvSpPr/>
          <p:nvPr/>
        </p:nvSpPr>
        <p:spPr>
          <a:xfrm>
            <a:off x="7239000" y="25146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ستطيل 7"/>
          <p:cNvSpPr/>
          <p:nvPr/>
        </p:nvSpPr>
        <p:spPr>
          <a:xfrm>
            <a:off x="6781800" y="36576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ستطيل 8"/>
          <p:cNvSpPr/>
          <p:nvPr/>
        </p:nvSpPr>
        <p:spPr>
          <a:xfrm>
            <a:off x="7620000" y="60198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الرنين</a:t>
            </a:r>
            <a:endParaRPr lang="ar-SA"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600200" y="1371600"/>
            <a:ext cx="7010400" cy="4876800"/>
          </a:xfrm>
          <a:prstGeom prst="rect">
            <a:avLst/>
          </a:prstGeom>
          <a:noFill/>
          <a:ln w="9525">
            <a:noFill/>
            <a:miter lim="800000"/>
            <a:headEnd/>
            <a:tailEnd/>
          </a:ln>
        </p:spPr>
      </p:pic>
      <p:sp>
        <p:nvSpPr>
          <p:cNvPr id="5" name="مستطيل 4"/>
          <p:cNvSpPr/>
          <p:nvPr/>
        </p:nvSpPr>
        <p:spPr>
          <a:xfrm>
            <a:off x="7620000" y="28956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ستطيل 5"/>
          <p:cNvSpPr/>
          <p:nvPr/>
        </p:nvSpPr>
        <p:spPr>
          <a:xfrm>
            <a:off x="7086600" y="52578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ستطيل 6"/>
          <p:cNvSpPr/>
          <p:nvPr/>
        </p:nvSpPr>
        <p:spPr>
          <a:xfrm>
            <a:off x="7543800" y="60198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إنتاج الكلام</a:t>
            </a:r>
            <a:endParaRPr lang="ar-SA" dirty="0"/>
          </a:p>
        </p:txBody>
      </p:sp>
      <p:pic>
        <p:nvPicPr>
          <p:cNvPr id="3075" name="Picture 3"/>
          <p:cNvPicPr>
            <a:picLocks noChangeAspect="1" noChangeArrowheads="1"/>
          </p:cNvPicPr>
          <p:nvPr/>
        </p:nvPicPr>
        <p:blipFill>
          <a:blip r:embed="rId2" cstate="print"/>
          <a:srcRect/>
          <a:stretch>
            <a:fillRect/>
          </a:stretch>
        </p:blipFill>
        <p:spPr bwMode="auto">
          <a:xfrm>
            <a:off x="685799" y="2847975"/>
            <a:ext cx="8610601" cy="2181225"/>
          </a:xfrm>
          <a:prstGeom prst="rect">
            <a:avLst/>
          </a:prstGeom>
          <a:noFill/>
          <a:ln w="9525">
            <a:noFill/>
            <a:miter lim="800000"/>
            <a:headEnd/>
            <a:tailEnd/>
          </a:ln>
        </p:spPr>
      </p:pic>
      <p:pic>
        <p:nvPicPr>
          <p:cNvPr id="8" name="Picture 4"/>
          <p:cNvPicPr>
            <a:picLocks noGrp="1" noChangeAspect="1" noChangeArrowheads="1"/>
          </p:cNvPicPr>
          <p:nvPr>
            <p:ph idx="1"/>
          </p:nvPr>
        </p:nvPicPr>
        <p:blipFill>
          <a:blip r:embed="rId3" cstate="print"/>
          <a:srcRect/>
          <a:stretch>
            <a:fillRect/>
          </a:stretch>
        </p:blipFill>
        <p:spPr bwMode="auto">
          <a:xfrm>
            <a:off x="533400" y="1371600"/>
            <a:ext cx="8839200" cy="1462469"/>
          </a:xfrm>
          <a:prstGeom prst="rect">
            <a:avLst/>
          </a:prstGeom>
          <a:noFill/>
          <a:ln w="9525">
            <a:noFill/>
            <a:miter lim="800000"/>
            <a:headEnd/>
            <a:tailEnd/>
          </a:ln>
        </p:spPr>
      </p:pic>
      <p:sp>
        <p:nvSpPr>
          <p:cNvPr id="9" name="مستطيل 8"/>
          <p:cNvSpPr/>
          <p:nvPr/>
        </p:nvSpPr>
        <p:spPr>
          <a:xfrm>
            <a:off x="2057400" y="46482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الأصوات السمعي</a:t>
            </a:r>
            <a:endParaRPr lang="ar-SA" dirty="0"/>
          </a:p>
        </p:txBody>
      </p:sp>
      <p:sp>
        <p:nvSpPr>
          <p:cNvPr id="3" name="عنصر نائب للمحتوى 2"/>
          <p:cNvSpPr>
            <a:spLocks noGrp="1"/>
          </p:cNvSpPr>
          <p:nvPr>
            <p:ph idx="1"/>
          </p:nvPr>
        </p:nvSpPr>
        <p:spPr/>
        <p:txBody>
          <a:bodyPr/>
          <a:lstStyle/>
          <a:p>
            <a:pPr algn="just" rtl="1"/>
            <a:r>
              <a:rPr lang="ar-SA" dirty="0" smtClean="0"/>
              <a:t>هو العلم الذي يدرس ميكانيكية الجهاز السمعي والطرق التي تؤثر في سلوكه وتأثره بالأصوات، ويمثله في الإنسان الأذن وهي تتألف من ثلاثة أجزاء: الأذن الخارجية والأذن الوسطى والأذن الداخلية، حيث تقوم الأذن الخارجية بتجميع الموجات الصوتية ونقلها إلى الأذن الوسطى التي تتحكم في درجة الصوت وشدته ثم توصله إلى الأذن الداخلية حيث يتم تحويل الصوت إلى ومضات كهربية عصبية تتجمع على شكل شحنات ترسل إلى الجهاز العصبي الذي يقوم بتحليلها والتفاعل معها.</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الأصوات التجريبي</a:t>
            </a:r>
            <a:endParaRPr lang="ar-SA" dirty="0"/>
          </a:p>
        </p:txBody>
      </p:sp>
      <p:sp>
        <p:nvSpPr>
          <p:cNvPr id="3" name="عنصر نائب للمحتوى 2"/>
          <p:cNvSpPr>
            <a:spLocks noGrp="1"/>
          </p:cNvSpPr>
          <p:nvPr>
            <p:ph idx="1"/>
          </p:nvPr>
        </p:nvSpPr>
        <p:spPr/>
        <p:txBody>
          <a:bodyPr/>
          <a:lstStyle/>
          <a:p>
            <a:pPr algn="just" rtl="1"/>
            <a:r>
              <a:rPr lang="ar-SA" sz="3000" dirty="0" smtClean="0"/>
              <a:t>هو العلم الذي يدرس الصوت معتمداً على الأجهزة والآلات التي تقدم مختلف التجارب على الصوت بغية الوقوف على مكوناته ودرجاته </a:t>
            </a:r>
            <a:r>
              <a:rPr lang="ar-SA" sz="3000" dirty="0" err="1" smtClean="0"/>
              <a:t>التباينية</a:t>
            </a:r>
            <a:r>
              <a:rPr lang="ar-SA" sz="3000" dirty="0" smtClean="0"/>
              <a:t>، ونعرض هنا أهم الأجهزة المستعملة في المعامل والمختبرات الصوتية:</a:t>
            </a:r>
          </a:p>
          <a:p>
            <a:pPr algn="just" rtl="1"/>
            <a:r>
              <a:rPr lang="ar-SA" sz="3000" b="1" dirty="0" err="1" smtClean="0"/>
              <a:t>الأوسيللوكراف</a:t>
            </a:r>
            <a:r>
              <a:rPr lang="ar-SA" sz="3000" dirty="0" smtClean="0"/>
              <a:t>:وهو جهاز يتلقى الإشارات المرسلة من مكبر للصوت أمام فم المتكلم ويقوم بتحويلها إلى موجات كهربية تظهر على الشاشة.</a:t>
            </a:r>
          </a:p>
          <a:p>
            <a:pPr algn="just" rtl="1"/>
            <a:r>
              <a:rPr lang="ar-SA" sz="3000" b="1" dirty="0" smtClean="0"/>
              <a:t>المجهر الحنجري</a:t>
            </a:r>
            <a:r>
              <a:rPr lang="ar-SA" sz="3000" dirty="0" smtClean="0"/>
              <a:t>: وهو عبارة عن مرآة صغيرة قطرها ثلاث أرباع البوصة يساعد الناظر على رؤية الأوتار الصوتية أثناء الكلام لمعرفة طبيعة الصوت إذا كان </a:t>
            </a:r>
            <a:r>
              <a:rPr lang="ar-SA" sz="3000" dirty="0" err="1" smtClean="0"/>
              <a:t>مجهوراً</a:t>
            </a:r>
            <a:r>
              <a:rPr lang="ar-SA" sz="3000" dirty="0" smtClean="0"/>
              <a:t> أو مهموساَ</a:t>
            </a:r>
            <a:endParaRPr lang="ar-SA" sz="3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الأصوات السمعي</a:t>
            </a:r>
            <a:endParaRPr lang="ar-SA" dirty="0"/>
          </a:p>
        </p:txBody>
      </p:sp>
      <p:sp>
        <p:nvSpPr>
          <p:cNvPr id="3" name="عنصر نائب للمحتوى 2"/>
          <p:cNvSpPr>
            <a:spLocks noGrp="1"/>
          </p:cNvSpPr>
          <p:nvPr>
            <p:ph idx="1"/>
          </p:nvPr>
        </p:nvSpPr>
        <p:spPr/>
        <p:txBody>
          <a:bodyPr/>
          <a:lstStyle/>
          <a:p>
            <a:r>
              <a:rPr lang="ar-SA" b="1" dirty="0" err="1" smtClean="0"/>
              <a:t>الأحناك</a:t>
            </a:r>
            <a:r>
              <a:rPr lang="ar-SA" b="1" dirty="0" smtClean="0"/>
              <a:t> الصناعية</a:t>
            </a:r>
            <a:r>
              <a:rPr lang="ar-SA" dirty="0" smtClean="0"/>
              <a:t>: الحنك الصناعي عبارة عن ورقة </a:t>
            </a:r>
            <a:r>
              <a:rPr lang="ar-SA" dirty="0" err="1" smtClean="0"/>
              <a:t>مقواة</a:t>
            </a:r>
            <a:r>
              <a:rPr lang="ar-SA" dirty="0" smtClean="0"/>
              <a:t> تثبت على السطح العلوي للفم بمحاذاة أطراف الأسنان العليا وتطلى بمسحوق الفحم </a:t>
            </a:r>
            <a:r>
              <a:rPr lang="ar-SA" dirty="0" err="1" smtClean="0"/>
              <a:t>والشوكولاتة</a:t>
            </a:r>
            <a:r>
              <a:rPr lang="ar-SA" dirty="0" smtClean="0"/>
              <a:t> الخاصة بهذا الغرض، ثم ينطق الشخص وحدة صوتية واحدة ثم تخرج هذه الورقة ليسجل بصمة الوحدة الصوتية التي نطقت.</a:t>
            </a:r>
          </a:p>
          <a:p>
            <a:r>
              <a:rPr lang="ar-SA" dirty="0" smtClean="0"/>
              <a:t>وهي قاصرة لأنها تسجل بصمات الأصوات المفردة فقط، ولا يمكنها تسجيل بصمات لكلام مركب كجملة متكاملة مثلاً أو مقطع صوتي كامل.</a:t>
            </a:r>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وهذه العلوم مترابطة لا يمكن أن يقدم أحدها شيئاً في دراسة الأصوات في معزل عن الآخر:</a:t>
            </a:r>
          </a:p>
          <a:p>
            <a:endParaRPr lang="ar-SA" dirty="0" smtClean="0"/>
          </a:p>
          <a:p>
            <a:endParaRPr lang="ar-SA" dirty="0" smtClean="0"/>
          </a:p>
          <a:p>
            <a:r>
              <a:rPr lang="ar-SA" dirty="0" smtClean="0"/>
              <a:t>وكل هذه الحلقات تدرس عن </a:t>
            </a:r>
          </a:p>
          <a:p>
            <a:r>
              <a:rPr lang="ar-SA" dirty="0" smtClean="0"/>
              <a:t>طريق الآلات</a:t>
            </a:r>
          </a:p>
          <a:p>
            <a:r>
              <a:rPr lang="en-US" smtClean="0"/>
              <a:t>(</a:t>
            </a:r>
            <a:r>
              <a:rPr lang="ar-SA" smtClean="0"/>
              <a:t>(</a:t>
            </a:r>
            <a:r>
              <a:rPr lang="ar-SA" dirty="0" smtClean="0"/>
              <a:t>علم </a:t>
            </a:r>
            <a:r>
              <a:rPr lang="ar-SA" smtClean="0"/>
              <a:t>الأصوات التجريبي</a:t>
            </a:r>
            <a:endParaRPr lang="ar-SA" dirty="0" smtClean="0"/>
          </a:p>
          <a:p>
            <a:endParaRPr lang="ar-SA" dirty="0"/>
          </a:p>
        </p:txBody>
      </p:sp>
      <p:pic>
        <p:nvPicPr>
          <p:cNvPr id="4" name="صورة 3" descr="علوم الصوت.bmp"/>
          <p:cNvPicPr>
            <a:picLocks noChangeAspect="1"/>
          </p:cNvPicPr>
          <p:nvPr/>
        </p:nvPicPr>
        <p:blipFill>
          <a:blip r:embed="rId2" cstate="print"/>
          <a:stretch>
            <a:fillRect/>
          </a:stretch>
        </p:blipFill>
        <p:spPr>
          <a:xfrm>
            <a:off x="381000" y="3076575"/>
            <a:ext cx="5029200" cy="3019425"/>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1935</TotalTime>
  <Words>736</Words>
  <Application>Microsoft Office PowerPoint</Application>
  <PresentationFormat>A4 Paper (210x297 mm)</PresentationFormat>
  <Paragraphs>69</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المحاضرة الثانية</vt:lpstr>
      <vt:lpstr>عناصر المحاضرة</vt:lpstr>
      <vt:lpstr>علم الأصوات النطقي</vt:lpstr>
      <vt:lpstr>علم الأصوات النطقي</vt:lpstr>
      <vt:lpstr>علم الأصوات النطقي</vt:lpstr>
      <vt:lpstr>علم الأصوات الفيزيائي(الأوكوستيكي)</vt:lpstr>
      <vt:lpstr>علم الأصوات الفيزيائي(الأوكوستيكي)</vt:lpstr>
      <vt:lpstr>علم الأصوات الفيزيائي(الأوكوستيكي)</vt:lpstr>
      <vt:lpstr>علم الأصوات الفيزيائي(الأوكوستيكي)</vt:lpstr>
      <vt:lpstr>علم الأصوات الفيزيائي(الأوكوستيكي)</vt:lpstr>
      <vt:lpstr>علم الأصوات الفيزيائي(الأوكوستيكي)</vt:lpstr>
      <vt:lpstr>علم الأصوات الفيزيائي(الأوكوستيكي)</vt:lpstr>
      <vt:lpstr>الموجة الصوتية</vt:lpstr>
      <vt:lpstr>علم الأصوات الفيزيائي(الأوكوستيكي)</vt:lpstr>
      <vt:lpstr>علم الأصوات الفيزيائي(الأوكوستيكي)</vt:lpstr>
      <vt:lpstr>الرنين</vt:lpstr>
      <vt:lpstr>إنتاج الكلام</vt:lpstr>
      <vt:lpstr>علم الأصوات السمعي</vt:lpstr>
      <vt:lpstr>علم الأصوات التجريبي</vt:lpstr>
      <vt:lpstr>علم الأصوات السمعي</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152</cp:revision>
  <dcterms:created xsi:type="dcterms:W3CDTF">2009-10-14T19:14:34Z</dcterms:created>
  <dcterms:modified xsi:type="dcterms:W3CDTF">2011-03-05T05:39:30Z</dcterms:modified>
</cp:coreProperties>
</file>