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600"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الصوتيات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السابعة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مخارج الأصوات في العربية</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مخارج الأصوات عند القدماء</a:t>
            </a:r>
            <a:endParaRPr lang="ar-SA" dirty="0"/>
          </a:p>
        </p:txBody>
      </p:sp>
      <p:sp>
        <p:nvSpPr>
          <p:cNvPr id="3" name="عنصر نائب للمحتوى 2"/>
          <p:cNvSpPr>
            <a:spLocks noGrp="1"/>
          </p:cNvSpPr>
          <p:nvPr>
            <p:ph idx="1"/>
          </p:nvPr>
        </p:nvSpPr>
        <p:spPr/>
        <p:txBody>
          <a:bodyPr/>
          <a:lstStyle/>
          <a:p>
            <a:pPr rtl="1"/>
            <a:r>
              <a:rPr lang="ar-SA" sz="2800" dirty="0" smtClean="0"/>
              <a:t>ليس هناك فرق كبير بين المخارج التي حددها القدماء لأصوات العربية والمخارج التي حددها المحدثون، وسنتعرف أولاً إلى مخارج الأصوات عند القدماء ممثلة بوصف سيبويه لها، حيث يقول</a:t>
            </a:r>
            <a:r>
              <a:rPr lang="ar-SA" sz="2800" dirty="0" smtClean="0"/>
              <a:t>: </a:t>
            </a:r>
            <a:r>
              <a:rPr lang="ar-SA" sz="2800" dirty="0" smtClean="0"/>
              <a:t>ولحروف العربية ستة عشر مخرجا :</a:t>
            </a:r>
            <a:endParaRPr lang="en-US" sz="2800" b="1" dirty="0" smtClean="0"/>
          </a:p>
          <a:p>
            <a:pPr lvl="0" rtl="1"/>
            <a:r>
              <a:rPr lang="ar-SA" sz="2800" dirty="0" smtClean="0">
                <a:solidFill>
                  <a:srgbClr val="FF0000"/>
                </a:solidFill>
              </a:rPr>
              <a:t>فللحلق منها ثلاثة </a:t>
            </a:r>
            <a:r>
              <a:rPr lang="ar-SA" sz="2800" dirty="0" smtClean="0"/>
              <a:t>: </a:t>
            </a:r>
            <a:endParaRPr lang="en-US" sz="2800" b="1" dirty="0" smtClean="0"/>
          </a:p>
          <a:p>
            <a:pPr lvl="0" rtl="1"/>
            <a:r>
              <a:rPr lang="ar-SA" sz="2800" dirty="0" smtClean="0"/>
              <a:t>1.</a:t>
            </a:r>
            <a:r>
              <a:rPr lang="ar-SA" sz="2800" dirty="0" smtClean="0">
                <a:solidFill>
                  <a:srgbClr val="0070C0"/>
                </a:solidFill>
              </a:rPr>
              <a:t>فأقصاها</a:t>
            </a:r>
            <a:r>
              <a:rPr lang="ar-SA" sz="2800" dirty="0" smtClean="0"/>
              <a:t> </a:t>
            </a:r>
            <a:r>
              <a:rPr lang="ar-SA" sz="2800" dirty="0" smtClean="0"/>
              <a:t>مخرج الهمزة والـهاء والألف. </a:t>
            </a:r>
            <a:endParaRPr lang="en-US" sz="2800" b="1" dirty="0" smtClean="0"/>
          </a:p>
          <a:p>
            <a:pPr lvl="0" rtl="1"/>
            <a:r>
              <a:rPr lang="ar-SA" sz="2800" dirty="0" smtClean="0"/>
              <a:t>2. ومن </a:t>
            </a:r>
            <a:r>
              <a:rPr lang="ar-SA" sz="2800" dirty="0" smtClean="0">
                <a:solidFill>
                  <a:srgbClr val="0070C0"/>
                </a:solidFill>
              </a:rPr>
              <a:t>أوسط الحلق </a:t>
            </a:r>
            <a:r>
              <a:rPr lang="ar-SA" sz="2800" dirty="0" smtClean="0"/>
              <a:t>مخرج : العين والحاء. </a:t>
            </a:r>
            <a:endParaRPr lang="en-US" sz="2800" b="1" dirty="0" smtClean="0"/>
          </a:p>
          <a:p>
            <a:pPr lvl="0" rtl="1"/>
            <a:r>
              <a:rPr lang="ar-SA" sz="2800" dirty="0" smtClean="0"/>
              <a:t>3. و</a:t>
            </a:r>
            <a:r>
              <a:rPr lang="ar-SA" sz="2800" dirty="0" smtClean="0">
                <a:solidFill>
                  <a:srgbClr val="0070C0"/>
                </a:solidFill>
              </a:rPr>
              <a:t>أدناها</a:t>
            </a:r>
            <a:r>
              <a:rPr lang="ar-SA" sz="2800" dirty="0" smtClean="0"/>
              <a:t> </a:t>
            </a:r>
            <a:r>
              <a:rPr lang="ar-SA" sz="2800" dirty="0" smtClean="0"/>
              <a:t>مخرجا من الفم : الغين والخاء. </a:t>
            </a:r>
            <a:endParaRPr lang="en-US" sz="2800" b="1" dirty="0" smtClean="0"/>
          </a:p>
          <a:p>
            <a:pPr lvl="0" rtl="1"/>
            <a:r>
              <a:rPr lang="ar-SA" sz="2800" dirty="0" smtClean="0"/>
              <a:t>4. </a:t>
            </a:r>
            <a:r>
              <a:rPr lang="ar-SA" sz="2800" dirty="0" smtClean="0">
                <a:solidFill>
                  <a:srgbClr val="FF0000"/>
                </a:solidFill>
              </a:rPr>
              <a:t>ومن </a:t>
            </a:r>
            <a:r>
              <a:rPr lang="ar-SA" sz="2800" dirty="0" smtClean="0">
                <a:solidFill>
                  <a:srgbClr val="FF0000"/>
                </a:solidFill>
              </a:rPr>
              <a:t>أقصى اللسان وما فوقه من الحنك الأعلى </a:t>
            </a:r>
            <a:r>
              <a:rPr lang="ar-SA" sz="2800" dirty="0" smtClean="0"/>
              <a:t>مخرج : القاف. </a:t>
            </a:r>
            <a:endParaRPr lang="en-US" sz="2800"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مخارج الأصوات عند القدماء</a:t>
            </a:r>
            <a:endParaRPr lang="ar-SA" dirty="0"/>
          </a:p>
        </p:txBody>
      </p:sp>
      <p:sp>
        <p:nvSpPr>
          <p:cNvPr id="3" name="عنصر نائب للمحتوى 2"/>
          <p:cNvSpPr>
            <a:spLocks noGrp="1"/>
          </p:cNvSpPr>
          <p:nvPr>
            <p:ph idx="1"/>
          </p:nvPr>
        </p:nvSpPr>
        <p:spPr/>
        <p:txBody>
          <a:bodyPr/>
          <a:lstStyle/>
          <a:p>
            <a:pPr lvl="0" rtl="1"/>
            <a:r>
              <a:rPr lang="ar-SA" dirty="0" smtClean="0"/>
              <a:t>5</a:t>
            </a:r>
            <a:r>
              <a:rPr lang="ar-SA" dirty="0" smtClean="0">
                <a:solidFill>
                  <a:srgbClr val="FF0000"/>
                </a:solidFill>
              </a:rPr>
              <a:t>. ومن </a:t>
            </a:r>
            <a:r>
              <a:rPr lang="ar-SA" dirty="0" smtClean="0">
                <a:solidFill>
                  <a:srgbClr val="FF0000"/>
                </a:solidFill>
              </a:rPr>
              <a:t>أسفل من موضع القاف من اللسان قليلاً ومما يليه من الحنك الأعلى </a:t>
            </a:r>
            <a:r>
              <a:rPr lang="ar-SA" dirty="0" smtClean="0"/>
              <a:t>مخرج : الكاف. </a:t>
            </a:r>
            <a:endParaRPr lang="en-US" b="1" dirty="0" smtClean="0"/>
          </a:p>
          <a:p>
            <a:pPr lvl="0" rtl="1"/>
            <a:r>
              <a:rPr lang="ar-SA" dirty="0" smtClean="0"/>
              <a:t>6</a:t>
            </a:r>
            <a:r>
              <a:rPr lang="ar-SA" dirty="0" smtClean="0">
                <a:solidFill>
                  <a:srgbClr val="FF0000"/>
                </a:solidFill>
              </a:rPr>
              <a:t>. ومن </a:t>
            </a:r>
            <a:r>
              <a:rPr lang="ar-SA" dirty="0" smtClean="0">
                <a:solidFill>
                  <a:srgbClr val="FF0000"/>
                </a:solidFill>
              </a:rPr>
              <a:t>وسط اللسان بينه وبين وسط الحنك الأعلى </a:t>
            </a:r>
            <a:r>
              <a:rPr lang="ar-SA" dirty="0" smtClean="0"/>
              <a:t>مخرج : الجيم والشين والياء . </a:t>
            </a:r>
            <a:endParaRPr lang="en-US" b="1" dirty="0" smtClean="0"/>
          </a:p>
          <a:p>
            <a:pPr lvl="0" rtl="1"/>
            <a:r>
              <a:rPr lang="ar-SA" dirty="0" smtClean="0"/>
              <a:t>7.</a:t>
            </a:r>
            <a:r>
              <a:rPr lang="ar-SA" dirty="0" smtClean="0">
                <a:solidFill>
                  <a:srgbClr val="FF0000"/>
                </a:solidFill>
              </a:rPr>
              <a:t> ومن </a:t>
            </a:r>
            <a:r>
              <a:rPr lang="ar-SA" dirty="0" smtClean="0">
                <a:solidFill>
                  <a:srgbClr val="FF0000"/>
                </a:solidFill>
              </a:rPr>
              <a:t>بين أول حافة اللسان وما يليه من الأضراس مخرج </a:t>
            </a:r>
            <a:r>
              <a:rPr lang="ar-SA" dirty="0" smtClean="0"/>
              <a:t>: الضاد. </a:t>
            </a:r>
            <a:endParaRPr lang="en-US" b="1" dirty="0" smtClean="0"/>
          </a:p>
          <a:p>
            <a:pPr lvl="0" rtl="1"/>
            <a:r>
              <a:rPr lang="ar-SA" dirty="0" smtClean="0"/>
              <a:t>8</a:t>
            </a:r>
            <a:r>
              <a:rPr lang="ar-SA" dirty="0" smtClean="0">
                <a:solidFill>
                  <a:srgbClr val="FF0000"/>
                </a:solidFill>
              </a:rPr>
              <a:t>. ومن </a:t>
            </a:r>
            <a:r>
              <a:rPr lang="ar-SA" dirty="0" smtClean="0">
                <a:solidFill>
                  <a:srgbClr val="FF0000"/>
                </a:solidFill>
              </a:rPr>
              <a:t>حافة اللسان من أدناها إلى منتهاها طرف اللسان وما </a:t>
            </a:r>
            <a:r>
              <a:rPr lang="ar-SA" dirty="0" smtClean="0">
                <a:solidFill>
                  <a:srgbClr val="FF0000"/>
                </a:solidFill>
              </a:rPr>
              <a:t>بينها</a:t>
            </a:r>
          </a:p>
          <a:p>
            <a:pPr lvl="0" rtl="1"/>
            <a:r>
              <a:rPr lang="ar-SA" dirty="0" smtClean="0">
                <a:solidFill>
                  <a:srgbClr val="FF0000"/>
                </a:solidFill>
              </a:rPr>
              <a:t>وبين </a:t>
            </a:r>
            <a:r>
              <a:rPr lang="ar-SA" dirty="0" smtClean="0">
                <a:solidFill>
                  <a:srgbClr val="FF0000"/>
                </a:solidFill>
              </a:rPr>
              <a:t>ما يليها من الحنك الأعلى وما </a:t>
            </a:r>
            <a:r>
              <a:rPr lang="ar-SA" dirty="0" err="1" smtClean="0">
                <a:solidFill>
                  <a:srgbClr val="FF0000"/>
                </a:solidFill>
              </a:rPr>
              <a:t>فويق</a:t>
            </a:r>
            <a:r>
              <a:rPr lang="ar-SA" dirty="0" smtClean="0">
                <a:solidFill>
                  <a:srgbClr val="FF0000"/>
                </a:solidFill>
              </a:rPr>
              <a:t> الضاحك والناب والرباعية والثنية</a:t>
            </a:r>
            <a:r>
              <a:rPr lang="ar-SA" dirty="0" smtClean="0"/>
              <a:t> مخرج : اللام. </a:t>
            </a:r>
            <a:endParaRPr lang="en-US"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مخارج الأصوات عند القدماء</a:t>
            </a:r>
            <a:endParaRPr lang="ar-SA" dirty="0"/>
          </a:p>
        </p:txBody>
      </p:sp>
      <p:sp>
        <p:nvSpPr>
          <p:cNvPr id="3" name="عنصر نائب للمحتوى 2"/>
          <p:cNvSpPr>
            <a:spLocks noGrp="1"/>
          </p:cNvSpPr>
          <p:nvPr>
            <p:ph idx="1"/>
          </p:nvPr>
        </p:nvSpPr>
        <p:spPr/>
        <p:txBody>
          <a:bodyPr/>
          <a:lstStyle/>
          <a:p>
            <a:pPr lvl="0" rtl="1"/>
            <a:r>
              <a:rPr lang="ar-SA" sz="2800" dirty="0" smtClean="0"/>
              <a:t>9.</a:t>
            </a:r>
            <a:r>
              <a:rPr lang="ar-SA" sz="2800" dirty="0" smtClean="0">
                <a:solidFill>
                  <a:srgbClr val="FF0000"/>
                </a:solidFill>
              </a:rPr>
              <a:t> ومن </a:t>
            </a:r>
            <a:r>
              <a:rPr lang="ar-SA" sz="2800" dirty="0" smtClean="0">
                <a:solidFill>
                  <a:srgbClr val="FF0000"/>
                </a:solidFill>
              </a:rPr>
              <a:t>طرف اللسان بينه وبين ما </a:t>
            </a:r>
            <a:r>
              <a:rPr lang="ar-SA" sz="2800" dirty="0" err="1" smtClean="0">
                <a:solidFill>
                  <a:srgbClr val="FF0000"/>
                </a:solidFill>
              </a:rPr>
              <a:t>فويق</a:t>
            </a:r>
            <a:r>
              <a:rPr lang="ar-SA" sz="2800" dirty="0" smtClean="0">
                <a:solidFill>
                  <a:srgbClr val="FF0000"/>
                </a:solidFill>
              </a:rPr>
              <a:t> الثنايا </a:t>
            </a:r>
            <a:r>
              <a:rPr lang="ar-SA" sz="2800" dirty="0" smtClean="0"/>
              <a:t>مخرج : النون. </a:t>
            </a:r>
            <a:endParaRPr lang="en-US" sz="2800" b="1" dirty="0" smtClean="0"/>
          </a:p>
          <a:p>
            <a:pPr lvl="0" rtl="1"/>
            <a:r>
              <a:rPr lang="ar-SA" sz="2800" dirty="0" smtClean="0"/>
              <a:t>10</a:t>
            </a:r>
            <a:r>
              <a:rPr lang="ar-SA" sz="2800" dirty="0" smtClean="0">
                <a:solidFill>
                  <a:srgbClr val="FF0000"/>
                </a:solidFill>
              </a:rPr>
              <a:t>. ومن </a:t>
            </a:r>
            <a:r>
              <a:rPr lang="ar-SA" sz="2800" dirty="0" smtClean="0">
                <a:solidFill>
                  <a:srgbClr val="FF0000"/>
                </a:solidFill>
              </a:rPr>
              <a:t>مخرج النون غير أنه أدخل في ظهر اللسان قليلاً لانحرافه إلى اللام </a:t>
            </a:r>
            <a:r>
              <a:rPr lang="ar-SA" sz="2800" dirty="0" smtClean="0"/>
              <a:t>مخرج : الراء. </a:t>
            </a:r>
            <a:endParaRPr lang="en-US" sz="2800" b="1" dirty="0" smtClean="0"/>
          </a:p>
          <a:p>
            <a:pPr lvl="0" rtl="1"/>
            <a:r>
              <a:rPr lang="ar-SA" sz="2800" dirty="0" smtClean="0"/>
              <a:t>11</a:t>
            </a:r>
            <a:r>
              <a:rPr lang="ar-SA" sz="2800" dirty="0" smtClean="0">
                <a:solidFill>
                  <a:srgbClr val="FF0000"/>
                </a:solidFill>
              </a:rPr>
              <a:t>. ومما </a:t>
            </a:r>
            <a:r>
              <a:rPr lang="ar-SA" sz="2800" dirty="0" smtClean="0">
                <a:solidFill>
                  <a:srgbClr val="FF0000"/>
                </a:solidFill>
              </a:rPr>
              <a:t>بين طرف اللسان وأصول الثنايا </a:t>
            </a:r>
            <a:r>
              <a:rPr lang="ar-SA" sz="2800" dirty="0" smtClean="0"/>
              <a:t>مخرج : الطاء والدال والتاء . </a:t>
            </a:r>
            <a:endParaRPr lang="en-US" sz="2800" b="1" dirty="0" smtClean="0"/>
          </a:p>
          <a:p>
            <a:pPr lvl="0" rtl="1"/>
            <a:r>
              <a:rPr lang="ar-SA" sz="2800" dirty="0" smtClean="0"/>
              <a:t>12.</a:t>
            </a:r>
            <a:r>
              <a:rPr lang="ar-SA" sz="2800" dirty="0" smtClean="0">
                <a:solidFill>
                  <a:srgbClr val="FF0000"/>
                </a:solidFill>
              </a:rPr>
              <a:t> ومما </a:t>
            </a:r>
            <a:r>
              <a:rPr lang="ar-SA" sz="2800" dirty="0" smtClean="0">
                <a:solidFill>
                  <a:srgbClr val="FF0000"/>
                </a:solidFill>
              </a:rPr>
              <a:t>بين طرف اللسان وما فوق الثنايا </a:t>
            </a:r>
            <a:r>
              <a:rPr lang="ar-SA" sz="2800" dirty="0" smtClean="0"/>
              <a:t>مخرج : الزاي والسين والصاد. </a:t>
            </a:r>
            <a:endParaRPr lang="en-US" sz="2800" b="1" dirty="0" smtClean="0"/>
          </a:p>
          <a:p>
            <a:pPr lvl="0" rtl="1"/>
            <a:r>
              <a:rPr lang="ar-SA" sz="2800" dirty="0" smtClean="0"/>
              <a:t>13</a:t>
            </a:r>
            <a:r>
              <a:rPr lang="ar-SA" sz="2800" dirty="0" smtClean="0">
                <a:solidFill>
                  <a:srgbClr val="FF0000"/>
                </a:solidFill>
              </a:rPr>
              <a:t>. ومما </a:t>
            </a:r>
            <a:r>
              <a:rPr lang="ar-SA" sz="2800" dirty="0" smtClean="0">
                <a:solidFill>
                  <a:srgbClr val="FF0000"/>
                </a:solidFill>
              </a:rPr>
              <a:t>بين أطراف اللسان وأطراف الثنايا </a:t>
            </a:r>
            <a:r>
              <a:rPr lang="ar-SA" sz="2800" dirty="0" smtClean="0"/>
              <a:t>مخرج:الظاء </a:t>
            </a:r>
            <a:r>
              <a:rPr lang="ar-SA" sz="2800" dirty="0" smtClean="0"/>
              <a:t>والذال والثاء . </a:t>
            </a:r>
            <a:endParaRPr lang="en-US" sz="2800" b="1" dirty="0" smtClean="0"/>
          </a:p>
          <a:p>
            <a:pPr lvl="0" rtl="1"/>
            <a:r>
              <a:rPr lang="ar-SA" sz="2800" dirty="0" smtClean="0"/>
              <a:t>14</a:t>
            </a:r>
            <a:r>
              <a:rPr lang="ar-SA" sz="2800" dirty="0" smtClean="0">
                <a:solidFill>
                  <a:srgbClr val="FF0000"/>
                </a:solidFill>
              </a:rPr>
              <a:t>. ومن </a:t>
            </a:r>
            <a:r>
              <a:rPr lang="ar-SA" sz="2800" dirty="0" smtClean="0">
                <a:solidFill>
                  <a:srgbClr val="FF0000"/>
                </a:solidFill>
              </a:rPr>
              <a:t>باطن الشفة السفلى وأطراف الثنايا العُلى </a:t>
            </a:r>
            <a:r>
              <a:rPr lang="ar-SA" sz="2800" dirty="0" smtClean="0"/>
              <a:t>مخرج: </a:t>
            </a:r>
            <a:r>
              <a:rPr lang="ar-SA" sz="2800" dirty="0" smtClean="0"/>
              <a:t>الفاء . </a:t>
            </a:r>
            <a:endParaRPr lang="en-US" sz="2800" b="1" dirty="0" smtClean="0"/>
          </a:p>
          <a:p>
            <a:pPr lvl="0" rtl="1"/>
            <a:r>
              <a:rPr lang="ar-SA" sz="2800" dirty="0" smtClean="0"/>
              <a:t>15.</a:t>
            </a:r>
            <a:r>
              <a:rPr lang="ar-SA" sz="2800" dirty="0" smtClean="0">
                <a:solidFill>
                  <a:srgbClr val="FF0000"/>
                </a:solidFill>
              </a:rPr>
              <a:t> ومما </a:t>
            </a:r>
            <a:r>
              <a:rPr lang="ar-SA" sz="2800" dirty="0" smtClean="0">
                <a:solidFill>
                  <a:srgbClr val="FF0000"/>
                </a:solidFill>
              </a:rPr>
              <a:t>بين الشفتين</a:t>
            </a:r>
            <a:r>
              <a:rPr lang="ar-SA" sz="2800" dirty="0" smtClean="0"/>
              <a:t> مخرج : الباء والميم والواو . </a:t>
            </a:r>
            <a:endParaRPr lang="en-US" sz="2800" b="1" dirty="0" smtClean="0"/>
          </a:p>
          <a:p>
            <a:pPr lvl="0" rtl="1"/>
            <a:r>
              <a:rPr lang="ar-SA" sz="2800" dirty="0" smtClean="0"/>
              <a:t>16</a:t>
            </a:r>
            <a:r>
              <a:rPr lang="ar-SA" sz="2800" dirty="0" smtClean="0">
                <a:solidFill>
                  <a:srgbClr val="FF0000"/>
                </a:solidFill>
              </a:rPr>
              <a:t>. ومن </a:t>
            </a:r>
            <a:r>
              <a:rPr lang="ar-SA" sz="2800" dirty="0" smtClean="0">
                <a:solidFill>
                  <a:srgbClr val="FF0000"/>
                </a:solidFill>
              </a:rPr>
              <a:t>الخياشيم مخرج </a:t>
            </a:r>
            <a:r>
              <a:rPr lang="ar-SA" sz="2800" dirty="0" smtClean="0"/>
              <a:t>: النون الخفية </a:t>
            </a:r>
            <a:endParaRPr lang="en-US" sz="2800" b="1" dirty="0" smtClean="0"/>
          </a:p>
          <a:p>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مخارج الأصوات عند المحدثين</a:t>
            </a:r>
            <a:endParaRPr lang="ar-SA"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371600" y="1371600"/>
            <a:ext cx="7696200" cy="48768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مخارج الأصوات عند المحدثين</a:t>
            </a:r>
            <a:endParaRPr lang="ar-SA"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495300" y="1447800"/>
            <a:ext cx="8915400" cy="2350424"/>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290513" y="3886200"/>
            <a:ext cx="9324975" cy="2362200"/>
          </a:xfrm>
          <a:prstGeom prst="rect">
            <a:avLst/>
          </a:prstGeom>
          <a:noFill/>
          <a:ln w="9525">
            <a:noFill/>
            <a:miter lim="800000"/>
            <a:headEnd/>
            <a:tailEnd/>
          </a:ln>
        </p:spPr>
      </p:pic>
      <p:sp>
        <p:nvSpPr>
          <p:cNvPr id="6" name="مستطيل 5"/>
          <p:cNvSpPr/>
          <p:nvPr/>
        </p:nvSpPr>
        <p:spPr>
          <a:xfrm>
            <a:off x="609600" y="3352800"/>
            <a:ext cx="3124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ستطيل 6"/>
          <p:cNvSpPr/>
          <p:nvPr/>
        </p:nvSpPr>
        <p:spPr>
          <a:xfrm>
            <a:off x="3429000" y="5334000"/>
            <a:ext cx="16002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مخارج الأصوات عند المحدثين</a:t>
            </a:r>
            <a:endParaRPr lang="ar-SA"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495300" y="1447800"/>
            <a:ext cx="8915400" cy="266700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400050" y="4105275"/>
            <a:ext cx="9353550" cy="2371725"/>
          </a:xfrm>
          <a:prstGeom prst="rect">
            <a:avLst/>
          </a:prstGeom>
          <a:noFill/>
          <a:ln w="9525">
            <a:noFill/>
            <a:miter lim="800000"/>
            <a:headEnd/>
            <a:tailEnd/>
          </a:ln>
        </p:spPr>
      </p:pic>
      <p:sp>
        <p:nvSpPr>
          <p:cNvPr id="6" name="مستطيل 5"/>
          <p:cNvSpPr/>
          <p:nvPr/>
        </p:nvSpPr>
        <p:spPr>
          <a:xfrm>
            <a:off x="7848600" y="1981200"/>
            <a:ext cx="10668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dirty="0" smtClean="0">
                <a:solidFill>
                  <a:schemeClr val="tx1"/>
                </a:solidFill>
              </a:rPr>
              <a:t>  ويسمّى</a:t>
            </a:r>
            <a:endParaRPr lang="ar-SA" sz="2400"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مخارج الأصوات عند المحدثين</a:t>
            </a:r>
            <a:endParaRPr lang="ar-SA"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914400" y="1600200"/>
            <a:ext cx="8153400" cy="452596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مخارج الأصوات عند المحدثين</a:t>
            </a:r>
            <a:endParaRPr lang="ar-SA"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1066800" y="1600200"/>
            <a:ext cx="807720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مخارج الأصوات عند المحدثين</a:t>
            </a:r>
            <a:endParaRPr lang="ar-SA" dirty="0"/>
          </a:p>
        </p:txBody>
      </p:sp>
      <p:pic>
        <p:nvPicPr>
          <p:cNvPr id="6148" name="Picture 4"/>
          <p:cNvPicPr>
            <a:picLocks noGrp="1" noChangeAspect="1" noChangeArrowheads="1"/>
          </p:cNvPicPr>
          <p:nvPr>
            <p:ph idx="1"/>
          </p:nvPr>
        </p:nvPicPr>
        <p:blipFill>
          <a:blip r:embed="rId2" cstate="print"/>
          <a:srcRect/>
          <a:stretch>
            <a:fillRect/>
          </a:stretch>
        </p:blipFill>
        <p:spPr bwMode="auto">
          <a:xfrm>
            <a:off x="495300" y="1447800"/>
            <a:ext cx="8915400" cy="2191703"/>
          </a:xfrm>
          <a:prstGeom prst="rect">
            <a:avLst/>
          </a:prstGeom>
          <a:noFill/>
          <a:ln w="9525">
            <a:noFill/>
            <a:miter lim="800000"/>
            <a:headEnd/>
            <a:tailEnd/>
          </a:ln>
        </p:spPr>
      </p:pic>
      <p:pic>
        <p:nvPicPr>
          <p:cNvPr id="6149" name="Picture 5"/>
          <p:cNvPicPr>
            <a:picLocks noChangeAspect="1" noChangeArrowheads="1"/>
          </p:cNvPicPr>
          <p:nvPr/>
        </p:nvPicPr>
        <p:blipFill>
          <a:blip r:embed="rId3" cstate="print"/>
          <a:srcRect/>
          <a:stretch>
            <a:fillRect/>
          </a:stretch>
        </p:blipFill>
        <p:spPr bwMode="auto">
          <a:xfrm>
            <a:off x="371475" y="3857625"/>
            <a:ext cx="9163050" cy="223837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مخارج الأصوات عند المحدثين</a:t>
            </a:r>
            <a:endParaRPr lang="ar-SA"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495300" y="1676400"/>
            <a:ext cx="8915400" cy="4191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جدول يبين مخارج أصوات العربية</a:t>
            </a:r>
            <a:endParaRPr lang="ar-SA" dirty="0"/>
          </a:p>
        </p:txBody>
      </p:sp>
      <p:pic>
        <p:nvPicPr>
          <p:cNvPr id="4" name="عنصر نائب للمحتوى 3"/>
          <p:cNvPicPr>
            <a:picLocks noGrp="1"/>
          </p:cNvPicPr>
          <p:nvPr>
            <p:ph idx="1"/>
          </p:nvPr>
        </p:nvPicPr>
        <p:blipFill>
          <a:blip r:embed="rId2" cstate="print"/>
          <a:srcRect/>
          <a:stretch>
            <a:fillRect/>
          </a:stretch>
        </p:blipFill>
        <p:spPr bwMode="auto">
          <a:xfrm rot="5400000">
            <a:off x="2857501" y="-647699"/>
            <a:ext cx="4419600" cy="89154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أبرز الاختلافات بين القدماء والمحدثين في وصف مخارج الأصوات</a:t>
            </a:r>
            <a:endParaRPr lang="ar-SA" sz="3200" dirty="0"/>
          </a:p>
        </p:txBody>
      </p:sp>
      <p:sp>
        <p:nvSpPr>
          <p:cNvPr id="3" name="عنصر نائب للمحتوى 2"/>
          <p:cNvSpPr>
            <a:spLocks noGrp="1"/>
          </p:cNvSpPr>
          <p:nvPr>
            <p:ph idx="1"/>
          </p:nvPr>
        </p:nvSpPr>
        <p:spPr/>
        <p:txBody>
          <a:bodyPr/>
          <a:lstStyle/>
          <a:p>
            <a:pPr marL="514350" indent="-514350" algn="just" rtl="1">
              <a:buAutoNum type="arabicPeriod"/>
            </a:pPr>
            <a:r>
              <a:rPr lang="ar-SA" sz="3000" dirty="0" smtClean="0"/>
              <a:t>الاختلاف في عدد المخارج فهي عند جمهور القدماء ستة عشر مخرجاً،</a:t>
            </a:r>
            <a:r>
              <a:rPr lang="ar-SA" sz="3000" dirty="0" smtClean="0"/>
              <a:t> </a:t>
            </a:r>
            <a:r>
              <a:rPr lang="ar-SA" sz="3000" dirty="0" smtClean="0"/>
              <a:t>وعند </a:t>
            </a:r>
            <a:r>
              <a:rPr lang="ar-SA" sz="3000" dirty="0" smtClean="0"/>
              <a:t>جمهور </a:t>
            </a:r>
            <a:r>
              <a:rPr lang="ar-SA" sz="3000" dirty="0" smtClean="0"/>
              <a:t>المحدثين </a:t>
            </a:r>
            <a:r>
              <a:rPr lang="ar-SA" sz="3000" dirty="0" smtClean="0"/>
              <a:t>عشرة مخارج</a:t>
            </a:r>
            <a:r>
              <a:rPr lang="ar-SA" sz="3000" dirty="0" smtClean="0"/>
              <a:t>.</a:t>
            </a:r>
          </a:p>
          <a:p>
            <a:pPr marL="514350" indent="-514350" algn="just" rtl="1">
              <a:buAutoNum type="arabicPeriod"/>
            </a:pPr>
            <a:r>
              <a:rPr lang="ar-SA" sz="3000" dirty="0" smtClean="0"/>
              <a:t> رتب القدماء مخارج الأصوات ترتيباً تصاعدياً بدءاً من أقصى الحلق وانتهاء بالشفتين في حين عكس المحدثون </a:t>
            </a:r>
            <a:r>
              <a:rPr lang="ar-SA" sz="3000" dirty="0" err="1" smtClean="0"/>
              <a:t>فبدأوا</a:t>
            </a:r>
            <a:r>
              <a:rPr lang="ar-SA" sz="3000" dirty="0" smtClean="0"/>
              <a:t> من الشفتين وانتهوا بأقصى الحلق.</a:t>
            </a:r>
          </a:p>
          <a:p>
            <a:pPr marL="514350" indent="-514350" algn="just" rtl="1">
              <a:buAutoNum type="arabicPeriod"/>
            </a:pPr>
            <a:r>
              <a:rPr lang="ar-SA" sz="3000" dirty="0" smtClean="0"/>
              <a:t>اختلفوا في مخرج القاف، فجعلها القدماء صوتاً حنكياً، وجعله المحدثون صوتاً لهوياً، وربما يعود السبب إلى تطور في نطقه.</a:t>
            </a:r>
          </a:p>
          <a:p>
            <a:pPr marL="514350" indent="-514350" algn="just" rtl="1">
              <a:buAutoNum type="arabicPeriod"/>
            </a:pPr>
            <a:r>
              <a:rPr lang="ar-SA" sz="3000" dirty="0" smtClean="0"/>
              <a:t>الاختلاف في مخرج الصاد والسين والزاي فجعلها القدماء من بين طرف اللسان وأصول الثنايا، ويرى المحدثون أنها أصوات أسنانية لثوية.</a:t>
            </a:r>
            <a:endParaRPr lang="ar-SA"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dirty="0" smtClean="0"/>
              <a:t>أبرز الاختلافات بين القدماء والمحدثين في وصف مخارج الأصوات</a:t>
            </a:r>
            <a:endParaRPr lang="ar-SA" sz="3200" dirty="0"/>
          </a:p>
        </p:txBody>
      </p:sp>
      <p:sp>
        <p:nvSpPr>
          <p:cNvPr id="3" name="عنصر نائب للمحتوى 2"/>
          <p:cNvSpPr>
            <a:spLocks noGrp="1"/>
          </p:cNvSpPr>
          <p:nvPr>
            <p:ph idx="1"/>
          </p:nvPr>
        </p:nvSpPr>
        <p:spPr/>
        <p:txBody>
          <a:bodyPr/>
          <a:lstStyle/>
          <a:p>
            <a:r>
              <a:rPr lang="ar-SA" sz="3000" dirty="0" smtClean="0"/>
              <a:t>5. اختلفوا في مخرج الضاد، إذ عدها القدماء من أول حافة اللسان وما يليها من الأضراس، وجعلها المحدثون من الأصوات الأسنانية اللثوية، ولا شك أن السبب يعود إلى تطور هذا الصوت الذي لا نكاد نجد له أثراً في العربية الفصحى اليوم كما وصفه القدماء.</a:t>
            </a:r>
          </a:p>
          <a:p>
            <a:r>
              <a:rPr lang="ar-SA" sz="3000" dirty="0" smtClean="0"/>
              <a:t>6. اختلفوا في وصف الثاء والذال والظاء فهي عند القدماء لثوية وعند المحدثين أسنانية.</a:t>
            </a:r>
          </a:p>
          <a:p>
            <a:r>
              <a:rPr lang="ar-SA" sz="3000" dirty="0" smtClean="0"/>
              <a:t>7. الاختلاف في الواو، عند القدماء شفوية وعند المحدثين من أقصى الحنك بمساعدة الشفتين.</a:t>
            </a:r>
            <a:endParaRPr lang="en-US" sz="3000" dirty="0" smtClean="0"/>
          </a:p>
          <a:p>
            <a:r>
              <a:rPr lang="ar-SA" sz="3000" dirty="0" smtClean="0"/>
              <a:t>8. مخرج اللام والنون والراء عند القدماء كل واحد من مخرج مستقل، وعند </a:t>
            </a:r>
            <a:r>
              <a:rPr lang="ar-SA" sz="3000" dirty="0" err="1" smtClean="0"/>
              <a:t>المحدين</a:t>
            </a:r>
            <a:r>
              <a:rPr lang="ar-SA" sz="3000" dirty="0" smtClean="0"/>
              <a:t> كلها </a:t>
            </a:r>
            <a:r>
              <a:rPr lang="ar-SA" sz="3000" dirty="0" err="1" smtClean="0"/>
              <a:t>اصوات</a:t>
            </a:r>
            <a:r>
              <a:rPr lang="ar-SA" sz="3000" dirty="0" smtClean="0"/>
              <a:t> لثوية. </a:t>
            </a:r>
            <a:endParaRPr lang="ar-SA"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وهذه الاختلافات تعد يسيرة جداً إذا ما قورنت بالاتفاق الكبير بين الفريقين في تبيان مخارج الأصوات، وللقدماء العذر إن نقصتهم بعض الدقة في وصف بعض الأصوات، وذلك لعدم وجود الأجهزة التي يعتمد عليها المحدثون كما إن مخارج الأصوات متداخلة في بعض الأحيان مما يصعب الفصل بينها.</a:t>
            </a:r>
          </a:p>
          <a:p>
            <a:r>
              <a:rPr lang="ar-SA" dirty="0" smtClean="0"/>
              <a:t>وتعود بعض الاختلافات إلى التطور الصوتي الذي تعرضت له بعض الأصوات على مر الزمن، كم في صوتي الضاد والقاف.</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2369</TotalTime>
  <Words>617</Words>
  <Application>Microsoft Office PowerPoint</Application>
  <PresentationFormat>A4 Paper (210x297 mm)‎</PresentationFormat>
  <Paragraphs>55</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السابعة</vt:lpstr>
      <vt:lpstr>مخارج الأصوات عند القدماء</vt:lpstr>
      <vt:lpstr>مخارج الأصوات عند القدماء</vt:lpstr>
      <vt:lpstr>مخارج الأصوات عند القدماء</vt:lpstr>
      <vt:lpstr>مخارج الأصوات عند المحدثين</vt:lpstr>
      <vt:lpstr>مخارج الأصوات عند المحدثين</vt:lpstr>
      <vt:lpstr>مخارج الأصوات عند المحدثين</vt:lpstr>
      <vt:lpstr>مخارج الأصوات عند المحدثين</vt:lpstr>
      <vt:lpstr>مخارج الأصوات عند المحدثين</vt:lpstr>
      <vt:lpstr>مخارج الأصوات عند المحدثين</vt:lpstr>
      <vt:lpstr>مخارج الأصوات عند المحدثين</vt:lpstr>
      <vt:lpstr>جدول يبين مخارج أصوات العربية</vt:lpstr>
      <vt:lpstr>أبرز الاختلافات بين القدماء والمحدثين في وصف مخارج الأصوات</vt:lpstr>
      <vt:lpstr>أبرز الاختلافات بين القدماء والمحدثين في وصف مخارج الأصوات</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202</cp:revision>
  <dcterms:created xsi:type="dcterms:W3CDTF">2009-10-14T19:14:34Z</dcterms:created>
  <dcterms:modified xsi:type="dcterms:W3CDTF">2011-03-19T08:47:37Z</dcterms:modified>
</cp:coreProperties>
</file>