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68" r:id="rId5"/>
    <p:sldId id="269" r:id="rId6"/>
    <p:sldId id="270" r:id="rId7"/>
    <p:sldId id="271" r:id="rId8"/>
    <p:sldId id="272" r:id="rId9"/>
    <p:sldId id="274" r:id="rId10"/>
    <p:sldId id="273" r:id="rId11"/>
    <p:sldId id="275" r:id="rId12"/>
    <p:sldId id="276" r:id="rId13"/>
    <p:sldId id="277" r:id="rId14"/>
    <p:sldId id="278" r:id="rId15"/>
    <p:sldId id="279" r:id="rId16"/>
    <p:sldId id="28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صفات أصوات العربية</a:t>
            </a:r>
          </a:p>
          <a:p>
            <a:pPr eaLnBrk="1" hangingPunct="1"/>
            <a:r>
              <a:rPr lang="ar-SA" b="1" dirty="0" smtClean="0">
                <a:solidFill>
                  <a:schemeClr val="tx1"/>
                </a:solidFill>
                <a:cs typeface="Arial" pitchFamily="34" charset="0"/>
              </a:rPr>
              <a:t>(2)</a:t>
            </a:r>
          </a:p>
          <a:p>
            <a:pPr eaLnBrk="1" hangingPunct="1"/>
            <a:r>
              <a:rPr lang="ar-SA" sz="1400" dirty="0" smtClean="0"/>
              <a:t>أفاد هذا الموضوع من دروس في النظام الصوتي للغة العربية للدكتور عبد الرحمن بن إبراهيم الفوزان</a:t>
            </a:r>
            <a:endParaRPr lang="en-US" sz="1400" b="1"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المقصود بالصفة؟</a:t>
            </a:r>
            <a:endParaRPr lang="ar-SA" dirty="0"/>
          </a:p>
        </p:txBody>
      </p:sp>
      <p:sp>
        <p:nvSpPr>
          <p:cNvPr id="3" name="عنصر نائب للمحتوى 2"/>
          <p:cNvSpPr>
            <a:spLocks noGrp="1"/>
          </p:cNvSpPr>
          <p:nvPr>
            <p:ph idx="1"/>
          </p:nvPr>
        </p:nvSpPr>
        <p:spPr>
          <a:xfrm>
            <a:off x="228600" y="1295400"/>
            <a:ext cx="8915400" cy="4525963"/>
          </a:xfrm>
        </p:spPr>
        <p:txBody>
          <a:bodyPr/>
          <a:lstStyle/>
          <a:p>
            <a:pPr rtl="1"/>
            <a:r>
              <a:rPr lang="ar-SA" dirty="0" smtClean="0"/>
              <a:t>المراد بالصفة الكيفية التي يخرج </a:t>
            </a:r>
            <a:r>
              <a:rPr lang="ar-SA" dirty="0" err="1" smtClean="0"/>
              <a:t>بـها</a:t>
            </a:r>
            <a:r>
              <a:rPr lang="ar-SA" dirty="0" smtClean="0"/>
              <a:t> الصوت، فإذا كان مخرج الأصوات هو مكان الخروج , أو نقطة الالتقاء أو التقارب, أي الموضع من الجهاز النطقي الذي حدث فيه ذلك الصوت ( من أين خرج ؟ )فإنّ صفة الصوت تحدد الكيفية التي يخرج بـها الصوت , والكيفيات تختلف باعتبارات مختلفة , كاعتبار حركة الهواء , وهذا له تقسيماته , هل مجرى الهواء واسع ؟ أم ضيق ؟ هل </a:t>
            </a:r>
            <a:r>
              <a:rPr lang="ar-SA" dirty="0" err="1" smtClean="0"/>
              <a:t>انحبس</a:t>
            </a:r>
            <a:r>
              <a:rPr lang="ar-SA" dirty="0" smtClean="0"/>
              <a:t> الهواء ؟ أم لم </a:t>
            </a:r>
            <a:r>
              <a:rPr lang="ar-SA" dirty="0" err="1" smtClean="0"/>
              <a:t>ينحبس</a:t>
            </a:r>
            <a:r>
              <a:rPr lang="ar-SA" dirty="0" smtClean="0"/>
              <a:t> ؟ وما إلى ذلك . وكاعتبار الوترين الصوتيين , هل اهتزا أم لم يهتزا؟ وباعتبار وضع اللسان , هل ارتفع مؤخر اللسان أم لم يرتفع ؟ وهل ارتفاعه كان قويا أم لا ؟ وهل ارتفع مقدم اللسان أم لا ؟ </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الصوت الشديد\الانفجاري</a:t>
            </a:r>
            <a:endParaRPr lang="ar-SA" dirty="0"/>
          </a:p>
        </p:txBody>
      </p:sp>
      <p:sp>
        <p:nvSpPr>
          <p:cNvPr id="3" name="عنصر نائب للمحتوى 2"/>
          <p:cNvSpPr>
            <a:spLocks noGrp="1"/>
          </p:cNvSpPr>
          <p:nvPr>
            <p:ph idx="1"/>
          </p:nvPr>
        </p:nvSpPr>
        <p:spPr>
          <a:xfrm>
            <a:off x="495300" y="1371600"/>
            <a:ext cx="8915400" cy="4525963"/>
          </a:xfrm>
        </p:spPr>
        <p:txBody>
          <a:bodyPr/>
          <a:lstStyle/>
          <a:p>
            <a:pPr lvl="0" algn="just" rtl="1"/>
            <a:r>
              <a:rPr lang="ar-SA" b="1" dirty="0" smtClean="0"/>
              <a:t>الصفة الأولى: الشدة والرخاوة والتوسط</a:t>
            </a:r>
            <a:endParaRPr lang="en-US" b="1" dirty="0" smtClean="0"/>
          </a:p>
          <a:p>
            <a:pPr algn="just" rtl="1"/>
            <a:r>
              <a:rPr lang="ar-SA" dirty="0" smtClean="0"/>
              <a:t>أ - </a:t>
            </a:r>
            <a:r>
              <a:rPr lang="ar-SA" u="sng" dirty="0" smtClean="0"/>
              <a:t>الصوت الشديد</a:t>
            </a:r>
            <a:r>
              <a:rPr lang="ar-SA" dirty="0" smtClean="0"/>
              <a:t> هو الذي يلتقي فيه عضوا النطق التقاء محكما , فينحبس الهواء لفترة ثم ينفرج العضوان فيندفع الهواء مسرعا محدثا انفجارا.والصوت الذي يحدث بهذه الطريقة سماه القدماء صوتاً شديداً , وأما المتأخّرون فيسمونه بالصوت الوقفي, وذلك لتوقف الهواء تماما في نقطة معينة, وسماه </a:t>
            </a:r>
            <a:r>
              <a:rPr lang="ar-SA" dirty="0" smtClean="0"/>
              <a:t>بعضهم بالصوت </a:t>
            </a:r>
            <a:r>
              <a:rPr lang="ar-SA" dirty="0" smtClean="0"/>
              <a:t>الانفجاري, وهي التسمية الأكثر شيوعاً عندهم، وذلك لانفجار الهواء بعد الحبس. وأصوات العربية الشديدة\الانفجارية هي </a:t>
            </a:r>
            <a:r>
              <a:rPr lang="ar-SA" dirty="0" err="1" smtClean="0"/>
              <a:t>ء</a:t>
            </a:r>
            <a:r>
              <a:rPr lang="ar-SA" dirty="0" smtClean="0"/>
              <a:t> , </a:t>
            </a:r>
            <a:r>
              <a:rPr lang="ar-SA" dirty="0" err="1" smtClean="0"/>
              <a:t>ق</a:t>
            </a:r>
            <a:r>
              <a:rPr lang="ar-SA" dirty="0" smtClean="0"/>
              <a:t> , </a:t>
            </a:r>
            <a:r>
              <a:rPr lang="ar-SA" dirty="0" err="1" smtClean="0"/>
              <a:t>ك</a:t>
            </a:r>
            <a:r>
              <a:rPr lang="ar-SA" dirty="0" smtClean="0"/>
              <a:t> , </a:t>
            </a:r>
            <a:r>
              <a:rPr lang="ar-SA" dirty="0" err="1" smtClean="0"/>
              <a:t>ج</a:t>
            </a:r>
            <a:r>
              <a:rPr lang="ar-SA" dirty="0" smtClean="0"/>
              <a:t>, </a:t>
            </a:r>
            <a:r>
              <a:rPr lang="ar-SA" dirty="0" err="1" smtClean="0"/>
              <a:t>د</a:t>
            </a:r>
            <a:r>
              <a:rPr lang="ar-SA" dirty="0" smtClean="0"/>
              <a:t>, </a:t>
            </a:r>
            <a:r>
              <a:rPr lang="ar-SA" dirty="0" err="1" smtClean="0"/>
              <a:t>ط</a:t>
            </a:r>
            <a:r>
              <a:rPr lang="ar-SA" dirty="0" smtClean="0"/>
              <a:t> , </a:t>
            </a:r>
            <a:r>
              <a:rPr lang="ar-SA" dirty="0" err="1" smtClean="0"/>
              <a:t>ت</a:t>
            </a:r>
            <a:r>
              <a:rPr lang="ar-SA" dirty="0" smtClean="0"/>
              <a:t> , </a:t>
            </a:r>
            <a:r>
              <a:rPr lang="ar-SA" dirty="0" err="1" smtClean="0"/>
              <a:t>ب</a:t>
            </a:r>
            <a:r>
              <a:rPr lang="ar-SA" dirty="0" smtClean="0"/>
              <a:t>. وهي مجموعة في (أجدت طبقك) أو أجدك قطبت)</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الصوت الرخو\الاحتكاكي</a:t>
            </a:r>
            <a:endParaRPr lang="ar-SA" dirty="0"/>
          </a:p>
        </p:txBody>
      </p:sp>
      <p:sp>
        <p:nvSpPr>
          <p:cNvPr id="3" name="عنصر نائب للمحتوى 2"/>
          <p:cNvSpPr>
            <a:spLocks noGrp="1"/>
          </p:cNvSpPr>
          <p:nvPr>
            <p:ph idx="1"/>
          </p:nvPr>
        </p:nvSpPr>
        <p:spPr>
          <a:xfrm>
            <a:off x="495300" y="1295400"/>
            <a:ext cx="8915400" cy="4525963"/>
          </a:xfrm>
        </p:spPr>
        <p:txBody>
          <a:bodyPr/>
          <a:lstStyle/>
          <a:p>
            <a:pPr algn="just" rtl="1"/>
            <a:r>
              <a:rPr lang="ar-SA" dirty="0" smtClean="0"/>
              <a:t>ب- </a:t>
            </a:r>
            <a:r>
              <a:rPr lang="ar-SA" u="sng" dirty="0" smtClean="0"/>
              <a:t>الصوت الرخو </a:t>
            </a:r>
            <a:r>
              <a:rPr lang="ar-SA" dirty="0" smtClean="0"/>
              <a:t>: هو الصوت الذي يلتقي فيه عضوا النطق التقاء غير محكم فيخرج الهواء مع الضيق محدثا حفيفا واحتكاكا , وهذا ما يسميه المتأخّرون بالصوت الاحتكاكي , لحدوث الاحتكاك بسبب ضيق المخرج . وأما المتقدّمون فقالوا إنه الرخو , وذلك لأنّ الالتقاء غير المحكم التقاء فيه رخاوة. فإذا كنا لا نستطيع مد الصوت الانفجاري الشديد بسبب </a:t>
            </a:r>
            <a:r>
              <a:rPr lang="ar-SA" dirty="0" err="1" smtClean="0"/>
              <a:t>انحباس</a:t>
            </a:r>
            <a:r>
              <a:rPr lang="ar-SA" dirty="0" smtClean="0"/>
              <a:t> الهواء فإنا نستطيع ذلك مع الصوت الرخو الاحتكاكي. وأصوات العربية الرخوة أو الاحتكاكية هي: هـ، </a:t>
            </a:r>
            <a:r>
              <a:rPr lang="ar-SA" dirty="0" err="1" smtClean="0"/>
              <a:t>وغ</a:t>
            </a:r>
            <a:r>
              <a:rPr lang="ar-SA" dirty="0" smtClean="0"/>
              <a:t>، </a:t>
            </a:r>
            <a:r>
              <a:rPr lang="ar-SA" dirty="0" err="1" smtClean="0"/>
              <a:t>وخ</a:t>
            </a:r>
            <a:r>
              <a:rPr lang="ar-SA" dirty="0" smtClean="0"/>
              <a:t>، </a:t>
            </a:r>
            <a:r>
              <a:rPr lang="ar-SA" dirty="0" err="1" smtClean="0"/>
              <a:t>وذ</a:t>
            </a:r>
            <a:r>
              <a:rPr lang="ar-SA" dirty="0" smtClean="0"/>
              <a:t>، </a:t>
            </a:r>
            <a:r>
              <a:rPr lang="ar-SA" dirty="0" smtClean="0"/>
              <a:t>وف، </a:t>
            </a:r>
            <a:r>
              <a:rPr lang="ar-SA" dirty="0" err="1" smtClean="0"/>
              <a:t>ث</a:t>
            </a:r>
            <a:r>
              <a:rPr lang="ar-SA" dirty="0" smtClean="0"/>
              <a:t>، </a:t>
            </a:r>
            <a:r>
              <a:rPr lang="ar-SA" dirty="0" err="1" smtClean="0"/>
              <a:t>ش</a:t>
            </a:r>
            <a:r>
              <a:rPr lang="ar-SA" dirty="0" smtClean="0"/>
              <a:t>، </a:t>
            </a:r>
            <a:r>
              <a:rPr lang="ar-SA" dirty="0" err="1" smtClean="0"/>
              <a:t>ح</a:t>
            </a:r>
            <a:r>
              <a:rPr lang="ar-SA" dirty="0" smtClean="0"/>
              <a:t>، </a:t>
            </a:r>
            <a:r>
              <a:rPr lang="ar-SA" dirty="0" err="1" smtClean="0"/>
              <a:t>ز</a:t>
            </a:r>
            <a:r>
              <a:rPr lang="ar-SA" dirty="0" smtClean="0"/>
              <a:t>، </a:t>
            </a:r>
            <a:r>
              <a:rPr lang="ar-SA" dirty="0" err="1" smtClean="0"/>
              <a:t>س</a:t>
            </a:r>
            <a:r>
              <a:rPr lang="ar-SA" dirty="0" smtClean="0"/>
              <a:t>، </a:t>
            </a:r>
            <a:r>
              <a:rPr lang="ar-SA" dirty="0" err="1" smtClean="0"/>
              <a:t>ص</a:t>
            </a:r>
            <a:r>
              <a:rPr lang="ar-SA" dirty="0" smtClean="0"/>
              <a:t>، </a:t>
            </a:r>
            <a:r>
              <a:rPr lang="ar-SA" dirty="0" err="1" smtClean="0"/>
              <a:t>ض</a:t>
            </a:r>
            <a:r>
              <a:rPr lang="ar-SA" dirty="0" smtClean="0"/>
              <a:t>، </a:t>
            </a:r>
            <a:r>
              <a:rPr lang="ar-SA" dirty="0" err="1" smtClean="0"/>
              <a:t>ظ</a:t>
            </a:r>
            <a:r>
              <a:rPr lang="ar-SA" dirty="0" smtClean="0"/>
              <a:t>.ويمكن </a:t>
            </a:r>
            <a:r>
              <a:rPr lang="ar-SA" dirty="0" smtClean="0"/>
              <a:t>لك اختبار الصوت بوضع ورقة أمام فمك ونطق الصوت فالهواء الخارج مع الصوت الرخو سيحدث اهتزازاً في الورقة.</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الصوت المتوسط\المائع</a:t>
            </a:r>
            <a:endParaRPr lang="ar-SA" dirty="0"/>
          </a:p>
        </p:txBody>
      </p:sp>
      <p:sp>
        <p:nvSpPr>
          <p:cNvPr id="3" name="عنصر نائب للمحتوى 2"/>
          <p:cNvSpPr>
            <a:spLocks noGrp="1"/>
          </p:cNvSpPr>
          <p:nvPr>
            <p:ph idx="1"/>
          </p:nvPr>
        </p:nvSpPr>
        <p:spPr>
          <a:xfrm>
            <a:off x="495300" y="1371600"/>
            <a:ext cx="8915400" cy="4525963"/>
          </a:xfrm>
        </p:spPr>
        <p:txBody>
          <a:bodyPr/>
          <a:lstStyle/>
          <a:p>
            <a:pPr algn="just" rtl="1"/>
            <a:r>
              <a:rPr lang="ar-SA" dirty="0" smtClean="0"/>
              <a:t>ج- </a:t>
            </a:r>
            <a:r>
              <a:rPr lang="ar-SA" u="sng" dirty="0" smtClean="0"/>
              <a:t>الصوت المتوسط</a:t>
            </a:r>
            <a:r>
              <a:rPr lang="ar-SA" dirty="0" smtClean="0"/>
              <a:t> : وهو الصوت الذي يضيق معه مجرى الهواء ضيقا لا يصل إلى درجة يكون له احتكاك، وقد يكون التقاء عضوي النطق التقاء محكماً لكن الهواء يندفع من مكان آخر , وهذا ما يسميه المتقدّمون " بين الشديد والرخو " كما يسمونه أحيانا بصوت لا شديد ولا رخو أو المتوسط . ويسميه كثير من المتأخرين الصوت المائع، وهي عند القدماء المجموعة في ”لم يروعنا" أو ”لم يرعونا" أي: ل، م، ي، ر، و، ع، ن، ا. قال ابن الجزري : " والمتوسط بين الشدة والرخاوة خمسة يجمعها قولك ( لن عمر ) وأضاف بعضهم إليها الواو والياء "  </a:t>
            </a:r>
            <a:endParaRPr lang="en-US"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بين القدماء والمحدثين</a:t>
            </a:r>
            <a:endParaRPr lang="ar-SA" dirty="0"/>
          </a:p>
        </p:txBody>
      </p:sp>
      <p:sp>
        <p:nvSpPr>
          <p:cNvPr id="3" name="عنصر نائب للمحتوى 2"/>
          <p:cNvSpPr>
            <a:spLocks noGrp="1"/>
          </p:cNvSpPr>
          <p:nvPr>
            <p:ph idx="1"/>
          </p:nvPr>
        </p:nvSpPr>
        <p:spPr>
          <a:xfrm>
            <a:off x="495300" y="1295400"/>
            <a:ext cx="8915400" cy="4525963"/>
          </a:xfrm>
        </p:spPr>
        <p:txBody>
          <a:bodyPr/>
          <a:lstStyle/>
          <a:p>
            <a:pPr algn="just" rtl="1"/>
            <a:r>
              <a:rPr lang="ar-SA" dirty="0" smtClean="0"/>
              <a:t>هناك بعض الاختلافات بين القدماء والمحدثين في توصيف أصوات العربية بين الشدة والرخاوة:</a:t>
            </a:r>
          </a:p>
          <a:p>
            <a:pPr marL="514350" indent="-514350" algn="just" rtl="1">
              <a:buAutoNum type="arabicPeriod"/>
            </a:pPr>
            <a:r>
              <a:rPr lang="ar-SA" dirty="0" smtClean="0"/>
              <a:t>اختلفوا في صوتي الجيم والضاد فعد القدماء صوت الضاد صوتاً رخواً وصوت الجيم صوتاً شديداً وجعل المحدثون الضاد صوتاً شديداً وصوت الجيم صوتاً مركباً.</a:t>
            </a:r>
            <a:endParaRPr lang="en-US" dirty="0" smtClean="0"/>
          </a:p>
          <a:p>
            <a:pPr marL="514350" indent="-514350" algn="just" rtl="1">
              <a:buAutoNum type="arabicPeriod"/>
            </a:pPr>
            <a:r>
              <a:rPr lang="ar-SA" dirty="0" smtClean="0"/>
              <a:t>جعل القدماء الألف والواو والياء </a:t>
            </a:r>
            <a:r>
              <a:rPr lang="ar-SA" dirty="0" err="1" smtClean="0"/>
              <a:t>أصواتاً</a:t>
            </a:r>
            <a:r>
              <a:rPr lang="ar-SA" dirty="0" smtClean="0"/>
              <a:t> رخوة وقد أخرجها المحدثون من الأصوات الصامتة في حركات أو أشباه حركات.</a:t>
            </a:r>
          </a:p>
          <a:p>
            <a:pPr marL="514350" indent="-514350" algn="just" rtl="1">
              <a:buAutoNum type="arabicPeriod"/>
            </a:pPr>
            <a:r>
              <a:rPr lang="ar-SA" dirty="0" smtClean="0"/>
              <a:t>اختلف المحدثون في صوت العين فجعله بعضهم رخواً وجعله بعضهم متوسطاً.</a:t>
            </a:r>
          </a:p>
          <a:p>
            <a:pPr marL="514350" indent="-514350">
              <a:buAutoNum type="arabicPeriod"/>
            </a:pP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الجهر والهمس</a:t>
            </a:r>
            <a:endParaRPr lang="ar-SA" dirty="0"/>
          </a:p>
        </p:txBody>
      </p:sp>
      <p:sp>
        <p:nvSpPr>
          <p:cNvPr id="3" name="عنصر نائب للمحتوى 2"/>
          <p:cNvSpPr>
            <a:spLocks noGrp="1"/>
          </p:cNvSpPr>
          <p:nvPr>
            <p:ph idx="1"/>
          </p:nvPr>
        </p:nvSpPr>
        <p:spPr>
          <a:xfrm>
            <a:off x="495300" y="1295400"/>
            <a:ext cx="8915400" cy="4525963"/>
          </a:xfrm>
        </p:spPr>
        <p:txBody>
          <a:bodyPr/>
          <a:lstStyle/>
          <a:p>
            <a:pPr algn="just" rtl="1"/>
            <a:r>
              <a:rPr lang="ar-SA" sz="2800" b="1" dirty="0" smtClean="0"/>
              <a:t>ثانياً: الجهر والهمس.</a:t>
            </a:r>
            <a:endParaRPr lang="en-US" sz="2800" b="1" dirty="0" smtClean="0"/>
          </a:p>
          <a:p>
            <a:pPr lvl="0" algn="just" rtl="1"/>
            <a:r>
              <a:rPr lang="ar-SA" sz="2800" dirty="0" smtClean="0"/>
              <a:t>الصوت </a:t>
            </a:r>
            <a:r>
              <a:rPr lang="ar-SA" sz="2800" dirty="0" err="1" smtClean="0"/>
              <a:t>المجهور</a:t>
            </a:r>
            <a:r>
              <a:rPr lang="ar-SA" sz="2800" dirty="0" smtClean="0"/>
              <a:t>: هو الصوت الذي يهتز معه الوتران الصوتيان. </a:t>
            </a:r>
            <a:endParaRPr lang="en-US" sz="2800" b="1" dirty="0" smtClean="0"/>
          </a:p>
          <a:p>
            <a:pPr lvl="0" algn="just" rtl="1"/>
            <a:r>
              <a:rPr lang="ar-SA" sz="2800" dirty="0" smtClean="0"/>
              <a:t>الصوت المهموس:هو الصوت الذي لا يهتز معه الوتران الصوتيان. </a:t>
            </a:r>
            <a:endParaRPr lang="en-US" sz="2800" b="1" dirty="0" smtClean="0"/>
          </a:p>
          <a:p>
            <a:pPr algn="just" rtl="1"/>
            <a:r>
              <a:rPr lang="ar-SA" sz="2800" dirty="0" smtClean="0"/>
              <a:t>ومكان الوترين الصوتيين في الحنجرة تحت لسان المزمار , فإذا أردت أن تتحسس حركة هذين الوترين فإنك تضع إصبعك في هذا الموضع.</a:t>
            </a:r>
          </a:p>
          <a:p>
            <a:pPr algn="just" rtl="1"/>
            <a:r>
              <a:rPr lang="ar-SA" sz="2800" dirty="0" smtClean="0"/>
              <a:t>وعند النطق بالصوت </a:t>
            </a:r>
            <a:r>
              <a:rPr lang="ar-SA" sz="2800" dirty="0" err="1" smtClean="0"/>
              <a:t>المجهور</a:t>
            </a:r>
            <a:r>
              <a:rPr lang="ar-SA" sz="2800" dirty="0" smtClean="0"/>
              <a:t> تضيق فتحة المزمار مما يجعل الوترين الصوتيين يقتربان من بعضهما فيهتزان عند خروج الهواء من بينهما، أما عند النطق بالصوت المهموس فيكون الوتران الصوتيان متباعدين فلا يحدث الهواء الخارج من بينهما أي اهتزاز.</a:t>
            </a:r>
            <a:endParaRPr lang="ar-SA"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وضع الوترين الصوتيين في الجهر والهمس</a:t>
            </a:r>
            <a:endParaRPr lang="ar-SA" dirty="0"/>
          </a:p>
        </p:txBody>
      </p:sp>
      <p:sp>
        <p:nvSpPr>
          <p:cNvPr id="3" name="عنصر نائب للمحتوى 2"/>
          <p:cNvSpPr>
            <a:spLocks noGrp="1"/>
          </p:cNvSpPr>
          <p:nvPr>
            <p:ph idx="1"/>
          </p:nvPr>
        </p:nvSpPr>
        <p:spPr/>
        <p:txBody>
          <a:bodyPr/>
          <a:lstStyle/>
          <a:p>
            <a:r>
              <a:rPr lang="ar-SA" dirty="0" smtClean="0"/>
              <a:t>وضع الوترين الصوتيين مع الحروف </a:t>
            </a:r>
            <a:r>
              <a:rPr lang="ar-SA" dirty="0" err="1" smtClean="0"/>
              <a:t>المجهورة</a:t>
            </a:r>
            <a:endParaRPr lang="ar-SA" dirty="0" smtClean="0"/>
          </a:p>
          <a:p>
            <a:endParaRPr lang="ar-SA" dirty="0" smtClean="0"/>
          </a:p>
          <a:p>
            <a:endParaRPr lang="ar-SA" dirty="0" smtClean="0"/>
          </a:p>
          <a:p>
            <a:endParaRPr lang="ar-SA" dirty="0" smtClean="0"/>
          </a:p>
          <a:p>
            <a:r>
              <a:rPr lang="ar-SA" dirty="0" smtClean="0"/>
              <a:t>وضع الوترين الصوتيين مع الحروف المهموسة</a:t>
            </a:r>
          </a:p>
          <a:p>
            <a:endParaRPr lang="ar-SA" dirty="0"/>
          </a:p>
        </p:txBody>
      </p:sp>
      <p:pic>
        <p:nvPicPr>
          <p:cNvPr id="4" name="صورة 3" descr="الجهر.jpg"/>
          <p:cNvPicPr>
            <a:picLocks noChangeAspect="1"/>
          </p:cNvPicPr>
          <p:nvPr/>
        </p:nvPicPr>
        <p:blipFill>
          <a:blip r:embed="rId2" cstate="print"/>
          <a:stretch>
            <a:fillRect/>
          </a:stretch>
        </p:blipFill>
        <p:spPr>
          <a:xfrm>
            <a:off x="3733800" y="2295525"/>
            <a:ext cx="2514600" cy="1438275"/>
          </a:xfrm>
          <a:prstGeom prst="rect">
            <a:avLst/>
          </a:prstGeom>
        </p:spPr>
      </p:pic>
      <p:pic>
        <p:nvPicPr>
          <p:cNvPr id="5" name="صورة 4" descr="الهمس.jpg"/>
          <p:cNvPicPr>
            <a:picLocks noChangeAspect="1"/>
          </p:cNvPicPr>
          <p:nvPr/>
        </p:nvPicPr>
        <p:blipFill>
          <a:blip r:embed="rId3" cstate="print"/>
          <a:stretch>
            <a:fillRect/>
          </a:stretch>
        </p:blipFill>
        <p:spPr>
          <a:xfrm>
            <a:off x="3705225" y="4495800"/>
            <a:ext cx="2495550" cy="14478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الأصوات </a:t>
            </a:r>
            <a:r>
              <a:rPr lang="ar-SA" dirty="0" err="1" smtClean="0"/>
              <a:t>المجهورة</a:t>
            </a:r>
            <a:r>
              <a:rPr lang="ar-SA" dirty="0" smtClean="0"/>
              <a:t> والأصوات المهموسة</a:t>
            </a:r>
            <a:endParaRPr lang="ar-SA" dirty="0"/>
          </a:p>
        </p:txBody>
      </p:sp>
      <p:sp>
        <p:nvSpPr>
          <p:cNvPr id="3" name="عنصر نائب للمحتوى 2"/>
          <p:cNvSpPr>
            <a:spLocks noGrp="1"/>
          </p:cNvSpPr>
          <p:nvPr>
            <p:ph idx="1"/>
          </p:nvPr>
        </p:nvSpPr>
        <p:spPr/>
        <p:txBody>
          <a:bodyPr/>
          <a:lstStyle/>
          <a:p>
            <a:pPr algn="just" rtl="1"/>
            <a:r>
              <a:rPr lang="ar-SA" dirty="0" smtClean="0"/>
              <a:t> وأصوات العربية </a:t>
            </a:r>
            <a:r>
              <a:rPr lang="ar-SA" dirty="0" err="1" smtClean="0"/>
              <a:t>المجهورة</a:t>
            </a:r>
            <a:r>
              <a:rPr lang="ar-SA" dirty="0" smtClean="0"/>
              <a:t> هي: </a:t>
            </a:r>
            <a:r>
              <a:rPr lang="ar-SA" dirty="0" err="1" smtClean="0"/>
              <a:t>ع</a:t>
            </a:r>
            <a:r>
              <a:rPr lang="ar-SA" dirty="0" smtClean="0"/>
              <a:t> , غ , ج ، ي , ز , ل , ن , ر ، ض ، د , ذ , ظ , ب , م, و, وقد اتفق المتقدّمون والمتأخّرون على أن هذه الأصوات </a:t>
            </a:r>
            <a:r>
              <a:rPr lang="ar-SA" dirty="0" err="1" smtClean="0"/>
              <a:t>مجهورة</a:t>
            </a:r>
            <a:r>
              <a:rPr lang="ar-SA" dirty="0" smtClean="0"/>
              <a:t>. وأضاف إليها المحدثون الحركات فكلها </a:t>
            </a:r>
            <a:r>
              <a:rPr lang="ar-SA" dirty="0" err="1" smtClean="0"/>
              <a:t>مجهورة</a:t>
            </a:r>
            <a:r>
              <a:rPr lang="ar-SA" dirty="0" smtClean="0"/>
              <a:t>. </a:t>
            </a:r>
            <a:endParaRPr lang="en-US" b="1" dirty="0" smtClean="0"/>
          </a:p>
          <a:p>
            <a:pPr rtl="1"/>
            <a:r>
              <a:rPr lang="ar-SA" dirty="0" smtClean="0"/>
              <a:t>وأما الأصوات المهموسة فهي : هـ , ح , ث , ش , خ , ص , س , ك , ت ، ف, ويجمعها قولهم (سكت فحثه شخص) وقد اتفق المتقدّمون والمتأخّرون على أن هذه الأصوات مهموسة. </a:t>
            </a:r>
            <a:endParaRPr lang="en-US"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التمييز بين </a:t>
            </a:r>
            <a:r>
              <a:rPr lang="ar-SA" dirty="0" err="1" smtClean="0"/>
              <a:t>المجهور</a:t>
            </a:r>
            <a:r>
              <a:rPr lang="ar-SA" dirty="0" smtClean="0"/>
              <a:t> والمهموس</a:t>
            </a:r>
            <a:endParaRPr lang="ar-SA" dirty="0"/>
          </a:p>
        </p:txBody>
      </p:sp>
      <p:sp>
        <p:nvSpPr>
          <p:cNvPr id="3" name="عنصر نائب للمحتوى 2"/>
          <p:cNvSpPr>
            <a:spLocks noGrp="1"/>
          </p:cNvSpPr>
          <p:nvPr>
            <p:ph idx="1"/>
          </p:nvPr>
        </p:nvSpPr>
        <p:spPr/>
        <p:txBody>
          <a:bodyPr/>
          <a:lstStyle/>
          <a:p>
            <a:pPr lvl="0" algn="just" rtl="1"/>
            <a:r>
              <a:rPr lang="ar-SA" sz="2800" dirty="0" smtClean="0"/>
              <a:t>استعمل العلماء وسائل علمية لمعرفة الصوت </a:t>
            </a:r>
            <a:r>
              <a:rPr lang="ar-SA" sz="2800" dirty="0" err="1" smtClean="0"/>
              <a:t>المجهور</a:t>
            </a:r>
            <a:r>
              <a:rPr lang="ar-SA" sz="2800" dirty="0" smtClean="0"/>
              <a:t> من الصوت المهموس منها:</a:t>
            </a:r>
          </a:p>
          <a:p>
            <a:pPr marL="514350" lvl="0" indent="-514350" algn="just" rtl="1">
              <a:buAutoNum type="arabicPeriod"/>
            </a:pPr>
            <a:r>
              <a:rPr lang="ar-SA" sz="2800" dirty="0" smtClean="0"/>
              <a:t>مرآة مجهر الحنجرة، وهي مرآة صغيره جداً لها يد طويلة توضع داخل الفم، وتظهر تباعد الوترين أو </a:t>
            </a:r>
            <a:r>
              <a:rPr lang="ar-SA" sz="2800" dirty="0" err="1" smtClean="0"/>
              <a:t>تقاربمهما</a:t>
            </a:r>
            <a:r>
              <a:rPr lang="ar-SA" sz="2800" dirty="0" smtClean="0"/>
              <a:t>.</a:t>
            </a:r>
          </a:p>
          <a:p>
            <a:pPr marL="514350" lvl="0" indent="-514350" algn="just" rtl="1">
              <a:buAutoNum type="arabicPeriod"/>
            </a:pPr>
            <a:r>
              <a:rPr lang="ar-SA" sz="2800" dirty="0" smtClean="0"/>
              <a:t>آلة </a:t>
            </a:r>
            <a:r>
              <a:rPr lang="ar-SA" sz="2800" dirty="0" err="1" smtClean="0"/>
              <a:t>تسونديير</a:t>
            </a:r>
            <a:r>
              <a:rPr lang="ar-SA" sz="2800" dirty="0" smtClean="0"/>
              <a:t> </a:t>
            </a:r>
            <a:r>
              <a:rPr lang="ar-SA" sz="2800" dirty="0" err="1" smtClean="0"/>
              <a:t>جيت</a:t>
            </a:r>
            <a:r>
              <a:rPr lang="ar-SA" sz="2800" dirty="0" smtClean="0"/>
              <a:t>، وهي عبارة عن صفحة معدنية مثبت فيها مقبض في طرفه الآخر كرة صغيرة، وتوضع الصفحة المعدنية على أحد جانبي الحنجرة، فإذا نطق بصوت </a:t>
            </a:r>
            <a:r>
              <a:rPr lang="ar-SA" sz="2800" dirty="0" err="1" smtClean="0"/>
              <a:t>مجهور</a:t>
            </a:r>
            <a:r>
              <a:rPr lang="ar-SA" sz="2800" dirty="0" smtClean="0"/>
              <a:t> اهتزت الكرة.</a:t>
            </a:r>
          </a:p>
          <a:p>
            <a:pPr marL="514350" lvl="0" indent="-514350" algn="just" rtl="1">
              <a:buAutoNum type="arabicPeriod"/>
            </a:pPr>
            <a:r>
              <a:rPr lang="ar-SA" sz="2800" dirty="0" smtClean="0"/>
              <a:t>جهاز الرسم الحنجري: وهو جهاز إلكتروني يمكن من استنتاج حالتي الفتح والغلق للأوتار عن طريق تسجيل التيار من أحد جانبي الحنجرة إلى الجانب الآخر.</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معرفة الجهر والهمس</a:t>
            </a:r>
            <a:endParaRPr lang="ar-SA" dirty="0"/>
          </a:p>
        </p:txBody>
      </p:sp>
      <p:sp>
        <p:nvSpPr>
          <p:cNvPr id="3" name="عنصر نائب للمحتوى 2"/>
          <p:cNvSpPr>
            <a:spLocks noGrp="1"/>
          </p:cNvSpPr>
          <p:nvPr>
            <p:ph idx="1"/>
          </p:nvPr>
        </p:nvSpPr>
        <p:spPr/>
        <p:txBody>
          <a:bodyPr/>
          <a:lstStyle/>
          <a:p>
            <a:r>
              <a:rPr lang="ar-SA" dirty="0" smtClean="0"/>
              <a:t>وهناك طرق ذاتية وهي فعالة في اختبار الأصوات منها:</a:t>
            </a:r>
          </a:p>
          <a:p>
            <a:pPr marL="514350" lvl="0" indent="-514350" algn="just" rtl="1">
              <a:buAutoNum type="arabicPeriod"/>
            </a:pPr>
            <a:r>
              <a:rPr lang="ar-SA" dirty="0" smtClean="0"/>
              <a:t>وضع الإصبع على موضع الوترين, على البروز المسمى بتفاحة آدم، وفي هذه الحال تحس باهتزاز الوترين مع </a:t>
            </a:r>
            <a:r>
              <a:rPr lang="ar-SA" dirty="0" err="1" smtClean="0"/>
              <a:t>المجهور</a:t>
            </a:r>
            <a:r>
              <a:rPr lang="ar-SA" dirty="0" smtClean="0"/>
              <a:t>, ولا تحس </a:t>
            </a:r>
            <a:r>
              <a:rPr lang="ar-SA" dirty="0" err="1" smtClean="0"/>
              <a:t>به</a:t>
            </a:r>
            <a:r>
              <a:rPr lang="ar-SA" dirty="0" smtClean="0"/>
              <a:t> مع المهموس. جرب ذلك مع الزاي ثم مع السين.</a:t>
            </a:r>
          </a:p>
          <a:p>
            <a:pPr lvl="0" algn="just" rtl="1"/>
            <a:r>
              <a:rPr lang="ar-SA" dirty="0" smtClean="0"/>
              <a:t>2. وضع الأصابع في الأذنين, وهنا تحس باهتزاز الوترين مع </a:t>
            </a:r>
            <a:r>
              <a:rPr lang="ar-SA" dirty="0" err="1" smtClean="0"/>
              <a:t>المجهور</a:t>
            </a:r>
            <a:r>
              <a:rPr lang="ar-SA" dirty="0" smtClean="0"/>
              <a:t> ويكون أشبه </a:t>
            </a:r>
            <a:r>
              <a:rPr lang="ar-SA" dirty="0" err="1" smtClean="0"/>
              <a:t>بالدوي</a:t>
            </a:r>
            <a:r>
              <a:rPr lang="ar-SA" dirty="0" smtClean="0"/>
              <a:t> ولا تحس بشيء مع المهموس. </a:t>
            </a:r>
            <a:endParaRPr lang="en-US" b="1" dirty="0" smtClean="0"/>
          </a:p>
          <a:p>
            <a:pPr lvl="0" algn="just" rtl="1"/>
            <a:r>
              <a:rPr lang="ar-SA" dirty="0" smtClean="0"/>
              <a:t>3. وضع الكف على الجبهة , وسوف يحس الواضع بدويّ أو اهتزاز مع المجهور بخلاف المهموس.</a:t>
            </a:r>
            <a:endParaRPr lang="ar-SA" b="1"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أصوات مختلف فيها</a:t>
            </a:r>
            <a:endParaRPr lang="ar-SA" dirty="0"/>
          </a:p>
        </p:txBody>
      </p:sp>
      <p:sp>
        <p:nvSpPr>
          <p:cNvPr id="3" name="عنصر نائب للمحتوى 2"/>
          <p:cNvSpPr>
            <a:spLocks noGrp="1"/>
          </p:cNvSpPr>
          <p:nvPr>
            <p:ph idx="1"/>
          </p:nvPr>
        </p:nvSpPr>
        <p:spPr>
          <a:xfrm>
            <a:off x="228600" y="1295400"/>
            <a:ext cx="9525000" cy="4525963"/>
          </a:xfrm>
        </p:spPr>
        <p:txBody>
          <a:bodyPr/>
          <a:lstStyle/>
          <a:p>
            <a:r>
              <a:rPr lang="ar-SA" dirty="0" smtClean="0"/>
              <a:t>اختلف القدماء والمحدثون في ثلاثة أصوات من حيث الجهر والهمس هي:</a:t>
            </a:r>
          </a:p>
          <a:p>
            <a:r>
              <a:rPr lang="ar-SA" dirty="0" smtClean="0"/>
              <a:t>1. الهمزة : أجمع المتقدّمون – من لغويين وقراء – على أن الهمزة من الأصوات المجهورة , وانقسم اللغويون المتأخّرون في نظرتهم إليها إلى ثلاثة أقسام : فمنهم من وافق المتقدّمين في ذلك وعدها مجهورة , ومنهم من عدها مهموسة , وكثير منهم قال أنـها غير متضحة فهي لا مجهورة ولا مهموسة.لعل من عوامل وصف المتقدّمين لـها بالجهرية أن الهمزة تتداخل مع الألف , وهم كثيراً ما يطلقون الألف ويريدون بـها الهمزة , والألف من الصوائت , وهي مجهورة.</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أصوات </a:t>
            </a:r>
            <a:r>
              <a:rPr lang="ar-SA" smtClean="0"/>
              <a:t>مختلف فيها</a:t>
            </a:r>
            <a:endParaRPr lang="ar-SA"/>
          </a:p>
        </p:txBody>
      </p:sp>
      <p:sp>
        <p:nvSpPr>
          <p:cNvPr id="3" name="عنصر نائب للمحتوى 2"/>
          <p:cNvSpPr>
            <a:spLocks noGrp="1"/>
          </p:cNvSpPr>
          <p:nvPr>
            <p:ph idx="1"/>
          </p:nvPr>
        </p:nvSpPr>
        <p:spPr/>
        <p:txBody>
          <a:bodyPr/>
          <a:lstStyle/>
          <a:p>
            <a:pPr lvl="1" algn="just" rtl="1"/>
            <a:r>
              <a:rPr lang="ar-SA" dirty="0" smtClean="0"/>
              <a:t>كما إن الهمزة عند العرب تأخذ صوراً من التحقيق والتسهيل فهي أحياناً محققة , كما في قولنا:( يؤمن ) فالهمزة هنا محققة قطعية , وأحياناً مسهلة كقولنا:( يومن ).</a:t>
            </a:r>
          </a:p>
          <a:p>
            <a:pPr lvl="1" algn="just" rtl="1"/>
            <a:r>
              <a:rPr lang="ar-SA" dirty="0" smtClean="0"/>
              <a:t>2.الطاء : أجمع المتقدّمون على أن الطاء من الأصوات المجهورة , وأما المتأخّرون فقال بعضهم : إنـها مهموسة , وقال بعضهم: إنـها مجهورة، وقال بعضهم: إن هناك طاء مهموسة وأخرى مجهورة .</a:t>
            </a:r>
            <a:endParaRPr lang="en-US" b="1" dirty="0" smtClean="0"/>
          </a:p>
          <a:p>
            <a:pPr lvl="0" algn="just" rtl="1"/>
            <a:r>
              <a:rPr lang="ar-SA" dirty="0" smtClean="0"/>
              <a:t>3.القاف : وصفها المتقدّمون بالجهر , وخالفهم بذلك </a:t>
            </a:r>
            <a:r>
              <a:rPr lang="ar-SA" smtClean="0"/>
              <a:t>بعض </a:t>
            </a:r>
            <a:r>
              <a:rPr lang="ar-SA" smtClean="0"/>
              <a:t>المتأخّرين</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درجات الجهر</a:t>
            </a:r>
            <a:endParaRPr lang="ar-SA" dirty="0"/>
          </a:p>
        </p:txBody>
      </p:sp>
      <p:sp>
        <p:nvSpPr>
          <p:cNvPr id="3" name="عنصر نائب للمحتوى 2"/>
          <p:cNvSpPr>
            <a:spLocks noGrp="1"/>
          </p:cNvSpPr>
          <p:nvPr>
            <p:ph idx="1"/>
          </p:nvPr>
        </p:nvSpPr>
        <p:spPr>
          <a:xfrm>
            <a:off x="495300" y="1265237"/>
            <a:ext cx="8915400" cy="4525963"/>
          </a:xfrm>
        </p:spPr>
        <p:txBody>
          <a:bodyPr/>
          <a:lstStyle/>
          <a:p>
            <a:r>
              <a:rPr lang="ar-SA" dirty="0" smtClean="0"/>
              <a:t>وضع </a:t>
            </a:r>
            <a:r>
              <a:rPr lang="ar-SA" dirty="0" err="1" smtClean="0"/>
              <a:t>يسبرسن</a:t>
            </a:r>
            <a:r>
              <a:rPr lang="ar-SA" dirty="0" smtClean="0"/>
              <a:t> مدرجاً يبين درجات جهر الأصوات من الأعلى إلى الأدنى وهو كما يلي:</a:t>
            </a:r>
          </a:p>
          <a:p>
            <a:r>
              <a:rPr lang="ar-SA" dirty="0" smtClean="0"/>
              <a:t>1- الفتحة قصيرة وطويلة وهي أجهر أصوات العربية.</a:t>
            </a:r>
          </a:p>
          <a:p>
            <a:r>
              <a:rPr lang="ar-SA" dirty="0" smtClean="0"/>
              <a:t>2- الكسرة والضمة وهي أقل الحركات جهراً لكنها أجهر من كل الصوامت.</a:t>
            </a:r>
          </a:p>
          <a:p>
            <a:r>
              <a:rPr lang="ar-SA" dirty="0" smtClean="0"/>
              <a:t>3- الراء وتعتبر من أكثر الصوامت جهراً.</a:t>
            </a:r>
          </a:p>
          <a:p>
            <a:r>
              <a:rPr lang="ar-SA" dirty="0" smtClean="0"/>
              <a:t>4- الأصوات الأنفية(الميم والنون)</a:t>
            </a:r>
          </a:p>
          <a:p>
            <a:r>
              <a:rPr lang="ar-SA" dirty="0" smtClean="0"/>
              <a:t>5- الدال والذال والياء.</a:t>
            </a:r>
          </a:p>
          <a:p>
            <a:r>
              <a:rPr lang="ar-SA" dirty="0" smtClean="0"/>
              <a:t>6- بقية الأصوات.</a:t>
            </a: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التناظر بين الجهر والهمس</a:t>
            </a:r>
            <a:endParaRPr lang="ar-SA" dirty="0"/>
          </a:p>
        </p:txBody>
      </p:sp>
      <p:sp>
        <p:nvSpPr>
          <p:cNvPr id="3" name="عنصر نائب للمحتوى 2"/>
          <p:cNvSpPr>
            <a:spLocks noGrp="1"/>
          </p:cNvSpPr>
          <p:nvPr>
            <p:ph idx="1"/>
          </p:nvPr>
        </p:nvSpPr>
        <p:spPr/>
        <p:txBody>
          <a:bodyPr/>
          <a:lstStyle/>
          <a:p>
            <a:r>
              <a:rPr lang="ar-SA" dirty="0" smtClean="0"/>
              <a:t>الذال صوت </a:t>
            </a:r>
            <a:r>
              <a:rPr lang="ar-SA" dirty="0" err="1" smtClean="0"/>
              <a:t>مجهور</a:t>
            </a:r>
            <a:r>
              <a:rPr lang="ar-SA" dirty="0" smtClean="0"/>
              <a:t> نظيره المهموس هو الثاء.</a:t>
            </a:r>
          </a:p>
          <a:p>
            <a:r>
              <a:rPr lang="ar-SA" dirty="0" smtClean="0"/>
              <a:t>الدال صوت </a:t>
            </a:r>
            <a:r>
              <a:rPr lang="ar-SA" dirty="0" err="1" smtClean="0"/>
              <a:t>مجهور</a:t>
            </a:r>
            <a:r>
              <a:rPr lang="ar-SA" dirty="0" smtClean="0"/>
              <a:t> نظيره المهموس هو التاء.</a:t>
            </a:r>
          </a:p>
          <a:p>
            <a:r>
              <a:rPr lang="ar-SA" dirty="0" smtClean="0"/>
              <a:t>العين صوت </a:t>
            </a:r>
            <a:r>
              <a:rPr lang="ar-SA" dirty="0" err="1" smtClean="0"/>
              <a:t>مجهور</a:t>
            </a:r>
            <a:r>
              <a:rPr lang="ar-SA" dirty="0" smtClean="0"/>
              <a:t> ونظيره المهموس هو الحاء.</a:t>
            </a:r>
          </a:p>
          <a:p>
            <a:r>
              <a:rPr lang="ar-SA" dirty="0" smtClean="0"/>
              <a:t>ومعنى التناظر أن الصوتين يخرجان من مخرج واحد ولا يختلفان سوى في صفة الجهر أو الهمس، فلو همسنا الدال لصارت تاء ولو همسنا الذال لصارت </a:t>
            </a:r>
            <a:r>
              <a:rPr lang="ar-SA" smtClean="0"/>
              <a:t>ثاء وهكذا.</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2561</TotalTime>
  <Words>1264</Words>
  <Application>Microsoft Office PowerPoint</Application>
  <PresentationFormat>A4 Paper (210x297 mm)‎</PresentationFormat>
  <Paragraphs>72</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الثامنة</vt:lpstr>
      <vt:lpstr>ما المقصود بالصفة؟</vt:lpstr>
      <vt:lpstr>الصوت الشديد\الانفجاري</vt:lpstr>
      <vt:lpstr>الصوت الرخو\الاحتكاكي</vt:lpstr>
      <vt:lpstr>الصوت المتوسط\المائع</vt:lpstr>
      <vt:lpstr>بين القدماء والمحدثين</vt:lpstr>
      <vt:lpstr>الجهر والهمس</vt:lpstr>
      <vt:lpstr>وضع الوترين الصوتيين في الجهر والهمس</vt:lpstr>
      <vt:lpstr>الأصوات المجهورة والأصوات المهموسة</vt:lpstr>
      <vt:lpstr>التمييز بين المجهور والمهموس</vt:lpstr>
      <vt:lpstr>طرق معرفة الجهر والهمس</vt:lpstr>
      <vt:lpstr>أصوات مختلف فيها</vt:lpstr>
      <vt:lpstr>أصوات مختلف فيها</vt:lpstr>
      <vt:lpstr>درجات الجهر</vt:lpstr>
      <vt:lpstr>التناظر بين الجهر والهمس</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221</cp:revision>
  <dcterms:created xsi:type="dcterms:W3CDTF">2009-10-14T19:14:34Z</dcterms:created>
  <dcterms:modified xsi:type="dcterms:W3CDTF">2011-03-27T09:28:14Z</dcterms:modified>
</cp:coreProperties>
</file>