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5" r:id="rId4"/>
    <p:sldId id="267" r:id="rId5"/>
    <p:sldId id="276" r:id="rId6"/>
    <p:sldId id="268" r:id="rId7"/>
    <p:sldId id="269" r:id="rId8"/>
    <p:sldId id="270" r:id="rId9"/>
    <p:sldId id="271" r:id="rId10"/>
    <p:sldId id="272" r:id="rId11"/>
    <p:sldId id="273" r:id="rId12"/>
    <p:sldId id="274" r:id="rId13"/>
    <p:sldId id="277" r:id="rId14"/>
    <p:sldId id="278" r:id="rId15"/>
    <p:sldId id="279"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1428"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د.جزاء </a:t>
            </a:r>
            <a:r>
              <a:rPr lang="ar-SA" sz="2800" b="1" dirty="0" err="1" smtClean="0">
                <a:solidFill>
                  <a:srgbClr val="7F7F7F"/>
                </a:solidFill>
                <a:latin typeface="Calibri" pitchFamily="34" charset="0"/>
                <a:cs typeface="Times New Roman" pitchFamily="18" charset="0"/>
              </a:rPr>
              <a:t>المصاروة</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مربع نص 2"/>
          <p:cNvSpPr txBox="1"/>
          <p:nvPr/>
        </p:nvSpPr>
        <p:spPr>
          <a:xfrm>
            <a:off x="3733800" y="4114800"/>
            <a:ext cx="2438400" cy="1077218"/>
          </a:xfrm>
          <a:prstGeom prst="rect">
            <a:avLst/>
          </a:prstGeom>
          <a:noFill/>
        </p:spPr>
        <p:txBody>
          <a:bodyPr wrap="square" rtlCol="1">
            <a:spAutoFit/>
          </a:bodyPr>
          <a:lstStyle/>
          <a:p>
            <a:pPr algn="l"/>
            <a:r>
              <a:rPr lang="ar-SA" sz="3200" dirty="0" smtClean="0"/>
              <a:t>مصطلحــــــات وظائف الأصوات</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إن الأصوات اللغوية عندما تتجاور في تراكيب لغوية معينة يؤثر بعضها في بعض، </a:t>
            </a:r>
            <a:r>
              <a:rPr lang="ar-SA" dirty="0" smtClean="0"/>
              <a:t>وعرف العلماء عدة ظواهر لغوية تفسر هذا التأثير، وإن كانوا أرجعوا </a:t>
            </a:r>
            <a:r>
              <a:rPr lang="ar-SA" dirty="0" smtClean="0"/>
              <a:t>هذه التأثيرات والتغييرات التي تطرأ على الأصوات اللغوية في حال تجاورها إلى قانونين كبيرين هما المماثلة الصوتية والمخالفة الصوتية، وعالجوا موضوع الإدغام تحت قانون المماثلة الصوتية.</a:t>
            </a:r>
          </a:p>
          <a:p>
            <a:r>
              <a:rPr lang="ar-SA" dirty="0" smtClean="0"/>
              <a:t>فما المقصود بالمماثلة وما هي أنواعها؟ وما المقصود بالمخالفة الصوتية.</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المماثلة</a:t>
            </a:r>
            <a:endParaRPr lang="ar-SA" dirty="0"/>
          </a:p>
        </p:txBody>
      </p:sp>
      <p:sp>
        <p:nvSpPr>
          <p:cNvPr id="3" name="عنصر نائب للمحتوى 2"/>
          <p:cNvSpPr>
            <a:spLocks noGrp="1"/>
          </p:cNvSpPr>
          <p:nvPr>
            <p:ph idx="1"/>
          </p:nvPr>
        </p:nvSpPr>
        <p:spPr/>
        <p:txBody>
          <a:bodyPr/>
          <a:lstStyle/>
          <a:p>
            <a:r>
              <a:rPr lang="ar-SA" dirty="0" smtClean="0"/>
              <a:t>عرف العلماء المماثلة الصوتية تعريفات كثيرة لكن أهمها أنها التعديلات الكيفية التي تطرأ على الصوت بسبب مجاورته لصوت آخر، أو هي تأثير صوت لغوي في صوت آخر سابق له أو تال له بحيث يقلبه صوتاً مشابهاً له أو قريباً منه.</a:t>
            </a:r>
          </a:p>
          <a:p>
            <a:r>
              <a:rPr lang="ar-SA" dirty="0" smtClean="0"/>
              <a:t>ومعنى ذلك أن المماثلة تسعى إلى توحيد الأصوات المتجاورة أو تقريبها من بعضها، لما في ذلك من سهولة وتيسير في النطق وتقليل في الجهد العضلي المبذول في الكلام، ويعتمد هذا التقريب على طبيعة الأصوات المتجاورة من حيث مخارجها وصفاتها</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المماثلة</a:t>
            </a:r>
            <a:endParaRPr lang="ar-SA" dirty="0"/>
          </a:p>
        </p:txBody>
      </p:sp>
      <p:sp>
        <p:nvSpPr>
          <p:cNvPr id="3" name="عنصر نائب للمحتوى 2"/>
          <p:cNvSpPr>
            <a:spLocks noGrp="1"/>
          </p:cNvSpPr>
          <p:nvPr>
            <p:ph idx="1"/>
          </p:nvPr>
        </p:nvSpPr>
        <p:spPr/>
        <p:txBody>
          <a:bodyPr/>
          <a:lstStyle/>
          <a:p>
            <a:r>
              <a:rPr lang="ar-SA" dirty="0" smtClean="0"/>
              <a:t>قد يؤثر الصوت في صوت لاحق له فتكون المماثلة تقدمية، وقد يؤثر الصوت في صوت سابق له فتكون المماثلة رجعية:</a:t>
            </a:r>
          </a:p>
          <a:p>
            <a:endParaRPr lang="ar-SA" dirty="0" smtClean="0"/>
          </a:p>
          <a:p>
            <a:r>
              <a:rPr lang="ar-SA" dirty="0" smtClean="0"/>
              <a:t>                                                </a:t>
            </a:r>
          </a:p>
          <a:p>
            <a:endParaRPr lang="ar-SA" dirty="0"/>
          </a:p>
        </p:txBody>
      </p:sp>
      <p:grpSp>
        <p:nvGrpSpPr>
          <p:cNvPr id="9" name="مجموعة 8"/>
          <p:cNvGrpSpPr/>
          <p:nvPr/>
        </p:nvGrpSpPr>
        <p:grpSpPr>
          <a:xfrm>
            <a:off x="4648200" y="4038600"/>
            <a:ext cx="4343400" cy="1143000"/>
            <a:chOff x="4648200" y="2743200"/>
            <a:chExt cx="4343400" cy="1143000"/>
          </a:xfrm>
        </p:grpSpPr>
        <p:sp>
          <p:nvSpPr>
            <p:cNvPr id="10" name="شكل بيضاوي 9"/>
            <p:cNvSpPr/>
            <p:nvPr/>
          </p:nvSpPr>
          <p:spPr>
            <a:xfrm>
              <a:off x="7315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a:t>
              </a:r>
              <a:endParaRPr lang="ar-SA" sz="2000" b="1" dirty="0"/>
            </a:p>
          </p:txBody>
        </p:sp>
        <p:sp>
          <p:nvSpPr>
            <p:cNvPr id="11" name="شكل بيضاوي 10"/>
            <p:cNvSpPr/>
            <p:nvPr/>
          </p:nvSpPr>
          <p:spPr>
            <a:xfrm>
              <a:off x="4648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a:t>
              </a:r>
              <a:endParaRPr lang="ar-SA" sz="2000" b="1" dirty="0"/>
            </a:p>
          </p:txBody>
        </p:sp>
      </p:grpSp>
      <p:sp>
        <p:nvSpPr>
          <p:cNvPr id="14" name="يساوي 13"/>
          <p:cNvSpPr/>
          <p:nvPr/>
        </p:nvSpPr>
        <p:spPr>
          <a:xfrm>
            <a:off x="2971800" y="4419600"/>
            <a:ext cx="15240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pSp>
        <p:nvGrpSpPr>
          <p:cNvPr id="18" name="مجموعة 17"/>
          <p:cNvGrpSpPr/>
          <p:nvPr/>
        </p:nvGrpSpPr>
        <p:grpSpPr>
          <a:xfrm>
            <a:off x="762000" y="2743200"/>
            <a:ext cx="8229600" cy="1143000"/>
            <a:chOff x="762000" y="2743200"/>
            <a:chExt cx="8229600" cy="1143000"/>
          </a:xfrm>
        </p:grpSpPr>
        <p:grpSp>
          <p:nvGrpSpPr>
            <p:cNvPr id="8" name="مجموعة 7"/>
            <p:cNvGrpSpPr/>
            <p:nvPr/>
          </p:nvGrpSpPr>
          <p:grpSpPr>
            <a:xfrm>
              <a:off x="4648200" y="2743200"/>
              <a:ext cx="4343400" cy="1143000"/>
              <a:chOff x="4648200" y="2743200"/>
              <a:chExt cx="4343400" cy="1143000"/>
            </a:xfrm>
          </p:grpSpPr>
          <p:sp>
            <p:nvSpPr>
              <p:cNvPr id="4" name="شكل بيضاوي 3"/>
              <p:cNvSpPr/>
              <p:nvPr/>
            </p:nvSpPr>
            <p:spPr>
              <a:xfrm>
                <a:off x="7315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a:t>
                </a:r>
                <a:endParaRPr lang="ar-SA" sz="2000" b="1" dirty="0"/>
              </a:p>
            </p:txBody>
          </p:sp>
          <p:sp>
            <p:nvSpPr>
              <p:cNvPr id="5" name="شكل بيضاوي 4"/>
              <p:cNvSpPr/>
              <p:nvPr/>
            </p:nvSpPr>
            <p:spPr>
              <a:xfrm>
                <a:off x="4648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a:t>
                </a:r>
                <a:endParaRPr lang="ar-SA" sz="2000" b="1" dirty="0"/>
              </a:p>
            </p:txBody>
          </p:sp>
          <p:sp>
            <p:nvSpPr>
              <p:cNvPr id="7" name="سهم إلى اليسار 6"/>
              <p:cNvSpPr/>
              <p:nvPr/>
            </p:nvSpPr>
            <p:spPr>
              <a:xfrm>
                <a:off x="6400800" y="30480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3" name="يساوي 12"/>
            <p:cNvSpPr/>
            <p:nvPr/>
          </p:nvSpPr>
          <p:spPr>
            <a:xfrm>
              <a:off x="2895600" y="3124200"/>
              <a:ext cx="15240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5" name="شكل بيضاوي 14"/>
            <p:cNvSpPr/>
            <p:nvPr/>
          </p:nvSpPr>
          <p:spPr>
            <a:xfrm>
              <a:off x="762000" y="2819400"/>
              <a:ext cx="1828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تقدميّة</a:t>
              </a:r>
              <a:endParaRPr lang="ar-SA" sz="2000" b="1" dirty="0"/>
            </a:p>
          </p:txBody>
        </p:sp>
      </p:grpSp>
      <p:sp>
        <p:nvSpPr>
          <p:cNvPr id="16" name="شكل بيضاوي 15"/>
          <p:cNvSpPr/>
          <p:nvPr/>
        </p:nvSpPr>
        <p:spPr>
          <a:xfrm>
            <a:off x="838200" y="4114800"/>
            <a:ext cx="1828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رجعية</a:t>
            </a:r>
            <a:endParaRPr lang="ar-SA" sz="2000" b="1" dirty="0"/>
          </a:p>
        </p:txBody>
      </p:sp>
      <p:sp>
        <p:nvSpPr>
          <p:cNvPr id="17" name="سهم إلى اليمين 16"/>
          <p:cNvSpPr/>
          <p:nvPr/>
        </p:nvSpPr>
        <p:spPr>
          <a:xfrm>
            <a:off x="6400800" y="4267200"/>
            <a:ext cx="8382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المماثلة</a:t>
            </a:r>
            <a:endParaRPr lang="ar-SA" dirty="0"/>
          </a:p>
        </p:txBody>
      </p:sp>
      <p:sp>
        <p:nvSpPr>
          <p:cNvPr id="3" name="عنصر نائب للمحتوى 2"/>
          <p:cNvSpPr>
            <a:spLocks noGrp="1"/>
          </p:cNvSpPr>
          <p:nvPr>
            <p:ph idx="1"/>
          </p:nvPr>
        </p:nvSpPr>
        <p:spPr/>
        <p:txBody>
          <a:bodyPr/>
          <a:lstStyle/>
          <a:p>
            <a:r>
              <a:rPr lang="ar-SA" dirty="0" smtClean="0"/>
              <a:t>وقد يكون الصوتان المؤثر والمتأثر متجاورين تماماً فتكون المماثلة متصلة وقد يكون بينهما فاصل (صوت آخر) سواء أكان صامتاً أم صائتاً فتكون المماثلة منفصلة:</a:t>
            </a:r>
          </a:p>
          <a:p>
            <a:endParaRPr lang="ar-SA" dirty="0"/>
          </a:p>
        </p:txBody>
      </p:sp>
      <p:grpSp>
        <p:nvGrpSpPr>
          <p:cNvPr id="4" name="مجموعة 3"/>
          <p:cNvGrpSpPr/>
          <p:nvPr/>
        </p:nvGrpSpPr>
        <p:grpSpPr>
          <a:xfrm>
            <a:off x="1143000" y="3352800"/>
            <a:ext cx="8229600" cy="1143000"/>
            <a:chOff x="762000" y="2743200"/>
            <a:chExt cx="8229600" cy="1143000"/>
          </a:xfrm>
        </p:grpSpPr>
        <p:grpSp>
          <p:nvGrpSpPr>
            <p:cNvPr id="5" name="مجموعة 7"/>
            <p:cNvGrpSpPr/>
            <p:nvPr/>
          </p:nvGrpSpPr>
          <p:grpSpPr>
            <a:xfrm>
              <a:off x="3276600" y="2743200"/>
              <a:ext cx="5715000" cy="1143000"/>
              <a:chOff x="3276600" y="2743200"/>
              <a:chExt cx="5715000" cy="1143000"/>
            </a:xfrm>
          </p:grpSpPr>
          <p:sp>
            <p:nvSpPr>
              <p:cNvPr id="8" name="شكل بيضاوي 7"/>
              <p:cNvSpPr/>
              <p:nvPr/>
            </p:nvSpPr>
            <p:spPr>
              <a:xfrm>
                <a:off x="7315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a:t>
                </a:r>
                <a:endParaRPr lang="ar-SA" sz="2000" b="1" dirty="0"/>
              </a:p>
            </p:txBody>
          </p:sp>
          <p:sp>
            <p:nvSpPr>
              <p:cNvPr id="9" name="شكل بيضاوي 8"/>
              <p:cNvSpPr/>
              <p:nvPr/>
            </p:nvSpPr>
            <p:spPr>
              <a:xfrm>
                <a:off x="32766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a:t>
                </a:r>
                <a:endParaRPr lang="ar-SA" sz="2000" b="1" dirty="0"/>
              </a:p>
            </p:txBody>
          </p:sp>
          <p:sp>
            <p:nvSpPr>
              <p:cNvPr id="10" name="سهم إلى اليسار 9"/>
              <p:cNvSpPr/>
              <p:nvPr/>
            </p:nvSpPr>
            <p:spPr>
              <a:xfrm>
                <a:off x="6400800" y="30480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يساوي 5"/>
            <p:cNvSpPr/>
            <p:nvPr/>
          </p:nvSpPr>
          <p:spPr>
            <a:xfrm>
              <a:off x="2514600" y="3276600"/>
              <a:ext cx="838200" cy="304800"/>
            </a:xfrm>
            <a:prstGeom prst="mathEqual">
              <a:avLst>
                <a:gd name="adj1" fmla="val 23520"/>
                <a:gd name="adj2" fmla="val 486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7" name="شكل بيضاوي 6"/>
            <p:cNvSpPr/>
            <p:nvPr/>
          </p:nvSpPr>
          <p:spPr>
            <a:xfrm>
              <a:off x="762000" y="2819400"/>
              <a:ext cx="1828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منفصلة</a:t>
              </a:r>
              <a:endParaRPr lang="ar-SA" sz="2000" b="1" dirty="0"/>
            </a:p>
          </p:txBody>
        </p:sp>
      </p:grpSp>
      <p:sp>
        <p:nvSpPr>
          <p:cNvPr id="11" name="شكل بيضاوي 10"/>
          <p:cNvSpPr/>
          <p:nvPr/>
        </p:nvSpPr>
        <p:spPr>
          <a:xfrm>
            <a:off x="5105400" y="33528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فاصل</a:t>
            </a:r>
            <a:endParaRPr lang="ar-SA" sz="2000" b="1" dirty="0"/>
          </a:p>
        </p:txBody>
      </p:sp>
      <p:grpSp>
        <p:nvGrpSpPr>
          <p:cNvPr id="12" name="مجموعة 11"/>
          <p:cNvGrpSpPr/>
          <p:nvPr/>
        </p:nvGrpSpPr>
        <p:grpSpPr>
          <a:xfrm>
            <a:off x="1219200" y="4495800"/>
            <a:ext cx="8229600" cy="1143000"/>
            <a:chOff x="762000" y="2743200"/>
            <a:chExt cx="8229600" cy="1143000"/>
          </a:xfrm>
        </p:grpSpPr>
        <p:grpSp>
          <p:nvGrpSpPr>
            <p:cNvPr id="13" name="مجموعة 7"/>
            <p:cNvGrpSpPr/>
            <p:nvPr/>
          </p:nvGrpSpPr>
          <p:grpSpPr>
            <a:xfrm>
              <a:off x="4648200" y="2743200"/>
              <a:ext cx="4343400" cy="1143000"/>
              <a:chOff x="4648200" y="2743200"/>
              <a:chExt cx="4343400" cy="1143000"/>
            </a:xfrm>
          </p:grpSpPr>
          <p:sp>
            <p:nvSpPr>
              <p:cNvPr id="16" name="شكل بيضاوي 15"/>
              <p:cNvSpPr/>
              <p:nvPr/>
            </p:nvSpPr>
            <p:spPr>
              <a:xfrm>
                <a:off x="7315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a:t>
                </a:r>
                <a:endParaRPr lang="ar-SA" sz="2000" b="1" dirty="0"/>
              </a:p>
            </p:txBody>
          </p:sp>
          <p:sp>
            <p:nvSpPr>
              <p:cNvPr id="17" name="شكل بيضاوي 16"/>
              <p:cNvSpPr/>
              <p:nvPr/>
            </p:nvSpPr>
            <p:spPr>
              <a:xfrm>
                <a:off x="4648200" y="2743200"/>
                <a:ext cx="1676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a:t>
                </a:r>
                <a:endParaRPr lang="ar-SA" sz="2000" b="1" dirty="0"/>
              </a:p>
            </p:txBody>
          </p:sp>
          <p:sp>
            <p:nvSpPr>
              <p:cNvPr id="18" name="سهم إلى اليسار 17"/>
              <p:cNvSpPr/>
              <p:nvPr/>
            </p:nvSpPr>
            <p:spPr>
              <a:xfrm>
                <a:off x="6400800" y="30480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4" name="يساوي 13"/>
            <p:cNvSpPr/>
            <p:nvPr/>
          </p:nvSpPr>
          <p:spPr>
            <a:xfrm>
              <a:off x="2895600" y="3124200"/>
              <a:ext cx="15240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5" name="شكل بيضاوي 14"/>
            <p:cNvSpPr/>
            <p:nvPr/>
          </p:nvSpPr>
          <p:spPr>
            <a:xfrm>
              <a:off x="762000" y="2819400"/>
              <a:ext cx="1828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متصلة</a:t>
              </a:r>
              <a:endParaRPr lang="ar-SA" sz="2000" b="1"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المماثلة</a:t>
            </a:r>
            <a:endParaRPr lang="ar-SA" dirty="0"/>
          </a:p>
        </p:txBody>
      </p:sp>
      <p:sp>
        <p:nvSpPr>
          <p:cNvPr id="3" name="عنصر نائب للمحتوى 2"/>
          <p:cNvSpPr>
            <a:spLocks noGrp="1"/>
          </p:cNvSpPr>
          <p:nvPr>
            <p:ph idx="1"/>
          </p:nvPr>
        </p:nvSpPr>
        <p:spPr/>
        <p:txBody>
          <a:bodyPr/>
          <a:lstStyle/>
          <a:p>
            <a:r>
              <a:rPr lang="ar-SA" dirty="0" smtClean="0"/>
              <a:t>وقد يقلب الصوت المؤثر الصوت المتأثر صوتاً مشابهاً له تماماً فتكون المماثلة كلية، وقد يقلبه صوتاً قريباً منه فتكون المماثلة جزئية.</a:t>
            </a:r>
          </a:p>
          <a:p>
            <a:endParaRPr lang="ar-SA" dirty="0"/>
          </a:p>
        </p:txBody>
      </p:sp>
      <p:grpSp>
        <p:nvGrpSpPr>
          <p:cNvPr id="4" name="مجموعة 3"/>
          <p:cNvGrpSpPr/>
          <p:nvPr/>
        </p:nvGrpSpPr>
        <p:grpSpPr>
          <a:xfrm>
            <a:off x="1295400" y="3200400"/>
            <a:ext cx="7696200" cy="1143000"/>
            <a:chOff x="1295400" y="2743200"/>
            <a:chExt cx="7696200" cy="1143000"/>
          </a:xfrm>
        </p:grpSpPr>
        <p:grpSp>
          <p:nvGrpSpPr>
            <p:cNvPr id="5" name="مجموعة 7"/>
            <p:cNvGrpSpPr/>
            <p:nvPr/>
          </p:nvGrpSpPr>
          <p:grpSpPr>
            <a:xfrm>
              <a:off x="5486400" y="2743200"/>
              <a:ext cx="3505200" cy="1143000"/>
              <a:chOff x="5486400" y="2743200"/>
              <a:chExt cx="3505200" cy="1143000"/>
            </a:xfrm>
          </p:grpSpPr>
          <p:sp>
            <p:nvSpPr>
              <p:cNvPr id="8" name="شكل بيضاوي 7"/>
              <p:cNvSpPr/>
              <p:nvPr/>
            </p:nvSpPr>
            <p:spPr>
              <a:xfrm>
                <a:off x="7848600" y="2743200"/>
                <a:ext cx="11430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مؤثر(أ)</a:t>
                </a:r>
                <a:endParaRPr lang="ar-SA" sz="2000" b="1" dirty="0"/>
              </a:p>
            </p:txBody>
          </p:sp>
          <p:sp>
            <p:nvSpPr>
              <p:cNvPr id="9" name="شكل بيضاوي 8"/>
              <p:cNvSpPr/>
              <p:nvPr/>
            </p:nvSpPr>
            <p:spPr>
              <a:xfrm>
                <a:off x="5486400" y="2743200"/>
                <a:ext cx="13716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متأثر(ب)</a:t>
                </a:r>
                <a:endParaRPr lang="ar-SA" sz="2000" b="1" dirty="0"/>
              </a:p>
            </p:txBody>
          </p:sp>
          <p:sp>
            <p:nvSpPr>
              <p:cNvPr id="10" name="سهم إلى اليسار 9"/>
              <p:cNvSpPr/>
              <p:nvPr/>
            </p:nvSpPr>
            <p:spPr>
              <a:xfrm>
                <a:off x="6934200" y="30480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يساوي 5"/>
            <p:cNvSpPr/>
            <p:nvPr/>
          </p:nvSpPr>
          <p:spPr>
            <a:xfrm>
              <a:off x="2667000" y="3124200"/>
              <a:ext cx="7620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7" name="شكل بيضاوي 6"/>
            <p:cNvSpPr/>
            <p:nvPr/>
          </p:nvSpPr>
          <p:spPr>
            <a:xfrm>
              <a:off x="1295400" y="2819400"/>
              <a:ext cx="12954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كلية</a:t>
              </a:r>
              <a:endParaRPr lang="ar-SA" sz="2000" b="1" dirty="0"/>
            </a:p>
          </p:txBody>
        </p:sp>
      </p:grpSp>
      <p:sp>
        <p:nvSpPr>
          <p:cNvPr id="11" name="شكل بيضاوي 10"/>
          <p:cNvSpPr/>
          <p:nvPr/>
        </p:nvSpPr>
        <p:spPr>
          <a:xfrm>
            <a:off x="3352800" y="3124200"/>
            <a:ext cx="1295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الناتج (أ)</a:t>
            </a:r>
            <a:endParaRPr lang="ar-SA" sz="2000" b="1" dirty="0"/>
          </a:p>
        </p:txBody>
      </p:sp>
      <p:sp>
        <p:nvSpPr>
          <p:cNvPr id="12" name="سهم إلى اليسار 11"/>
          <p:cNvSpPr/>
          <p:nvPr/>
        </p:nvSpPr>
        <p:spPr>
          <a:xfrm>
            <a:off x="4648200" y="35052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13" name="مجموعة 12"/>
          <p:cNvGrpSpPr/>
          <p:nvPr/>
        </p:nvGrpSpPr>
        <p:grpSpPr>
          <a:xfrm>
            <a:off x="1447800" y="4419600"/>
            <a:ext cx="7696200" cy="1143000"/>
            <a:chOff x="1295400" y="2743200"/>
            <a:chExt cx="7696200" cy="1143000"/>
          </a:xfrm>
        </p:grpSpPr>
        <p:grpSp>
          <p:nvGrpSpPr>
            <p:cNvPr id="14" name="مجموعة 7"/>
            <p:cNvGrpSpPr/>
            <p:nvPr/>
          </p:nvGrpSpPr>
          <p:grpSpPr>
            <a:xfrm>
              <a:off x="5486400" y="2743200"/>
              <a:ext cx="3505200" cy="1143000"/>
              <a:chOff x="5486400" y="2743200"/>
              <a:chExt cx="3505200" cy="1143000"/>
            </a:xfrm>
          </p:grpSpPr>
          <p:sp>
            <p:nvSpPr>
              <p:cNvPr id="17" name="شكل بيضاوي 16"/>
              <p:cNvSpPr/>
              <p:nvPr/>
            </p:nvSpPr>
            <p:spPr>
              <a:xfrm>
                <a:off x="7848600" y="2743200"/>
                <a:ext cx="11430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مؤثر(أ)</a:t>
                </a:r>
                <a:endParaRPr lang="ar-SA" sz="2000" b="1" dirty="0"/>
              </a:p>
            </p:txBody>
          </p:sp>
          <p:sp>
            <p:nvSpPr>
              <p:cNvPr id="18" name="شكل بيضاوي 17"/>
              <p:cNvSpPr/>
              <p:nvPr/>
            </p:nvSpPr>
            <p:spPr>
              <a:xfrm>
                <a:off x="5486400" y="2743200"/>
                <a:ext cx="13716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صوت متأثر(ب)</a:t>
                </a:r>
                <a:endParaRPr lang="ar-SA" sz="2000" b="1" dirty="0"/>
              </a:p>
            </p:txBody>
          </p:sp>
          <p:sp>
            <p:nvSpPr>
              <p:cNvPr id="19" name="سهم إلى اليسار 18"/>
              <p:cNvSpPr/>
              <p:nvPr/>
            </p:nvSpPr>
            <p:spPr>
              <a:xfrm>
                <a:off x="6934200" y="30480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5" name="يساوي 14"/>
            <p:cNvSpPr/>
            <p:nvPr/>
          </p:nvSpPr>
          <p:spPr>
            <a:xfrm>
              <a:off x="2667000" y="3124200"/>
              <a:ext cx="7620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6" name="شكل بيضاوي 15"/>
            <p:cNvSpPr/>
            <p:nvPr/>
          </p:nvSpPr>
          <p:spPr>
            <a:xfrm>
              <a:off x="1295400" y="2819400"/>
              <a:ext cx="12954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مماثلة جزئية</a:t>
              </a:r>
              <a:endParaRPr lang="ar-SA" sz="2000" b="1" dirty="0"/>
            </a:p>
          </p:txBody>
        </p:sp>
      </p:grpSp>
      <p:sp>
        <p:nvSpPr>
          <p:cNvPr id="20" name="شكل بيضاوي 19"/>
          <p:cNvSpPr/>
          <p:nvPr/>
        </p:nvSpPr>
        <p:spPr>
          <a:xfrm>
            <a:off x="3505200" y="4343400"/>
            <a:ext cx="1295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t>الناتج (ج)</a:t>
            </a:r>
            <a:endParaRPr lang="ar-SA" sz="2000" b="1" dirty="0"/>
          </a:p>
        </p:txBody>
      </p:sp>
      <p:sp>
        <p:nvSpPr>
          <p:cNvPr id="21" name="سهم إلى اليسار 20"/>
          <p:cNvSpPr/>
          <p:nvPr/>
        </p:nvSpPr>
        <p:spPr>
          <a:xfrm>
            <a:off x="4800600" y="4724400"/>
            <a:ext cx="8382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المماثلة</a:t>
            </a:r>
            <a:endParaRPr lang="ar-SA" dirty="0"/>
          </a:p>
        </p:txBody>
      </p:sp>
      <p:sp>
        <p:nvSpPr>
          <p:cNvPr id="3" name="عنصر نائب للمحتوى 2"/>
          <p:cNvSpPr>
            <a:spLocks noGrp="1"/>
          </p:cNvSpPr>
          <p:nvPr>
            <p:ph idx="1"/>
          </p:nvPr>
        </p:nvSpPr>
        <p:spPr/>
        <p:txBody>
          <a:bodyPr/>
          <a:lstStyle/>
          <a:p>
            <a:r>
              <a:rPr lang="ar-SA" dirty="0" smtClean="0"/>
              <a:t>وبناء على ما تقدم فإن المماثلة تكون على ثمانية أنواع:</a:t>
            </a:r>
          </a:p>
          <a:p>
            <a:r>
              <a:rPr lang="ar-SA" dirty="0" smtClean="0"/>
              <a:t>الأول:المماثلة المقبلة الكلية المتصلة. وفي هذا النوع يؤثر صوت سابق في صوت لاحق مجاور له مجاورة تامة فيقلبه إلى صوت مثله، وذلك مثل تأثر تاء (افتعل) بالحرف السابق له إن كان طاء أو دالاً فتقلب تاء الافتعال دالاً أو طاء كما في الفعل اطّلع الذي أصله اطتلع: (ا طْ تَ لَ عَ) تصبح (ا طْ طَ لَ عَ) حيث أثرت الطاء وهي صوت مفخم في التاء وهي صوت مرقق فقلبتها طاءً، وذلك لصعوبة الانتقال من صوت مفخم إلى صوت مرقق، لاحظ أن الصوت المؤثر والمتأثر صوتان متقاربان فكلاهما من مخرج واحد. </a:t>
            </a:r>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الأول</a:t>
            </a:r>
            <a:endParaRPr lang="ar-SA" dirty="0"/>
          </a:p>
        </p:txBody>
      </p:sp>
      <p:sp>
        <p:nvSpPr>
          <p:cNvPr id="3" name="عنصر نائب للمحتوى 2"/>
          <p:cNvSpPr>
            <a:spLocks noGrp="1"/>
          </p:cNvSpPr>
          <p:nvPr>
            <p:ph idx="1"/>
          </p:nvPr>
        </p:nvSpPr>
        <p:spPr/>
        <p:txBody>
          <a:bodyPr/>
          <a:lstStyle/>
          <a:p>
            <a:r>
              <a:rPr lang="ar-SA" dirty="0" smtClean="0"/>
              <a:t>ومن ذلك أيضاً الفعل(ادّهن) الذي أصله (ادْتهن):</a:t>
            </a:r>
          </a:p>
          <a:p>
            <a:r>
              <a:rPr lang="ar-SA" dirty="0" smtClean="0"/>
              <a:t>(ا </a:t>
            </a:r>
            <a:r>
              <a:rPr lang="ar-SA" dirty="0" err="1" smtClean="0"/>
              <a:t>دْ</a:t>
            </a:r>
            <a:r>
              <a:rPr lang="ar-SA" dirty="0" smtClean="0"/>
              <a:t> </a:t>
            </a:r>
            <a:r>
              <a:rPr lang="ar-SA" dirty="0" err="1" smtClean="0"/>
              <a:t>تَ</a:t>
            </a:r>
            <a:r>
              <a:rPr lang="ar-SA" dirty="0" smtClean="0"/>
              <a:t> هَ نَ) تصبح (ا دْ دَ هَ نَ) فقد أثرت الدال وهي صوت مجهور في التاء وهي صوت مهموس فقلبتها دالاً. ولاحظ في المثالين أن الصوتين (المؤثر والمتأثر) متجاوران تماماً ولا يفصل بينهما أي صوت آخر.</a:t>
            </a:r>
          </a:p>
          <a:p>
            <a:r>
              <a:rPr lang="ar-SA" dirty="0" smtClean="0"/>
              <a:t>وهذا الإبدال معروف في الدراسات الصرفية في صيغة الافتعال أي (افتعل) ومشتقاتها: يفتعل ومفتعل وافتعال......) وهو ما يسمى في الدراسات الصوتية الحديثة </a:t>
            </a:r>
            <a:r>
              <a:rPr lang="ar-SA" dirty="0" smtClean="0">
                <a:solidFill>
                  <a:srgbClr val="FF0000"/>
                </a:solidFill>
              </a:rPr>
              <a:t>بالإبدال القياسي</a:t>
            </a:r>
            <a:r>
              <a:rPr lang="ar-SA" dirty="0" smtClean="0"/>
              <a:t>.</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الثاني</a:t>
            </a:r>
            <a:endParaRPr lang="ar-SA" dirty="0"/>
          </a:p>
        </p:txBody>
      </p:sp>
      <p:sp>
        <p:nvSpPr>
          <p:cNvPr id="3" name="عنصر نائب للمحتوى 2"/>
          <p:cNvSpPr>
            <a:spLocks noGrp="1"/>
          </p:cNvSpPr>
          <p:nvPr>
            <p:ph idx="1"/>
          </p:nvPr>
        </p:nvSpPr>
        <p:spPr/>
        <p:txBody>
          <a:bodyPr/>
          <a:lstStyle/>
          <a:p>
            <a:pPr algn="just" rtl="1"/>
            <a:r>
              <a:rPr lang="ar-SA" dirty="0" smtClean="0"/>
              <a:t>الثاني : المماثلة المقبلة الكلية في حالة الانفصال. وهنا يؤثر صوت في صوت لاحق له مع وجود فاصل فيقلبه إلى صوت مثله. ولتوضيح هذا النوع نقول إن الأصل في ضمير الغائب (الهاء) أن يكون مبنياً على الضم كما في(لهُ) و(منهُم) لكن هذا الضمير إذا سبق بكسرة طويلة أو قصيرة أو ياء فإنه يبنى على الكسرة كما يلي:</a:t>
            </a:r>
          </a:p>
          <a:p>
            <a:pPr algn="just" rtl="1"/>
            <a:r>
              <a:rPr lang="ar-SA" dirty="0" err="1" smtClean="0"/>
              <a:t>بِهُ</a:t>
            </a:r>
            <a:r>
              <a:rPr lang="ar-SA" dirty="0" smtClean="0"/>
              <a:t>  تصبح </a:t>
            </a:r>
            <a:r>
              <a:rPr lang="ar-SA" dirty="0" err="1" smtClean="0"/>
              <a:t>بِهِ</a:t>
            </a:r>
            <a:r>
              <a:rPr lang="ar-SA" dirty="0" smtClean="0"/>
              <a:t> (</a:t>
            </a:r>
            <a:r>
              <a:rPr lang="en-US" dirty="0" err="1" smtClean="0"/>
              <a:t>bihu</a:t>
            </a:r>
            <a:r>
              <a:rPr lang="en-US" dirty="0" smtClean="0"/>
              <a:t> </a:t>
            </a:r>
            <a:r>
              <a:rPr lang="ar-SA" dirty="0" smtClean="0"/>
              <a:t>         </a:t>
            </a:r>
            <a:r>
              <a:rPr lang="en-US" dirty="0" err="1" smtClean="0"/>
              <a:t>bihi</a:t>
            </a:r>
            <a:r>
              <a:rPr lang="ar-SA" dirty="0" smtClean="0"/>
              <a:t>) حيث أثرت كسرة الباء في ضمة الهاء فقلبتها كسرة مماثلة لها. لاحظ أن الصوتين(المؤثر والمتأثر) ليسا متجاورين تماماً وإنما تفصل بينهما الهاء.</a:t>
            </a:r>
            <a:endParaRPr lang="ar-SA" dirty="0"/>
          </a:p>
        </p:txBody>
      </p:sp>
      <p:cxnSp>
        <p:nvCxnSpPr>
          <p:cNvPr id="5" name="رابط كسهم مستقيم 4"/>
          <p:cNvCxnSpPr/>
          <p:nvPr/>
        </p:nvCxnSpPr>
        <p:spPr>
          <a:xfrm rot="10800000">
            <a:off x="5791200" y="49530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الثالث</a:t>
            </a:r>
            <a:endParaRPr lang="ar-SA" dirty="0"/>
          </a:p>
        </p:txBody>
      </p:sp>
      <p:sp>
        <p:nvSpPr>
          <p:cNvPr id="3" name="عنصر نائب للمحتوى 2"/>
          <p:cNvSpPr>
            <a:spLocks noGrp="1"/>
          </p:cNvSpPr>
          <p:nvPr>
            <p:ph idx="1"/>
          </p:nvPr>
        </p:nvSpPr>
        <p:spPr/>
        <p:txBody>
          <a:bodyPr/>
          <a:lstStyle/>
          <a:p>
            <a:r>
              <a:rPr lang="ar-SA" sz="3000" dirty="0" err="1" smtClean="0"/>
              <a:t>ومثها</a:t>
            </a:r>
            <a:r>
              <a:rPr lang="ar-SA" sz="3000" dirty="0" smtClean="0"/>
              <a:t>: عليهُ تصبح عليهِ </a:t>
            </a:r>
            <a:r>
              <a:rPr lang="ar-SA" sz="3000" dirty="0" err="1" smtClean="0"/>
              <a:t>وبِهُنّ</a:t>
            </a:r>
            <a:r>
              <a:rPr lang="ar-SA" sz="3000" dirty="0" smtClean="0"/>
              <a:t> تصبح </a:t>
            </a:r>
            <a:r>
              <a:rPr lang="ar-SA" sz="3000" dirty="0" err="1" smtClean="0"/>
              <a:t>بِهِنّ</a:t>
            </a:r>
            <a:r>
              <a:rPr lang="ar-SA" sz="3000" dirty="0" smtClean="0"/>
              <a:t> وهكذا، لذلك عندما قرا حفص (وما </a:t>
            </a:r>
            <a:r>
              <a:rPr lang="ar-SA" sz="3000" b="1" dirty="0" smtClean="0">
                <a:solidFill>
                  <a:srgbClr val="FF0000"/>
                </a:solidFill>
              </a:rPr>
              <a:t>أنسانيهُ</a:t>
            </a:r>
            <a:r>
              <a:rPr lang="ar-SA" sz="3000" dirty="0" smtClean="0"/>
              <a:t> إلا الشيطان) بضم الهاء قيل جاءت قراءته على الأصل وما جاء على الأصل لا يسأل عن علته</a:t>
            </a:r>
            <a:r>
              <a:rPr lang="ar-SA" sz="3000" smtClean="0"/>
              <a:t>. </a:t>
            </a:r>
            <a:endParaRPr lang="ar-SA" sz="3000" dirty="0" smtClean="0"/>
          </a:p>
          <a:p>
            <a:r>
              <a:rPr lang="ar-SA" sz="3000" dirty="0" smtClean="0"/>
              <a:t>الثالث: المماثلة المقبلة الجزئية المتصلة. وفيها يؤثر الصوت السابق في الصوت اللاحق له مباشرة لكنه لا يقلبه صوتاً مثله وإنما يجعله صوتاً قريباً منه في المخرج أو في الصفة. ومن ذلك تأثر تاء الافتعال بالصاد أو بالضاد أو بالزاي قبلها فتقلب طاء أو دالاً، فمثلاً الفعل اصطبر أصله </a:t>
            </a:r>
            <a:r>
              <a:rPr lang="ar-SA" sz="3000" dirty="0" err="1" smtClean="0"/>
              <a:t>اصتبر</a:t>
            </a:r>
            <a:r>
              <a:rPr lang="ar-SA" sz="3000" dirty="0" smtClean="0"/>
              <a:t>:</a:t>
            </a:r>
          </a:p>
          <a:p>
            <a:r>
              <a:rPr lang="ar-SA" sz="3000" dirty="0" smtClean="0"/>
              <a:t>ا </a:t>
            </a:r>
            <a:r>
              <a:rPr lang="ar-SA" sz="3000" dirty="0" err="1" smtClean="0"/>
              <a:t>صْ</a:t>
            </a:r>
            <a:r>
              <a:rPr lang="ar-SA" sz="3000" dirty="0" smtClean="0"/>
              <a:t> </a:t>
            </a:r>
            <a:r>
              <a:rPr lang="ar-SA" sz="3000" dirty="0" err="1" smtClean="0"/>
              <a:t>تَ</a:t>
            </a:r>
            <a:r>
              <a:rPr lang="ar-SA" sz="3000" dirty="0" smtClean="0"/>
              <a:t> </a:t>
            </a:r>
            <a:r>
              <a:rPr lang="ar-SA" sz="3000" dirty="0" err="1" smtClean="0"/>
              <a:t>بَ</a:t>
            </a:r>
            <a:r>
              <a:rPr lang="ar-SA" sz="3000" dirty="0" smtClean="0"/>
              <a:t> رَ تصبح </a:t>
            </a:r>
            <a:r>
              <a:rPr lang="ar-SA" sz="3000" dirty="0" err="1" smtClean="0"/>
              <a:t>ا</a:t>
            </a:r>
            <a:r>
              <a:rPr lang="ar-SA" sz="3000" dirty="0" smtClean="0"/>
              <a:t> </a:t>
            </a:r>
            <a:r>
              <a:rPr lang="ar-SA" sz="3000" dirty="0" err="1" smtClean="0"/>
              <a:t>صْ</a:t>
            </a:r>
            <a:r>
              <a:rPr lang="ar-SA" sz="3000" dirty="0" smtClean="0"/>
              <a:t> </a:t>
            </a:r>
            <a:r>
              <a:rPr lang="ar-SA" sz="3000" dirty="0" err="1" smtClean="0"/>
              <a:t>طَ</a:t>
            </a:r>
            <a:r>
              <a:rPr lang="ar-SA" sz="3000" dirty="0" smtClean="0"/>
              <a:t> </a:t>
            </a:r>
            <a:r>
              <a:rPr lang="ar-SA" sz="3000" dirty="0" err="1" smtClean="0"/>
              <a:t>بَ</a:t>
            </a:r>
            <a:r>
              <a:rPr lang="ar-SA" sz="3000" dirty="0" smtClean="0"/>
              <a:t> رَ . حيث أثرت الصاد المطبقة في التاء المرققة فقلبتها صوتاً مطبقاً وهو الطاء التي هي النظير المطبق للتاء.</a:t>
            </a:r>
            <a:endParaRPr lang="ar-SA"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الثالث</a:t>
            </a:r>
            <a:endParaRPr lang="ar-SA" dirty="0"/>
          </a:p>
        </p:txBody>
      </p:sp>
      <p:sp>
        <p:nvSpPr>
          <p:cNvPr id="3" name="عنصر نائب للمحتوى 2"/>
          <p:cNvSpPr>
            <a:spLocks noGrp="1"/>
          </p:cNvSpPr>
          <p:nvPr>
            <p:ph idx="1"/>
          </p:nvPr>
        </p:nvSpPr>
        <p:spPr/>
        <p:txBody>
          <a:bodyPr/>
          <a:lstStyle/>
          <a:p>
            <a:r>
              <a:rPr lang="ar-SA" dirty="0" smtClean="0"/>
              <a:t>ونلاحظ هنا أن الصوت المتأثر(التاء) لم يشابه الصوت المؤثر(الصاد) تشابهاً تاماً وإنما كانا متقاربين في الصفة وهي الإطباق. ومثلها </a:t>
            </a:r>
            <a:r>
              <a:rPr lang="ar-SA" dirty="0" err="1" smtClean="0"/>
              <a:t>ا</a:t>
            </a:r>
            <a:r>
              <a:rPr lang="ar-SA" dirty="0" smtClean="0"/>
              <a:t> </a:t>
            </a:r>
            <a:r>
              <a:rPr lang="ar-SA" dirty="0" err="1" smtClean="0"/>
              <a:t>زْ</a:t>
            </a:r>
            <a:r>
              <a:rPr lang="ar-SA" dirty="0" smtClean="0"/>
              <a:t> </a:t>
            </a:r>
            <a:r>
              <a:rPr lang="ar-SA" dirty="0" err="1" smtClean="0"/>
              <a:t>تَ</a:t>
            </a:r>
            <a:r>
              <a:rPr lang="ar-SA" dirty="0" smtClean="0"/>
              <a:t> </a:t>
            </a:r>
            <a:r>
              <a:rPr lang="ar-SA" dirty="0" err="1" smtClean="0"/>
              <a:t>جَ</a:t>
            </a:r>
            <a:r>
              <a:rPr lang="ar-SA" dirty="0" smtClean="0"/>
              <a:t> رَ التي تصبح </a:t>
            </a:r>
            <a:r>
              <a:rPr lang="ar-SA" dirty="0" err="1" smtClean="0"/>
              <a:t>ا</a:t>
            </a:r>
            <a:r>
              <a:rPr lang="ar-SA" dirty="0" smtClean="0"/>
              <a:t> </a:t>
            </a:r>
            <a:r>
              <a:rPr lang="ar-SA" dirty="0" err="1" smtClean="0"/>
              <a:t>زْ</a:t>
            </a:r>
            <a:r>
              <a:rPr lang="ar-SA" dirty="0" smtClean="0"/>
              <a:t> </a:t>
            </a:r>
            <a:r>
              <a:rPr lang="ar-SA" dirty="0" err="1" smtClean="0"/>
              <a:t>دَ</a:t>
            </a:r>
            <a:r>
              <a:rPr lang="ar-SA" dirty="0" smtClean="0"/>
              <a:t> </a:t>
            </a:r>
            <a:r>
              <a:rPr lang="ar-SA" dirty="0" err="1" smtClean="0"/>
              <a:t>جَ</a:t>
            </a:r>
            <a:r>
              <a:rPr lang="ar-SA" dirty="0" smtClean="0"/>
              <a:t> رَ. حيث أثرت الزاي </a:t>
            </a:r>
            <a:r>
              <a:rPr lang="ar-SA" dirty="0" err="1" smtClean="0"/>
              <a:t>المجهورة</a:t>
            </a:r>
            <a:r>
              <a:rPr lang="ar-SA" dirty="0" smtClean="0"/>
              <a:t> في التاء المهموسة فقلبتها دالاً </a:t>
            </a:r>
            <a:r>
              <a:rPr lang="ar-SA" dirty="0" err="1" smtClean="0"/>
              <a:t>مجهورة</a:t>
            </a:r>
            <a:r>
              <a:rPr lang="ar-SA" dirty="0" smtClean="0"/>
              <a:t>، </a:t>
            </a:r>
            <a:r>
              <a:rPr lang="ar-SA" dirty="0" err="1" smtClean="0"/>
              <a:t>وازتان</a:t>
            </a:r>
            <a:r>
              <a:rPr lang="ar-SA" dirty="0" smtClean="0"/>
              <a:t> تصبح ازدان </a:t>
            </a:r>
            <a:r>
              <a:rPr lang="ar-SA" dirty="0" err="1" smtClean="0"/>
              <a:t>واضتجع</a:t>
            </a:r>
            <a:r>
              <a:rPr lang="ar-SA" dirty="0" smtClean="0"/>
              <a:t> تصبح اضطجع وهكذا، وهذا ما ذكرنا سابقاً أنه الإبدال القياسي. ومن لك قول بعض الناس (ربطُّ) بدلاً من ربطْت) لذا في القرآن الكريم كان لا بد من قلقلة بعض الأصوات حتى لا تبدل إلى أصوات أخرى أو تضيع بعض صفاتها.</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الرابع</a:t>
            </a:r>
            <a:endParaRPr lang="ar-SA" dirty="0"/>
          </a:p>
        </p:txBody>
      </p:sp>
      <p:sp>
        <p:nvSpPr>
          <p:cNvPr id="3" name="عنصر نائب للمحتوى 2"/>
          <p:cNvSpPr>
            <a:spLocks noGrp="1"/>
          </p:cNvSpPr>
          <p:nvPr>
            <p:ph idx="1"/>
          </p:nvPr>
        </p:nvSpPr>
        <p:spPr>
          <a:xfrm>
            <a:off x="495300" y="1219200"/>
            <a:ext cx="8915400" cy="5105400"/>
          </a:xfrm>
        </p:spPr>
        <p:txBody>
          <a:bodyPr/>
          <a:lstStyle/>
          <a:p>
            <a:pPr algn="just" rtl="1"/>
            <a:r>
              <a:rPr lang="ar-SA" sz="2800" dirty="0" smtClean="0"/>
              <a:t>الرابع:المماثلة المقبلة الجزئية المنفصلة. وهي مثل سابقتها غير أن الصوتين(المؤثر والمتأثر) هنا لا يكونان متجاورين تماماً بل يفصل بينهما صوت آخر </a:t>
            </a:r>
            <a:r>
              <a:rPr lang="ar-SA" sz="2800" smtClean="0"/>
              <a:t>أو أكثر، </a:t>
            </a:r>
            <a:r>
              <a:rPr lang="ar-SA" sz="2800" dirty="0" smtClean="0"/>
              <a:t>وذلك مثل كلمة </a:t>
            </a:r>
            <a:r>
              <a:rPr lang="ar-SA" sz="2800" dirty="0" err="1" smtClean="0"/>
              <a:t>مهراس</a:t>
            </a:r>
            <a:r>
              <a:rPr lang="ar-SA" sz="2800" dirty="0" smtClean="0"/>
              <a:t> التي أصبحت </a:t>
            </a:r>
            <a:r>
              <a:rPr lang="ar-SA" sz="2800" dirty="0" err="1" smtClean="0"/>
              <a:t>مهراز</a:t>
            </a:r>
            <a:r>
              <a:rPr lang="ar-SA" sz="2800" dirty="0" smtClean="0"/>
              <a:t> في لهجة أهل الأندلس:</a:t>
            </a:r>
            <a:r>
              <a:rPr lang="en-US" sz="2800" dirty="0" err="1" smtClean="0"/>
              <a:t>Mihraas</a:t>
            </a:r>
            <a:r>
              <a:rPr lang="ar-SA" sz="2800" dirty="0" smtClean="0"/>
              <a:t>  </a:t>
            </a:r>
            <a:r>
              <a:rPr lang="en-US" sz="2800" dirty="0" err="1" smtClean="0"/>
              <a:t>mihraaz</a:t>
            </a:r>
            <a:r>
              <a:rPr lang="ar-SA" sz="2800" dirty="0" smtClean="0"/>
              <a:t>  حيث أثرت الراء </a:t>
            </a:r>
            <a:r>
              <a:rPr lang="ar-SA" sz="2800" dirty="0" err="1" smtClean="0"/>
              <a:t>المجهورة</a:t>
            </a:r>
            <a:r>
              <a:rPr lang="ar-SA" sz="2800" dirty="0" smtClean="0"/>
              <a:t> في السين المهموسة فقلبتها صوتاً </a:t>
            </a:r>
            <a:r>
              <a:rPr lang="ar-SA" sz="2800" dirty="0" err="1" smtClean="0"/>
              <a:t>مجهوراً</a:t>
            </a:r>
            <a:r>
              <a:rPr lang="ar-SA" sz="2800" dirty="0" smtClean="0"/>
              <a:t> وهو الراء وبينهما صوت فاصل وهو الفتحة الطويلة، ومن ذلك مثلاً أن كلمة صادق في الفصحى تكون بالصاد، لكن عندما ننطق القاف جيماً قاهرية في بعض العاميات فإن الصاد تتحول إلى سين: </a:t>
            </a:r>
            <a:r>
              <a:rPr lang="en-US" sz="2800" dirty="0" err="1" smtClean="0"/>
              <a:t>saadig</a:t>
            </a:r>
            <a:r>
              <a:rPr lang="ar-SA" sz="2800" dirty="0" smtClean="0"/>
              <a:t> لأن القاف الفصيحة مستعلية ومفخمة يناسبها صوت الصاد المطبقة أما صوت الجيم القاهرية فهي صوت </a:t>
            </a:r>
            <a:r>
              <a:rPr lang="ar-SA" sz="2800" dirty="0" err="1" smtClean="0"/>
              <a:t>متسفل</a:t>
            </a:r>
            <a:r>
              <a:rPr lang="ar-SA" sz="2800" dirty="0" smtClean="0"/>
              <a:t> مرقق يناسبه صوت السين المرققة.ومن ذلك (عليهُ) التي تصبح عليهِ حيث تؤثر الياء في ضمةالهاء فتقلبها كسرة، وقد قرأ حفص على الأصل(بما عاهد عليهُ الله)</a:t>
            </a:r>
          </a:p>
          <a:p>
            <a:pPr algn="just" rtl="1"/>
            <a:endParaRPr lang="ar-SA" sz="2800" dirty="0"/>
          </a:p>
        </p:txBody>
      </p:sp>
      <p:cxnSp>
        <p:nvCxnSpPr>
          <p:cNvPr id="5" name="رابط كسهم مستقيم 4"/>
          <p:cNvCxnSpPr/>
          <p:nvPr/>
        </p:nvCxnSpPr>
        <p:spPr>
          <a:xfrm rot="10800000">
            <a:off x="6781800" y="3503612"/>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10800000">
            <a:off x="6629400" y="2819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الخامس</a:t>
            </a:r>
            <a:endParaRPr lang="ar-SA" dirty="0"/>
          </a:p>
        </p:txBody>
      </p:sp>
      <p:sp>
        <p:nvSpPr>
          <p:cNvPr id="3" name="عنصر نائب للمحتوى 2"/>
          <p:cNvSpPr>
            <a:spLocks noGrp="1"/>
          </p:cNvSpPr>
          <p:nvPr>
            <p:ph idx="1"/>
          </p:nvPr>
        </p:nvSpPr>
        <p:spPr/>
        <p:txBody>
          <a:bodyPr/>
          <a:lstStyle/>
          <a:p>
            <a:pPr algn="just" rtl="1"/>
            <a:r>
              <a:rPr lang="ar-SA" dirty="0" smtClean="0"/>
              <a:t>الخامس:المماثلة المدبرة الكلية المتصلة. حيث يؤثر صوت لاحق في صوت سابق له مباشرة فيقلبه إلى صوت مشابه له، ففي الفعل الذي يكون على وزن تتفاعلَ أو يتفاعل </a:t>
            </a:r>
            <a:r>
              <a:rPr lang="ar-SA" dirty="0" err="1" smtClean="0"/>
              <a:t>ويتفعّل</a:t>
            </a:r>
            <a:r>
              <a:rPr lang="ar-SA" dirty="0" smtClean="0"/>
              <a:t> إذا كانت فاؤه حرفاً صفيرياً أو أسنانياً تقلب التاء صوتاً أسنانياً أو صفيرياً بعد تسكينها للتخفيف مثل (يتَثاقل)تسكن تاؤه للتخفيف فيصير الفعل يتْثاقل، ثم يبدأ قانون المماثلة، فتؤثر الثاء في التاء قبلها وتقلبها ثاء مثلها:</a:t>
            </a:r>
          </a:p>
          <a:p>
            <a:pPr algn="just" rtl="1"/>
            <a:r>
              <a:rPr lang="en-US" dirty="0" err="1" smtClean="0"/>
              <a:t>Yata</a:t>
            </a:r>
            <a:r>
              <a:rPr lang="en-US" dirty="0" err="1" smtClean="0">
                <a:cs typeface="Calibri"/>
              </a:rPr>
              <a:t>ţaaḳalu</a:t>
            </a:r>
            <a:r>
              <a:rPr lang="ar-SA" dirty="0" smtClean="0">
                <a:cs typeface="Calibri"/>
              </a:rPr>
              <a:t>        </a:t>
            </a:r>
            <a:r>
              <a:rPr lang="en-US" dirty="0" err="1" smtClean="0"/>
              <a:t>Yat</a:t>
            </a:r>
            <a:r>
              <a:rPr lang="en-US" dirty="0" err="1" smtClean="0">
                <a:cs typeface="Calibri"/>
              </a:rPr>
              <a:t>ţaaḳalu</a:t>
            </a:r>
            <a:r>
              <a:rPr lang="ar-SA" dirty="0" smtClean="0">
                <a:cs typeface="Calibri"/>
              </a:rPr>
              <a:t>        </a:t>
            </a:r>
            <a:r>
              <a:rPr lang="en-US" dirty="0" err="1" smtClean="0"/>
              <a:t>Ya</a:t>
            </a:r>
            <a:r>
              <a:rPr lang="en-US" dirty="0" err="1" smtClean="0">
                <a:cs typeface="Calibri"/>
              </a:rPr>
              <a:t>ţţaaḳalu</a:t>
            </a:r>
            <a:r>
              <a:rPr lang="ar-SA" dirty="0" smtClean="0">
                <a:cs typeface="Calibri"/>
              </a:rPr>
              <a:t>     </a:t>
            </a:r>
          </a:p>
          <a:p>
            <a:pPr algn="just" rtl="1"/>
            <a:r>
              <a:rPr lang="ar-SA" dirty="0" smtClean="0"/>
              <a:t>الأصل                تسكين التاء         قلب التاء ثاء للماثلة</a:t>
            </a:r>
          </a:p>
          <a:p>
            <a:pPr algn="just" rtl="1"/>
            <a:endParaRPr lang="ar-SA" dirty="0" smtClean="0"/>
          </a:p>
          <a:p>
            <a:pPr algn="just" rtl="1"/>
            <a:endParaRPr lang="ar-SA" dirty="0" smtClean="0"/>
          </a:p>
          <a:p>
            <a:pPr algn="just" rtl="1"/>
            <a:endParaRPr lang="ar-SA" dirty="0" smtClean="0"/>
          </a:p>
          <a:p>
            <a:pPr algn="just" rtl="1"/>
            <a:endParaRPr lang="ar-SA" dirty="0" smtClean="0"/>
          </a:p>
          <a:p>
            <a:pPr algn="just" rtl="1"/>
            <a:r>
              <a:rPr lang="ar-SA" dirty="0" smtClean="0"/>
              <a:t> </a:t>
            </a:r>
            <a:endParaRPr lang="ar-SA" dirty="0"/>
          </a:p>
        </p:txBody>
      </p:sp>
      <p:cxnSp>
        <p:nvCxnSpPr>
          <p:cNvPr id="5" name="رابط كسهم مستقيم 4"/>
          <p:cNvCxnSpPr/>
          <p:nvPr/>
        </p:nvCxnSpPr>
        <p:spPr>
          <a:xfrm rot="10800000">
            <a:off x="6781800" y="5486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rot="10800000">
            <a:off x="4343400" y="5484811"/>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الخامس</a:t>
            </a:r>
            <a:endParaRPr lang="ar-SA" dirty="0"/>
          </a:p>
        </p:txBody>
      </p:sp>
      <p:sp>
        <p:nvSpPr>
          <p:cNvPr id="3" name="عنصر نائب للمحتوى 2"/>
          <p:cNvSpPr>
            <a:spLocks noGrp="1"/>
          </p:cNvSpPr>
          <p:nvPr>
            <p:ph idx="1"/>
          </p:nvPr>
        </p:nvSpPr>
        <p:spPr/>
        <p:txBody>
          <a:bodyPr/>
          <a:lstStyle/>
          <a:p>
            <a:r>
              <a:rPr lang="ar-SA" dirty="0" smtClean="0"/>
              <a:t>ثم اشتق منه اثّاقلَ </a:t>
            </a:r>
            <a:r>
              <a:rPr lang="ar-SA" dirty="0" err="1" smtClean="0"/>
              <a:t>ومثّاقل</a:t>
            </a:r>
            <a:r>
              <a:rPr lang="ar-SA" dirty="0" smtClean="0"/>
              <a:t>...</a:t>
            </a:r>
          </a:p>
          <a:p>
            <a:r>
              <a:rPr lang="ar-SA" dirty="0" smtClean="0"/>
              <a:t>ومثلها: يتَذَكّر تصبح يذّكر، ويتدارك تصبح يدّارك وهكذا، ومثل هذه التغييرات حدثت في وقت مبكر من عمر اللغة بدليل وجودها في القرآن الكريم قال تعالى:[</a:t>
            </a:r>
            <a:r>
              <a:rPr lang="ar-SA" b="1" dirty="0" smtClean="0">
                <a:solidFill>
                  <a:srgbClr val="FF0000"/>
                </a:solidFill>
              </a:rPr>
              <a:t>اثّاقلتم</a:t>
            </a:r>
            <a:r>
              <a:rPr lang="ar-SA" dirty="0" smtClean="0"/>
              <a:t> إلى الأرض] و[</a:t>
            </a:r>
            <a:r>
              <a:rPr lang="ar-SA" b="1" dirty="0" smtClean="0">
                <a:solidFill>
                  <a:srgbClr val="FF0000"/>
                </a:solidFill>
              </a:rPr>
              <a:t>فادّارأتم</a:t>
            </a:r>
            <a:r>
              <a:rPr lang="ar-SA" dirty="0" smtClean="0"/>
              <a:t> فيها] و[وما </a:t>
            </a:r>
            <a:r>
              <a:rPr lang="ar-SA" b="1" dirty="0" smtClean="0">
                <a:solidFill>
                  <a:srgbClr val="FF0000"/>
                </a:solidFill>
              </a:rPr>
              <a:t>يذّكرُ</a:t>
            </a:r>
            <a:r>
              <a:rPr lang="ar-SA" dirty="0" smtClean="0"/>
              <a:t> إلا أولو الألباب] و[وما يدريك لعله </a:t>
            </a:r>
            <a:r>
              <a:rPr lang="ar-SA" b="1" dirty="0" smtClean="0">
                <a:solidFill>
                  <a:srgbClr val="FF0000"/>
                </a:solidFill>
              </a:rPr>
              <a:t>يزّكّى</a:t>
            </a:r>
            <a:r>
              <a:rPr lang="ar-SA" dirty="0" smtClean="0"/>
              <a:t> أو </a:t>
            </a:r>
            <a:r>
              <a:rPr lang="ar-SA" b="1" dirty="0" smtClean="0">
                <a:solidFill>
                  <a:srgbClr val="FF0000"/>
                </a:solidFill>
              </a:rPr>
              <a:t>يذّكر</a:t>
            </a:r>
            <a:r>
              <a:rPr lang="ar-SA" dirty="0" smtClean="0"/>
              <a:t>]</a:t>
            </a:r>
          </a:p>
          <a:p>
            <a:r>
              <a:rPr lang="ar-SA" dirty="0" smtClean="0"/>
              <a:t>وأصلها على التوالي: </a:t>
            </a:r>
            <a:r>
              <a:rPr lang="ar-SA" dirty="0" err="1" smtClean="0"/>
              <a:t>اتثاقلتم</a:t>
            </a:r>
            <a:r>
              <a:rPr lang="ar-SA" dirty="0" smtClean="0"/>
              <a:t> </a:t>
            </a:r>
            <a:r>
              <a:rPr lang="ar-SA" dirty="0" err="1" smtClean="0"/>
              <a:t>وادتارأتم</a:t>
            </a:r>
            <a:r>
              <a:rPr lang="ar-SA" dirty="0" smtClean="0"/>
              <a:t> ويتذكر ويتزكى.</a:t>
            </a:r>
          </a:p>
          <a:p>
            <a:r>
              <a:rPr lang="ar-SA" dirty="0" smtClean="0"/>
              <a:t>وقد شاع هذا التغيير على ألسنة الناس في العاميات الحديثة، فنقول فلان مسّرّع والأصل متسرع، ومصّدّع والأصل متصدع وازّينت العروس والأصل </a:t>
            </a:r>
            <a:r>
              <a:rPr lang="ar-SA" dirty="0" err="1" smtClean="0"/>
              <a:t>اتزينت</a:t>
            </a:r>
            <a:r>
              <a:rPr lang="ar-SA" dirty="0" smtClean="0"/>
              <a:t>.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1750</TotalTime>
  <Words>1130</Words>
  <Application>Microsoft Office PowerPoint</Application>
  <PresentationFormat>A4 Paper (210x297 mm)‎</PresentationFormat>
  <Paragraphs>77</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العاشرة</vt:lpstr>
      <vt:lpstr>مقدمة</vt:lpstr>
      <vt:lpstr>تعريف المماثلة</vt:lpstr>
      <vt:lpstr>أنواع المماثلة</vt:lpstr>
      <vt:lpstr>أنواع المماثلة</vt:lpstr>
      <vt:lpstr>أنواع المماثلة</vt:lpstr>
      <vt:lpstr>أنواع المماثلة</vt:lpstr>
      <vt:lpstr>النوع الأول</vt:lpstr>
      <vt:lpstr>النوع الثاني</vt:lpstr>
      <vt:lpstr>النوع الثالث</vt:lpstr>
      <vt:lpstr>النوع الثالث</vt:lpstr>
      <vt:lpstr>النوع الرابع</vt:lpstr>
      <vt:lpstr>النوع الخامس</vt:lpstr>
      <vt:lpstr>النوع الخامس</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127</cp:revision>
  <dcterms:created xsi:type="dcterms:W3CDTF">2009-10-14T19:14:34Z</dcterms:created>
  <dcterms:modified xsi:type="dcterms:W3CDTF">2011-04-08T16:47:33Z</dcterms:modified>
</cp:coreProperties>
</file>