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1" r:id="rId17"/>
    <p:sldId id="282" r:id="rId18"/>
    <p:sldId id="283" r:id="rId19"/>
    <p:sldId id="280"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د.جزاء </a:t>
            </a:r>
            <a:r>
              <a:rPr lang="ar-SA" sz="2800" b="1" dirty="0" err="1" smtClean="0">
                <a:solidFill>
                  <a:srgbClr val="7F7F7F"/>
                </a:solidFill>
                <a:latin typeface="Calibri" pitchFamily="34" charset="0"/>
                <a:cs typeface="Times New Roman" pitchFamily="18" charset="0"/>
              </a:rPr>
              <a:t>المصاروة</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smtClean="0">
                <a:solidFill>
                  <a:srgbClr val="376092"/>
                </a:solidFill>
                <a:latin typeface="ae_AlMateen" pitchFamily="2" charset="-78"/>
                <a:cs typeface="ae_AlMateen" pitchFamily="2" charset="-78"/>
              </a:rPr>
              <a:t>الحادية عشرة</a:t>
            </a:r>
            <a:endParaRPr lang="en-US" spc="-150" dirty="0" smtClean="0">
              <a:solidFill>
                <a:srgbClr val="376092"/>
              </a:solidFill>
              <a:latin typeface="ae_AlMateen" pitchFamily="2" charset="-78"/>
              <a:cs typeface="ae_AlMateen" pitchFamily="2" charset="-78"/>
            </a:endParaRPr>
          </a:p>
        </p:txBody>
      </p:sp>
      <p:sp>
        <p:nvSpPr>
          <p:cNvPr id="3" name="مربع نص 2"/>
          <p:cNvSpPr txBox="1"/>
          <p:nvPr/>
        </p:nvSpPr>
        <p:spPr>
          <a:xfrm>
            <a:off x="3733800" y="4114800"/>
            <a:ext cx="2438400" cy="1077218"/>
          </a:xfrm>
          <a:prstGeom prst="rect">
            <a:avLst/>
          </a:prstGeom>
          <a:noFill/>
        </p:spPr>
        <p:txBody>
          <a:bodyPr wrap="square" rtlCol="1">
            <a:spAutoFit/>
          </a:bodyPr>
          <a:lstStyle/>
          <a:p>
            <a:pPr algn="ctr"/>
            <a:r>
              <a:rPr lang="ar-SA" sz="3200" dirty="0" smtClean="0"/>
              <a:t>مصطلحــــات وظائف الأصوات</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السادس</a:t>
            </a:r>
            <a:endParaRPr lang="ar-SA" dirty="0"/>
          </a:p>
        </p:txBody>
      </p:sp>
      <p:sp>
        <p:nvSpPr>
          <p:cNvPr id="3" name="عنصر نائب للمحتوى 2"/>
          <p:cNvSpPr>
            <a:spLocks noGrp="1"/>
          </p:cNvSpPr>
          <p:nvPr>
            <p:ph idx="1"/>
          </p:nvPr>
        </p:nvSpPr>
        <p:spPr>
          <a:xfrm>
            <a:off x="495300" y="1447800"/>
            <a:ext cx="8915400" cy="5257800"/>
          </a:xfrm>
        </p:spPr>
        <p:txBody>
          <a:bodyPr/>
          <a:lstStyle/>
          <a:p>
            <a:pPr algn="just" rtl="1"/>
            <a:r>
              <a:rPr lang="ar-SA" sz="2400" dirty="0" smtClean="0"/>
              <a:t>السادس: المماثلة المدبرة الكلية المنفصلة. وفي هذا النوع يؤثر الصوت اللاحق في الصوت السابق المفصول عنه بصوت أو أكثر فيقلبه صوتاً مشابهاً له. ومن ذلك مثلاً أنّ (مُنذُ) أصلها بكسر الميم بدليل أنه في الحبشية </a:t>
            </a:r>
            <a:r>
              <a:rPr lang="en-US" sz="2400" dirty="0" err="1" smtClean="0"/>
              <a:t>emza</a:t>
            </a:r>
            <a:r>
              <a:rPr lang="ar-SA" sz="2400" dirty="0" smtClean="0"/>
              <a:t> وهي مكونة من  </a:t>
            </a:r>
            <a:r>
              <a:rPr lang="en-US" sz="2400" dirty="0" err="1" smtClean="0"/>
              <a:t>em</a:t>
            </a:r>
            <a:r>
              <a:rPr lang="ar-SA" sz="2400" dirty="0" smtClean="0"/>
              <a:t> بمعنى من </a:t>
            </a:r>
            <a:r>
              <a:rPr lang="ar-SA" sz="2400" dirty="0" err="1" smtClean="0"/>
              <a:t>و</a:t>
            </a:r>
            <a:r>
              <a:rPr lang="ar-SA" sz="2400" dirty="0" smtClean="0"/>
              <a:t> </a:t>
            </a:r>
            <a:r>
              <a:rPr lang="en-US" sz="2400" dirty="0" err="1" smtClean="0"/>
              <a:t>za</a:t>
            </a:r>
            <a:r>
              <a:rPr lang="ar-SA" sz="2400" dirty="0" smtClean="0"/>
              <a:t> بمعنى الاسم الموصول (ذا) كما في لهجة طيء، كما ذهب بعض الكوفيون إلى أن منذُ أصلها (من) الجارة + (ذو) الطائية، لذا يرجح أن الميم في الأصل مكسورة ثم أثرت فيها ضمة الذال فقلبتها ضمة:</a:t>
            </a:r>
          </a:p>
          <a:p>
            <a:pPr algn="just" rtl="1"/>
            <a:r>
              <a:rPr lang="en-US" sz="2400" dirty="0" err="1" smtClean="0"/>
              <a:t>Min</a:t>
            </a:r>
            <a:r>
              <a:rPr lang="en-US" sz="2400" dirty="0" err="1" smtClean="0">
                <a:cs typeface="Calibri"/>
              </a:rPr>
              <a:t>ḏu</a:t>
            </a:r>
            <a:r>
              <a:rPr lang="ar-SA" sz="2400" dirty="0" smtClean="0">
                <a:cs typeface="Calibri"/>
              </a:rPr>
              <a:t>               </a:t>
            </a:r>
            <a:r>
              <a:rPr lang="en-US" sz="2400" dirty="0" err="1" smtClean="0"/>
              <a:t>mun</a:t>
            </a:r>
            <a:r>
              <a:rPr lang="en-US" sz="2400" dirty="0" err="1" smtClean="0">
                <a:cs typeface="Calibri"/>
              </a:rPr>
              <a:t>ḏu</a:t>
            </a:r>
            <a:endParaRPr lang="ar-SA" sz="2400" dirty="0" smtClean="0">
              <a:cs typeface="Calibri"/>
            </a:endParaRPr>
          </a:p>
          <a:p>
            <a:pPr algn="just" rtl="1"/>
            <a:r>
              <a:rPr lang="ar-SA" sz="2400" dirty="0" smtClean="0"/>
              <a:t>وهذا النوع من التأثير لا يحدث إلا بين الحركات، وربما على هذا النوع نستطيع أن نفسر فتح ميم اسم الآلة في اللهجات العامية، فنحن نقول: مَشرط بفتح الميم والأصل مِشرط بكسرها، فيبدو أنّ فتحة القاف أثرت في كسرة الميم فقلبتها فتحة</a:t>
            </a:r>
            <a:r>
              <a:rPr lang="ar-SA" sz="2400" dirty="0" smtClean="0"/>
              <a:t>.</a:t>
            </a:r>
            <a:endParaRPr lang="ar-SA" sz="2400" dirty="0" smtClean="0"/>
          </a:p>
        </p:txBody>
      </p:sp>
      <p:cxnSp>
        <p:nvCxnSpPr>
          <p:cNvPr id="5" name="رابط كسهم مستقيم 4"/>
          <p:cNvCxnSpPr/>
          <p:nvPr/>
        </p:nvCxnSpPr>
        <p:spPr>
          <a:xfrm rot="10800000">
            <a:off x="7651532" y="4037012"/>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السابع</a:t>
            </a:r>
            <a:endParaRPr lang="ar-SA" dirty="0"/>
          </a:p>
        </p:txBody>
      </p:sp>
      <p:sp>
        <p:nvSpPr>
          <p:cNvPr id="3" name="عنصر نائب للمحتوى 2"/>
          <p:cNvSpPr>
            <a:spLocks noGrp="1"/>
          </p:cNvSpPr>
          <p:nvPr>
            <p:ph idx="1"/>
          </p:nvPr>
        </p:nvSpPr>
        <p:spPr/>
        <p:txBody>
          <a:bodyPr/>
          <a:lstStyle/>
          <a:p>
            <a:pPr algn="just" rtl="1"/>
            <a:r>
              <a:rPr lang="ar-SA" dirty="0" smtClean="0"/>
              <a:t>السابع: المماثلة المدبرة الجزئية في حالة الاتصال. وفيه يؤثر صوت لاحق في صوت سابق متصل </a:t>
            </a:r>
            <a:r>
              <a:rPr lang="ar-SA" dirty="0" err="1" smtClean="0"/>
              <a:t>به</a:t>
            </a:r>
            <a:r>
              <a:rPr lang="ar-SA" dirty="0" smtClean="0"/>
              <a:t> فيقلبه إلى صوت قريب منه في الصفة أو المخرج، وذلك مثل تحول الصاد زاياً في الفعل (يصدق) في بعض اللهجات العربية القديمة كما ذكر سيبويه:</a:t>
            </a:r>
          </a:p>
          <a:p>
            <a:pPr algn="just" rtl="1"/>
            <a:r>
              <a:rPr lang="en-US" dirty="0" err="1" smtClean="0"/>
              <a:t>Ya</a:t>
            </a:r>
            <a:r>
              <a:rPr lang="en-US" dirty="0" err="1" smtClean="0">
                <a:cs typeface="Calibri"/>
              </a:rPr>
              <a:t>ṣduḳu</a:t>
            </a:r>
            <a:r>
              <a:rPr lang="ar-SA" dirty="0" smtClean="0">
                <a:cs typeface="Calibri"/>
              </a:rPr>
              <a:t>                  </a:t>
            </a:r>
            <a:r>
              <a:rPr lang="en-US" dirty="0" err="1" smtClean="0"/>
              <a:t>ya</a:t>
            </a:r>
            <a:r>
              <a:rPr lang="en-US" dirty="0" err="1" smtClean="0">
                <a:cs typeface="Calibri"/>
              </a:rPr>
              <a:t>zduḳu</a:t>
            </a:r>
            <a:endParaRPr lang="ar-SA" dirty="0" smtClean="0">
              <a:cs typeface="Calibri"/>
            </a:endParaRPr>
          </a:p>
          <a:p>
            <a:pPr algn="just" rtl="1"/>
            <a:r>
              <a:rPr lang="ar-SA" dirty="0" smtClean="0"/>
              <a:t>حيث أثرت الدال </a:t>
            </a:r>
            <a:r>
              <a:rPr lang="ar-SA" dirty="0" err="1" smtClean="0"/>
              <a:t>المجهورة</a:t>
            </a:r>
            <a:r>
              <a:rPr lang="ar-SA" dirty="0" smtClean="0"/>
              <a:t> في الصاد المهموسة فقلبتها زاياً </a:t>
            </a:r>
            <a:r>
              <a:rPr lang="ar-SA" dirty="0" err="1" smtClean="0"/>
              <a:t>مجهورة</a:t>
            </a:r>
            <a:endParaRPr lang="ar-SA" dirty="0" smtClean="0"/>
          </a:p>
          <a:p>
            <a:pPr algn="just" rtl="1"/>
            <a:r>
              <a:rPr lang="ar-SA" dirty="0" smtClean="0"/>
              <a:t>وكذلك الفعل يصدر يصبح يزدر في بعض اللهجات العربية القديمة وقد قرأ بعض القراء[حتى يصدر </a:t>
            </a:r>
            <a:r>
              <a:rPr lang="ar-SA" dirty="0" err="1" smtClean="0"/>
              <a:t>الراعاء</a:t>
            </a:r>
            <a:r>
              <a:rPr lang="ar-SA" dirty="0" smtClean="0"/>
              <a:t>] بإشمام الصاد زاياً.</a:t>
            </a:r>
          </a:p>
          <a:p>
            <a:pPr algn="just" rtl="1"/>
            <a:endParaRPr lang="ar-SA" dirty="0" smtClean="0"/>
          </a:p>
          <a:p>
            <a:pPr algn="just" rtl="1"/>
            <a:endParaRPr lang="ar-SA" dirty="0" smtClean="0"/>
          </a:p>
          <a:p>
            <a:pPr algn="just" rtl="1"/>
            <a:endParaRPr lang="ar-SA" dirty="0"/>
          </a:p>
        </p:txBody>
      </p:sp>
      <p:cxnSp>
        <p:nvCxnSpPr>
          <p:cNvPr id="5" name="رابط كسهم مستقيم 4"/>
          <p:cNvCxnSpPr/>
          <p:nvPr/>
        </p:nvCxnSpPr>
        <p:spPr>
          <a:xfrm rot="10800000">
            <a:off x="6553200" y="39624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النوع الثامن</a:t>
            </a:r>
            <a:endParaRPr lang="ar-SA" dirty="0"/>
          </a:p>
        </p:txBody>
      </p:sp>
      <p:sp>
        <p:nvSpPr>
          <p:cNvPr id="3" name="عنصر نائب للمحتوى 2"/>
          <p:cNvSpPr>
            <a:spLocks noGrp="1"/>
          </p:cNvSpPr>
          <p:nvPr>
            <p:ph idx="1"/>
          </p:nvPr>
        </p:nvSpPr>
        <p:spPr/>
        <p:txBody>
          <a:bodyPr/>
          <a:lstStyle/>
          <a:p>
            <a:r>
              <a:rPr lang="ar-SA" dirty="0" smtClean="0"/>
              <a:t>الثامن: المماثلة المدبرة الجزئية المنفصلة. حيث يؤثر الصوت اللاحق في صوت سابق له مفصول عنه بصوت أو أكثر فيقلبه صوتاً قريباً منه في الصفة أو المخرج، وذلك مثل قلب الصاد أو السين زاياً في كلمة صراط </a:t>
            </a:r>
            <a:r>
              <a:rPr lang="ar-SA" dirty="0" err="1" smtClean="0"/>
              <a:t>وسراط</a:t>
            </a:r>
            <a:r>
              <a:rPr lang="ar-SA" dirty="0" smtClean="0"/>
              <a:t> فتصبح </a:t>
            </a:r>
            <a:r>
              <a:rPr lang="ar-SA" dirty="0" err="1" smtClean="0"/>
              <a:t>زراط</a:t>
            </a:r>
            <a:r>
              <a:rPr lang="ar-SA" dirty="0" smtClean="0"/>
              <a:t> كما في بعض القراءات القرآنية، فقد أثرت الطاء في السين أو الصاد وقلبتها زاياً مطبقة وسيأتي تفصيل لفظة الصراط في موضوع قادم.</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أشكال التأثر الصوتي</a:t>
            </a:r>
            <a:endParaRPr lang="ar-SA" dirty="0"/>
          </a:p>
        </p:txBody>
      </p:sp>
      <p:sp>
        <p:nvSpPr>
          <p:cNvPr id="3" name="عنصر نائب للمحتوى 2"/>
          <p:cNvSpPr>
            <a:spLocks noGrp="1"/>
          </p:cNvSpPr>
          <p:nvPr>
            <p:ph idx="1"/>
          </p:nvPr>
        </p:nvSpPr>
        <p:spPr/>
        <p:txBody>
          <a:bodyPr/>
          <a:lstStyle/>
          <a:p>
            <a:r>
              <a:rPr lang="ar-SA" dirty="0" smtClean="0"/>
              <a:t>لو تتبعنا الأنواع السابقة لاستطعنا أن نحصر الأنواع التالية للتأثرات الصوتية في حالة المماثلة:</a:t>
            </a:r>
          </a:p>
          <a:p>
            <a:r>
              <a:rPr lang="ar-SA" dirty="0" smtClean="0"/>
              <a:t>الأول: تغير المخرج فقط. ومن ذلك تغير مخرج النون الساكنة إذا جاورت الباء كما في (أنبئهم) حيث تتحول النون إلى ميم بسبب تاثير الباء وهو ما يعرف في التجويد بالإقلاب.</a:t>
            </a:r>
          </a:p>
          <a:p>
            <a:r>
              <a:rPr lang="ar-SA" dirty="0" smtClean="0"/>
              <a:t>الثاني: تغيّر الصفة فقط. ومن ذلك مثلا التغير في صوت الدال إذا لحقه صوت التاء فإذا لم تقلقل الدال تحولت صوتاً مهموساً، كما في (قد تبيّن).</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الإدغام</a:t>
            </a:r>
            <a:endParaRPr lang="ar-SA" dirty="0"/>
          </a:p>
        </p:txBody>
      </p:sp>
      <p:sp>
        <p:nvSpPr>
          <p:cNvPr id="3" name="عنصر نائب للمحتوى 2"/>
          <p:cNvSpPr>
            <a:spLocks noGrp="1"/>
          </p:cNvSpPr>
          <p:nvPr>
            <p:ph idx="1"/>
          </p:nvPr>
        </p:nvSpPr>
        <p:spPr>
          <a:xfrm>
            <a:off x="0" y="1371600"/>
            <a:ext cx="9677400" cy="4525963"/>
          </a:xfrm>
        </p:spPr>
        <p:txBody>
          <a:bodyPr/>
          <a:lstStyle/>
          <a:p>
            <a:r>
              <a:rPr lang="ar-SA" dirty="0" smtClean="0"/>
              <a:t>الثالث: الإدغام. الإدغام نوع من المماثلة الصوتية إذا قلب أحد الأصوات صوتاً مجاوراً له ليصبح مثله تماماً دون فاصل فيدغم الأول في الثاني إدغاماً إلزامياً مثل: منْ يعمل تصبح </a:t>
            </a:r>
            <a:r>
              <a:rPr lang="ar-SA" dirty="0" err="1" smtClean="0"/>
              <a:t>ميّعمل</a:t>
            </a:r>
            <a:r>
              <a:rPr lang="ar-SA" dirty="0" smtClean="0"/>
              <a:t> حيث أثرت الياء في النون فقلبتها ياءً، وقد قرئ قوله تعالى:[هل ثوّب]: (هثّوب) بقلب اللام ثاء وإدغامها في الثاء. ولا بد أن يكون الصوتان </a:t>
            </a:r>
            <a:r>
              <a:rPr lang="ar-SA" dirty="0" err="1" smtClean="0"/>
              <a:t>المدغمان</a:t>
            </a:r>
            <a:r>
              <a:rPr lang="ar-SA" dirty="0" smtClean="0"/>
              <a:t> متصلين دون وجود فاصل، فإن كان هناك فاصل كالحركة مثلاً تحذف الحركة ويسمى الإدغام إدغاماً كبيراً كما في قراءة[وتودون أن غير ذاتِ الشوكةِ تكون لكم] حيث قرئت بإدغام تاء الشوكة في تاء تكون على الرغم من وجود الكسرة فاصلاً، لكن قبل حدوث الإدغام لا بد من حذف الكسرة.</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القدماء والمماثلة الصوتية</a:t>
            </a:r>
            <a:endParaRPr lang="ar-SA" dirty="0"/>
          </a:p>
        </p:txBody>
      </p:sp>
      <p:sp>
        <p:nvSpPr>
          <p:cNvPr id="3" name="عنصر نائب للمحتوى 2"/>
          <p:cNvSpPr>
            <a:spLocks noGrp="1"/>
          </p:cNvSpPr>
          <p:nvPr>
            <p:ph idx="1"/>
          </p:nvPr>
        </p:nvSpPr>
        <p:spPr/>
        <p:txBody>
          <a:bodyPr/>
          <a:lstStyle/>
          <a:p>
            <a:r>
              <a:rPr lang="ar-SA" dirty="0" smtClean="0"/>
              <a:t>عرف القدماء المماثلة الصوتية وعالجوها تحت مسميات مختلفة فسيبويه عالجها تحت باب الحرف الذي يضارع </a:t>
            </a:r>
            <a:r>
              <a:rPr lang="ar-SA" dirty="0" err="1" smtClean="0"/>
              <a:t>به</a:t>
            </a:r>
            <a:r>
              <a:rPr lang="ar-SA" dirty="0" smtClean="0"/>
              <a:t> حرفاً من موضعه، وعالجها ابن جني تحت باب الإدغام الأصغر، وأطلق عليها الرضي </a:t>
            </a:r>
            <a:r>
              <a:rPr lang="ar-SA" dirty="0" err="1" smtClean="0"/>
              <a:t>الإستراباذي</a:t>
            </a:r>
            <a:r>
              <a:rPr lang="ar-SA" dirty="0" smtClean="0"/>
              <a:t> المناسبة. كما عالجها بعضهم تحت اسم الإتباع.</a:t>
            </a:r>
          </a:p>
          <a:p>
            <a:r>
              <a:rPr lang="ar-SA" dirty="0" smtClean="0"/>
              <a:t>ولم يفرد لها القدماء عنواناً أو موضوعاً مستقلاً لكنهم عالجوها تحت أبواب صرفية وصوتية كالإدغام والإبدال والإعلال.  </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المخالفة الصوتية</a:t>
            </a:r>
            <a:endParaRPr lang="ar-SA" dirty="0"/>
          </a:p>
        </p:txBody>
      </p:sp>
      <p:sp>
        <p:nvSpPr>
          <p:cNvPr id="3" name="عنصر نائب للمحتوى 2"/>
          <p:cNvSpPr>
            <a:spLocks noGrp="1"/>
          </p:cNvSpPr>
          <p:nvPr>
            <p:ph idx="1"/>
          </p:nvPr>
        </p:nvSpPr>
        <p:spPr>
          <a:xfrm>
            <a:off x="495300" y="1371600"/>
            <a:ext cx="8915400" cy="4525963"/>
          </a:xfrm>
        </p:spPr>
        <p:txBody>
          <a:bodyPr/>
          <a:lstStyle/>
          <a:p>
            <a:r>
              <a:rPr lang="ar-SA" dirty="0" smtClean="0"/>
              <a:t>وقانون المخالفة يسير عكس اتجاه المماثلة فهي نزعة صوتين متشابهين إلى الاختلاف، أو هي تغيير أحد الصوتين المتشابهين المتجاورين إلى صوت مختلف غالباً ما يكون صوت لين أو صوتاً مائعاً. وهي ظاهرة تحدث بصورة أقل من المماثلة لكنها ضرورية لتحقيق التوازن في الكلام، فإذا كانت المماثلة تسعى إلى تقريب </a:t>
            </a:r>
            <a:r>
              <a:rPr lang="ar-SA" dirty="0" err="1" smtClean="0"/>
              <a:t>الفونيمات</a:t>
            </a:r>
            <a:r>
              <a:rPr lang="ar-SA" dirty="0" smtClean="0"/>
              <a:t> الصوتية من بعضها فإن المخالفة تسعى إلى إعادة الخلافات التي لا غنى عنها. ويمكن على أساسها تفسير كثير من ظواهر الإبدال والإعلال في اللغات بشكل عام واللغة العربية بشكل خاص.</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القدماء والمخالفة الصوتية</a:t>
            </a:r>
            <a:endParaRPr lang="ar-SA" dirty="0"/>
          </a:p>
        </p:txBody>
      </p:sp>
      <p:sp>
        <p:nvSpPr>
          <p:cNvPr id="3" name="عنصر نائب للمحتوى 2"/>
          <p:cNvSpPr>
            <a:spLocks noGrp="1"/>
          </p:cNvSpPr>
          <p:nvPr>
            <p:ph idx="1"/>
          </p:nvPr>
        </p:nvSpPr>
        <p:spPr>
          <a:xfrm>
            <a:off x="495300" y="1341437"/>
            <a:ext cx="8915400" cy="4525963"/>
          </a:xfrm>
        </p:spPr>
        <p:txBody>
          <a:bodyPr/>
          <a:lstStyle/>
          <a:p>
            <a:r>
              <a:rPr lang="ar-SA" dirty="0" smtClean="0"/>
              <a:t>عرف القدماء هذا القانون الصوتي وسموها كراهية اجتماع المثلين أو كراهية اجتماع حرفين من جنس واحد أو كراهية توالي الأمثال...</a:t>
            </a:r>
          </a:p>
          <a:p>
            <a:r>
              <a:rPr lang="ar-SA" dirty="0" smtClean="0"/>
              <a:t>يقول سيبويه تحت باب: ”ما شذ فأبدل مكان اللام الياء لكراهية التضعيف وليس بمطّرد، وذلك قولك: تسرّيت وتظنّيتُ وتقصّيت من القص وأمليتُ“ فالياء في هذه الألفاظ جميعاً ليس لها وجود في الأصل لكنها جاءت للمخالفة مع الصوت السابق لها فالأصل: تسررت وتظننت تقصصت وأمللتُ. وفي العامية اليوم نقول: </a:t>
            </a:r>
            <a:r>
              <a:rPr lang="ar-SA" dirty="0" err="1" smtClean="0"/>
              <a:t>أصريتُ</a:t>
            </a:r>
            <a:r>
              <a:rPr lang="ar-SA" dirty="0" smtClean="0"/>
              <a:t> على كذا والأصل أصررت عليه فحدثت المخالفة بين الرائين فقلبت إحداهما ياء.</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القدماء والمخالفة</a:t>
            </a:r>
            <a:endParaRPr lang="ar-SA" dirty="0"/>
          </a:p>
        </p:txBody>
      </p:sp>
      <p:sp>
        <p:nvSpPr>
          <p:cNvPr id="3" name="عنصر نائب للمحتوى 2"/>
          <p:cNvSpPr>
            <a:spLocks noGrp="1"/>
          </p:cNvSpPr>
          <p:nvPr>
            <p:ph idx="1"/>
          </p:nvPr>
        </p:nvSpPr>
        <p:spPr/>
        <p:txBody>
          <a:bodyPr/>
          <a:lstStyle/>
          <a:p>
            <a:r>
              <a:rPr lang="ar-SA" dirty="0" smtClean="0"/>
              <a:t>ويقول المبرد:“وقوم من العرب إذا وقع التضعيف أبدلوا الياء من الثاني لئلا يلتقي حرفان من جنس واحد....ومن ذلك قولهم في: </a:t>
            </a:r>
            <a:r>
              <a:rPr lang="ar-SA" dirty="0" err="1" smtClean="0"/>
              <a:t>تقضضتُ</a:t>
            </a:r>
            <a:r>
              <a:rPr lang="ar-SA" dirty="0" smtClean="0"/>
              <a:t> </a:t>
            </a:r>
            <a:r>
              <a:rPr lang="ar-SA" dirty="0" err="1" smtClean="0"/>
              <a:t>تقضيتُ</a:t>
            </a:r>
            <a:r>
              <a:rPr lang="ar-SA" dirty="0" smtClean="0"/>
              <a:t> وفي أمللتُ أمليتُ....قولك دينار وقيراط والأصل </a:t>
            </a:r>
            <a:r>
              <a:rPr lang="ar-SA" dirty="0" err="1" smtClean="0"/>
              <a:t>دنّار</a:t>
            </a:r>
            <a:r>
              <a:rPr lang="ar-SA" dirty="0" smtClean="0"/>
              <a:t> </a:t>
            </a:r>
            <a:r>
              <a:rPr lang="ar-SA" dirty="0" err="1" smtClean="0"/>
              <a:t>وقرّاط</a:t>
            </a:r>
            <a:r>
              <a:rPr lang="ar-SA" dirty="0" smtClean="0"/>
              <a:t>“ فأصل دينار </a:t>
            </a:r>
            <a:r>
              <a:rPr lang="ar-SA" dirty="0" err="1" smtClean="0"/>
              <a:t>دنّار</a:t>
            </a:r>
            <a:r>
              <a:rPr lang="ar-SA" dirty="0" smtClean="0"/>
              <a:t> بنون مكررة والدليل على ذلك جمعها على دنانير فتظهر النون الثانية. فمن أين جاءت الياء في دينار؟ لا شك أنها ناتجة عن المخالفة بين النونين.</a:t>
            </a:r>
          </a:p>
          <a:p>
            <a:r>
              <a:rPr lang="ar-SA" dirty="0" smtClean="0"/>
              <a:t>وكذلك كلمة قيراط أصلها </a:t>
            </a:r>
            <a:r>
              <a:rPr lang="ar-SA" dirty="0" err="1" smtClean="0"/>
              <a:t>قرّاط</a:t>
            </a:r>
            <a:r>
              <a:rPr lang="ar-SA" dirty="0" smtClean="0"/>
              <a:t> بتكرير الراء بدليل جمعها على قراريط فالمخالفة بين الرائين أوجدت الياء.  </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القدماء والمخالفة</a:t>
            </a:r>
            <a:endParaRPr lang="ar-SA" dirty="0"/>
          </a:p>
        </p:txBody>
      </p:sp>
      <p:sp>
        <p:nvSpPr>
          <p:cNvPr id="3" name="عنصر نائب للمحتوى 2"/>
          <p:cNvSpPr>
            <a:spLocks noGrp="1"/>
          </p:cNvSpPr>
          <p:nvPr>
            <p:ph idx="1"/>
          </p:nvPr>
        </p:nvSpPr>
        <p:spPr/>
        <p:txBody>
          <a:bodyPr/>
          <a:lstStyle/>
          <a:p>
            <a:r>
              <a:rPr lang="ar-SA" dirty="0" smtClean="0"/>
              <a:t>ومن المخالفة عند القدماء أن الخليل بن أحمد يرى أنّ(مهما) أصلها (ماما) وهي مكونة من (ما) الشرطية و(ما) الزائدة التي تلحق أين وكيف فيقال أينما وكيفما، ثم كرهوا تكرار اللفظ فأبدلوا الهاء من الألف الأولى فصارت (مهما).</a:t>
            </a:r>
          </a:p>
          <a:p>
            <a:r>
              <a:rPr lang="ar-SA" dirty="0" smtClean="0"/>
              <a:t>ويرى الفراء أن (دسّاها) في قوله تعالى:[وقد خاب من دسّاها] أصلها دسس ثم أبدلت السين الثانية ياء، يعني صارت دسي، والياء عندما تلحقها هاء الضمير تقلب ألفاً.</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المخالفة</a:t>
            </a:r>
            <a:endParaRPr lang="ar-SA" dirty="0"/>
          </a:p>
        </p:txBody>
      </p:sp>
      <p:sp>
        <p:nvSpPr>
          <p:cNvPr id="3" name="عنصر نائب للمحتوى 2"/>
          <p:cNvSpPr>
            <a:spLocks noGrp="1"/>
          </p:cNvSpPr>
          <p:nvPr>
            <p:ph idx="1"/>
          </p:nvPr>
        </p:nvSpPr>
        <p:spPr/>
        <p:txBody>
          <a:bodyPr/>
          <a:lstStyle/>
          <a:p>
            <a:r>
              <a:rPr lang="ar-SA" dirty="0" smtClean="0"/>
              <a:t>وتبعاً لمجاورة الصوتين اللذين يحدث بينهما </a:t>
            </a:r>
            <a:r>
              <a:rPr lang="ar-SA" dirty="0" err="1" smtClean="0"/>
              <a:t>التخالف</a:t>
            </a:r>
            <a:r>
              <a:rPr lang="ar-SA" dirty="0" smtClean="0"/>
              <a:t> قسم المحدثون المخالفة إلى نوعين:</a:t>
            </a:r>
          </a:p>
          <a:p>
            <a:r>
              <a:rPr lang="ar-SA" dirty="0" smtClean="0"/>
              <a:t>الأول: المتصل وقد سماه مجمع اللغة العربية في القاهرة تغاير المجاورة. وذلك كما في </a:t>
            </a:r>
            <a:r>
              <a:rPr lang="ar-SA" dirty="0" err="1" smtClean="0"/>
              <a:t>إجّاص</a:t>
            </a:r>
            <a:r>
              <a:rPr lang="ar-SA" dirty="0" smtClean="0"/>
              <a:t> تصبح </a:t>
            </a:r>
            <a:r>
              <a:rPr lang="ar-SA" dirty="0" err="1" smtClean="0"/>
              <a:t>إنجاص</a:t>
            </a:r>
            <a:r>
              <a:rPr lang="ar-SA" dirty="0" smtClean="0"/>
              <a:t> ودبّوس تصبح </a:t>
            </a:r>
            <a:r>
              <a:rPr lang="ar-SA" dirty="0" err="1" smtClean="0"/>
              <a:t>دنبوس</a:t>
            </a:r>
            <a:r>
              <a:rPr lang="ar-SA" dirty="0" smtClean="0"/>
              <a:t>.</a:t>
            </a:r>
          </a:p>
          <a:p>
            <a:r>
              <a:rPr lang="ar-SA" dirty="0" smtClean="0"/>
              <a:t>ومن أمثلته في تاريخ العربية أن أهل الأندلس كانوا يقولون في كِرّاسة </a:t>
            </a:r>
            <a:r>
              <a:rPr lang="ar-SA" dirty="0" err="1" smtClean="0"/>
              <a:t>كرناسة</a:t>
            </a:r>
            <a:r>
              <a:rPr lang="ar-SA" dirty="0" smtClean="0"/>
              <a:t> ويقولون </a:t>
            </a:r>
            <a:r>
              <a:rPr lang="ar-SA" dirty="0" err="1" smtClean="0"/>
              <a:t>تقعور</a:t>
            </a:r>
            <a:r>
              <a:rPr lang="ar-SA" dirty="0" smtClean="0"/>
              <a:t> بدلاً من تقعّر.</a:t>
            </a:r>
          </a:p>
          <a:p>
            <a:r>
              <a:rPr lang="ar-SA" dirty="0" err="1" smtClean="0"/>
              <a:t>واهل</a:t>
            </a:r>
            <a:r>
              <a:rPr lang="ar-SA" dirty="0" smtClean="0"/>
              <a:t> تميم يقولون في (أمّا) أيما.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المخالفة</a:t>
            </a:r>
            <a:endParaRPr lang="ar-SA" dirty="0"/>
          </a:p>
        </p:txBody>
      </p:sp>
      <p:sp>
        <p:nvSpPr>
          <p:cNvPr id="3" name="عنصر نائب للمحتوى 2"/>
          <p:cNvSpPr>
            <a:spLocks noGrp="1"/>
          </p:cNvSpPr>
          <p:nvPr>
            <p:ph idx="1"/>
          </p:nvPr>
        </p:nvSpPr>
        <p:spPr/>
        <p:txBody>
          <a:bodyPr/>
          <a:lstStyle/>
          <a:p>
            <a:r>
              <a:rPr lang="ar-SA" dirty="0" smtClean="0"/>
              <a:t>النوع الثاني: المنفصل: وسماه مجمع اللغة العربية في مصر بتغاير المباعدة، ويحدث بين صوتين متشابهين بينهما فاصل، كما في (لعلّ) تصبح (لعنّ) في بعض اللهجات، وبغداد فيها لغة بغدان، وعنوان وعلوان وهيهات تصبح عند الحجازيين أيهات.</a:t>
            </a:r>
          </a:p>
          <a:p>
            <a:r>
              <a:rPr lang="ar-SA" dirty="0" smtClean="0"/>
              <a:t>وقد تكون المخالفة في الحركات، ويمكن لنا على أساس ذلك أن نفسر بناء نون المثنى على الكسر كما في: طالبانِ وبناء نون جمع المذكر السالم على الفتح كما في مسلمونَ، ونصب جمع المؤنث السالم بالكسرة بدل الفتحة.</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المخالفة بين الحركات</a:t>
            </a:r>
            <a:endParaRPr lang="ar-SA" dirty="0"/>
          </a:p>
        </p:txBody>
      </p:sp>
      <p:sp>
        <p:nvSpPr>
          <p:cNvPr id="3" name="عنصر نائب للمحتوى 2"/>
          <p:cNvSpPr>
            <a:spLocks noGrp="1"/>
          </p:cNvSpPr>
          <p:nvPr>
            <p:ph idx="1"/>
          </p:nvPr>
        </p:nvSpPr>
        <p:spPr>
          <a:xfrm>
            <a:off x="152400" y="1371600"/>
            <a:ext cx="9296400" cy="4525963"/>
          </a:xfrm>
        </p:spPr>
        <p:txBody>
          <a:bodyPr/>
          <a:lstStyle/>
          <a:p>
            <a:r>
              <a:rPr lang="ar-SA" sz="3000" dirty="0" smtClean="0"/>
              <a:t>ومن ذلك إبدال الضمة الثانية فتحة في مثل: سُرُر، فتصبح سُرَر.</a:t>
            </a:r>
          </a:p>
          <a:p>
            <a:r>
              <a:rPr lang="ar-SA" sz="3000" dirty="0" smtClean="0"/>
              <a:t>ومع أن القانونين(المماثلة والمخالفة) يسيران في اتجاهين متعاكسين إلا أن الهدف منهما واحد وهو السهولة والتيسير، بل إنهما قد يعملان معاً في نمط لغوي واحد فينتج </a:t>
            </a:r>
            <a:r>
              <a:rPr lang="ar-SA" sz="3000" dirty="0" err="1" smtClean="0"/>
              <a:t>نطقان</a:t>
            </a:r>
            <a:r>
              <a:rPr lang="ar-SA" sz="3000" dirty="0" smtClean="0"/>
              <a:t> مختلفان الهدف منهما السهولة والتيسير في النطق، من ذلك الفعل (ظلم) إذا بنيناه على وزن افتعل فإنه يصبح (اظتلم) وفي هذا النمط صعوبة في النطق بسبب الانتقال من صوت مطبق مفخم وهو الظاء إلى صوت مرقق وهو التاء، لذا تلجأ اللغة إلى قلبت التاء ظاءً في بعض النطق فيصير (اظّلم) وهذه مماثلة أو تقلب التاء طاء(اظطلم) وهذه كذلك مماثلة، لكن بعض المتكلمين يقول: انظلم، وهذه مخالفة.</a:t>
            </a:r>
            <a:endParaRPr lang="ar-SA"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اندثار الأصوات الأسنانية في بعض العاميات</a:t>
            </a:r>
            <a:endParaRPr lang="ar-SA" dirty="0"/>
          </a:p>
        </p:txBody>
      </p:sp>
      <p:sp>
        <p:nvSpPr>
          <p:cNvPr id="3" name="عنصر نائب للمحتوى 2"/>
          <p:cNvSpPr>
            <a:spLocks noGrp="1"/>
          </p:cNvSpPr>
          <p:nvPr>
            <p:ph idx="1"/>
          </p:nvPr>
        </p:nvSpPr>
        <p:spPr/>
        <p:txBody>
          <a:bodyPr/>
          <a:lstStyle/>
          <a:p>
            <a:r>
              <a:rPr lang="ar-SA" sz="3000" dirty="0" smtClean="0"/>
              <a:t>تحتاج الأصوات الأسنانية إلى جهد عضلي كبير لأن فيها إخراجاً للسان من بين الأسنان لذا فقد تطورت هذه الأصوات في العامية المصرية وغيرها من العاميات، والأصوات الأسنانية هي الثاء والذال والظاء، فقد تراجع مخرج هذه الأصوات إلى الخلف فتحولت إلى أصوات لثوية فصارت الذال دالاً فيقولون </a:t>
            </a:r>
            <a:r>
              <a:rPr lang="ar-SA" sz="3000" dirty="0" err="1" smtClean="0"/>
              <a:t>دنب</a:t>
            </a:r>
            <a:r>
              <a:rPr lang="ar-SA" sz="3000" dirty="0" smtClean="0"/>
              <a:t> في ذنب، وصارت الثاء سيناً فيقولون سلاسة في ثلاثة أو تاء عند بعض الشعوب فيقولون </a:t>
            </a:r>
            <a:r>
              <a:rPr lang="ar-SA" sz="3000" dirty="0" err="1" smtClean="0"/>
              <a:t>تلاتة</a:t>
            </a:r>
            <a:r>
              <a:rPr lang="ar-SA" sz="3000" dirty="0" smtClean="0"/>
              <a:t> كما عند أهل الشام، أما الظاء فصارت زاياً مطبقة فيقولون في ظالم </a:t>
            </a:r>
            <a:r>
              <a:rPr lang="ar-SA" sz="3000" dirty="0" err="1" smtClean="0"/>
              <a:t>زالم</a:t>
            </a:r>
            <a:r>
              <a:rPr lang="ar-SA" sz="3000" dirty="0" smtClean="0"/>
              <a:t>. وهذا التطور حدث في معظم اللغات السامية التي العربية واحدة منها، وقد روى اللغويون بعض هذه التطورات في العربية الفصحى القديمة فروى بعضهم </a:t>
            </a:r>
            <a:r>
              <a:rPr lang="ar-SA" sz="3000" dirty="0" err="1" smtClean="0"/>
              <a:t>الحسالة</a:t>
            </a:r>
            <a:r>
              <a:rPr lang="ar-SA" sz="3000" dirty="0" smtClean="0"/>
              <a:t> والحثالة.</a:t>
            </a:r>
            <a:endParaRPr lang="ar-SA"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الإمالة والإشمام</a:t>
            </a:r>
            <a:endParaRPr lang="ar-SA" dirty="0"/>
          </a:p>
        </p:txBody>
      </p:sp>
      <p:sp>
        <p:nvSpPr>
          <p:cNvPr id="3" name="عنصر نائب للمحتوى 2"/>
          <p:cNvSpPr>
            <a:spLocks noGrp="1"/>
          </p:cNvSpPr>
          <p:nvPr>
            <p:ph idx="1"/>
          </p:nvPr>
        </p:nvSpPr>
        <p:spPr>
          <a:xfrm>
            <a:off x="495300" y="1143000"/>
            <a:ext cx="8915400" cy="4525963"/>
          </a:xfrm>
        </p:spPr>
        <p:txBody>
          <a:bodyPr/>
          <a:lstStyle/>
          <a:p>
            <a:r>
              <a:rPr lang="ar-SA" sz="2800" dirty="0" smtClean="0"/>
              <a:t>الإمالة هي أن تقرب الألف من الياء والفتحة من الكسرة، وهي ظاهرة لغوية موجودة في العربية منذ أقدم عصورها وقد قرئ </a:t>
            </a:r>
            <a:r>
              <a:rPr lang="ar-SA" sz="2800" dirty="0" err="1" smtClean="0"/>
              <a:t>بها</a:t>
            </a:r>
            <a:r>
              <a:rPr lang="ar-SA" sz="2800" dirty="0" smtClean="0"/>
              <a:t> في القرآن الكريم كما في(</a:t>
            </a:r>
            <a:r>
              <a:rPr lang="ar-SA" sz="2800" dirty="0" err="1" smtClean="0"/>
              <a:t>والضحي</a:t>
            </a:r>
            <a:r>
              <a:rPr lang="ar-SA" sz="2800" dirty="0" smtClean="0"/>
              <a:t>) وهي شائعة في لهجة لبنان اليوم، والإمالة قد تكون شديدة وقد تكون متوسطة، وقد حدد لها العلماء أسباباً </a:t>
            </a:r>
            <a:r>
              <a:rPr lang="ar-SA" sz="2800" dirty="0" err="1" smtClean="0"/>
              <a:t>كإن</a:t>
            </a:r>
            <a:r>
              <a:rPr lang="ar-SA" sz="2800" dirty="0" smtClean="0"/>
              <a:t> يكون أصل </a:t>
            </a:r>
            <a:r>
              <a:rPr lang="ar-SA" sz="2800" dirty="0" err="1" smtClean="0"/>
              <a:t>الأف</a:t>
            </a:r>
            <a:r>
              <a:rPr lang="ar-SA" sz="2800" dirty="0" smtClean="0"/>
              <a:t> ياء أو أن بعد الألف ياء. وعكس الإمالة الفتح أي أن تنطق الألف ألفاً خالصة.</a:t>
            </a:r>
          </a:p>
          <a:p>
            <a:r>
              <a:rPr lang="ar-SA" sz="2800" dirty="0" smtClean="0"/>
              <a:t>الإشمام: هو نطق الحركة بين الضمة والكسرة، ويكثر الإشمام في الفعل الأجوف المبني للمجهول مثل: قيل وبيع، حيث ذكر فيه لهجة تنطق حركة القاف أو الباء بين الضمة والكسر: قُيلَ.</a:t>
            </a:r>
          </a:p>
          <a:p>
            <a:r>
              <a:rPr lang="ar-SA" sz="2800" dirty="0" smtClean="0"/>
              <a:t>كما عرف مصطلح الإشمام في الصوامت وهو نطقك الصوت </a:t>
            </a:r>
            <a:r>
              <a:rPr lang="ar-SA" sz="2800" dirty="0" err="1" smtClean="0"/>
              <a:t>مشوبالً</a:t>
            </a:r>
            <a:r>
              <a:rPr lang="ar-SA" sz="2800" dirty="0" smtClean="0"/>
              <a:t> بصوت آخر كنطق الصاد مشوبة </a:t>
            </a:r>
            <a:r>
              <a:rPr lang="ar-SA" sz="2800" dirty="0" err="1" smtClean="0"/>
              <a:t>بالرزاي</a:t>
            </a:r>
            <a:r>
              <a:rPr lang="ar-SA" sz="2800" dirty="0" smtClean="0"/>
              <a:t> في كلمة الصراط وفي الحقيقة يكون النطق زاياً مطبقة.</a:t>
            </a:r>
            <a:endParaRPr lang="ar-S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التفخيم والروم</a:t>
            </a:r>
            <a:endParaRPr lang="ar-SA" dirty="0"/>
          </a:p>
        </p:txBody>
      </p:sp>
      <p:sp>
        <p:nvSpPr>
          <p:cNvPr id="3" name="عنصر نائب للمحتوى 2"/>
          <p:cNvSpPr>
            <a:spLocks noGrp="1"/>
          </p:cNvSpPr>
          <p:nvPr>
            <p:ph idx="1"/>
          </p:nvPr>
        </p:nvSpPr>
        <p:spPr/>
        <p:txBody>
          <a:bodyPr/>
          <a:lstStyle/>
          <a:p>
            <a:r>
              <a:rPr lang="ar-SA" dirty="0" smtClean="0"/>
              <a:t>التفخيم هو تقريب الألف من الواو وذلك كما في نطق أهل الحجاز لكلمة الصلاة والزكاة لذلك كتبت في القرآن الكريم بالواو مراعاة لهذه اللهجة.</a:t>
            </a:r>
          </a:p>
          <a:p>
            <a:r>
              <a:rPr lang="ar-SA" dirty="0" smtClean="0"/>
              <a:t>الروم: ومعناه في اللغة الإرادة وفي </a:t>
            </a:r>
            <a:r>
              <a:rPr lang="ar-SA" dirty="0" err="1" smtClean="0"/>
              <a:t>الإصطلاح</a:t>
            </a:r>
            <a:r>
              <a:rPr lang="ar-SA" dirty="0" smtClean="0"/>
              <a:t> تحريك الشفتين بالضمة دون النطق </a:t>
            </a:r>
            <a:r>
              <a:rPr lang="ar-SA" dirty="0" err="1" smtClean="0"/>
              <a:t>بها</a:t>
            </a:r>
            <a:r>
              <a:rPr lang="ar-SA" dirty="0" smtClean="0"/>
              <a:t>، لذلك قال العلماء: الروم للمبصر دون الأعمى، لأن السامع لا يسمع الضمة لكن المبصر يرى حركة الشفتين، </a:t>
            </a:r>
            <a:r>
              <a:rPr lang="ar-SA" smtClean="0"/>
              <a:t>وقد ورد </a:t>
            </a:r>
            <a:r>
              <a:rPr lang="ar-SA" dirty="0" smtClean="0"/>
              <a:t>في قراءة حفص في سورة يوسف في قوله تعالى:[مالك لا تأمنا على يوسف] في صوت الميم حيث تحرك الشفتين بالضمة ولا تنطق.(راجع الآية لترى علامة الروم) وقد عكس بعض العلماء </a:t>
            </a:r>
            <a:r>
              <a:rPr lang="ar-SA" smtClean="0"/>
              <a:t>فجعل الروم إشماماً والإشمام روماً. </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تطبيقات</a:t>
            </a:r>
            <a:endParaRPr lang="ar-SA" dirty="0"/>
          </a:p>
        </p:txBody>
      </p:sp>
      <p:sp>
        <p:nvSpPr>
          <p:cNvPr id="3" name="عنصر نائب للمحتوى 2"/>
          <p:cNvSpPr>
            <a:spLocks noGrp="1"/>
          </p:cNvSpPr>
          <p:nvPr>
            <p:ph idx="1"/>
          </p:nvPr>
        </p:nvSpPr>
        <p:spPr/>
        <p:txBody>
          <a:bodyPr/>
          <a:lstStyle/>
          <a:p>
            <a:pPr rtl="1"/>
            <a:r>
              <a:rPr lang="ar-SA" sz="2400" b="1" dirty="0" smtClean="0"/>
              <a:t>1. يطلق على تحول </a:t>
            </a:r>
            <a:r>
              <a:rPr lang="ar-SA" sz="2400" b="1" dirty="0" err="1" smtClean="0"/>
              <a:t>الفونيمات</a:t>
            </a:r>
            <a:r>
              <a:rPr lang="ar-SA" sz="2400" b="1" dirty="0" smtClean="0"/>
              <a:t> المختلفة إلى </a:t>
            </a:r>
            <a:r>
              <a:rPr lang="ar-SA" sz="2400" b="1" dirty="0" err="1" smtClean="0"/>
              <a:t>فونيمات</a:t>
            </a:r>
            <a:r>
              <a:rPr lang="ar-SA" sz="2400" b="1" dirty="0" smtClean="0"/>
              <a:t> متشابهة بسبب مجاورتها لأصوات أخرى مصطلح:</a:t>
            </a:r>
            <a:endParaRPr lang="en-US" sz="2400" dirty="0" smtClean="0"/>
          </a:p>
          <a:p>
            <a:pPr rtl="1"/>
            <a:r>
              <a:rPr lang="ar-SA" sz="2400" dirty="0" smtClean="0"/>
              <a:t>أ. المماثلة.     ب. المخالفة.        ج. التفشي.         د. الاستطالة.</a:t>
            </a:r>
            <a:endParaRPr lang="en-US" sz="2400" dirty="0" smtClean="0"/>
          </a:p>
          <a:p>
            <a:pPr rtl="1"/>
            <a:r>
              <a:rPr lang="ar-SA" sz="2400" b="1" dirty="0" smtClean="0"/>
              <a:t>2. تحول التاء إلى دال في (ازدهر) يسمى:</a:t>
            </a:r>
            <a:endParaRPr lang="en-US" sz="2400" dirty="0" smtClean="0"/>
          </a:p>
          <a:p>
            <a:pPr rtl="1"/>
            <a:r>
              <a:rPr lang="ar-SA" sz="2400" dirty="0" smtClean="0"/>
              <a:t>أ. إدغاماً.    ب. إبدالاً سياقياً.        ج. إبدالاً تاريخياً.      د. مماثلة صوتية.</a:t>
            </a:r>
            <a:endParaRPr lang="en-US" sz="2400" dirty="0" smtClean="0"/>
          </a:p>
          <a:p>
            <a:pPr rtl="1"/>
            <a:r>
              <a:rPr lang="ar-SA" sz="2400" b="1" dirty="0" smtClean="0"/>
              <a:t>3. الفعل (اصطبر) أصله (اصتبر) وهذا يمثل مماثلة صوتية:</a:t>
            </a:r>
            <a:endParaRPr lang="en-US" sz="2400" dirty="0" smtClean="0"/>
          </a:p>
          <a:p>
            <a:pPr rtl="1"/>
            <a:r>
              <a:rPr lang="ar-SA" sz="2400" dirty="0" smtClean="0"/>
              <a:t>أ. رجعية في حالة الاتصال.       ب. رجعية في حالة الانفصال.</a:t>
            </a:r>
            <a:endParaRPr lang="en-US" sz="2400" dirty="0" smtClean="0"/>
          </a:p>
          <a:p>
            <a:pPr rtl="1"/>
            <a:r>
              <a:rPr lang="ar-SA" sz="2400" dirty="0" smtClean="0"/>
              <a:t>ب. تقدمية في حالة الاتصال.      ج. تقدمية في حالة الانفصال.</a:t>
            </a:r>
          </a:p>
          <a:p>
            <a:pPr rtl="1"/>
            <a:r>
              <a:rPr lang="ar-SA" sz="2400" b="1" dirty="0" smtClean="0"/>
              <a:t>4. يتحول الفعل (استمررتُ) في الفصحى إلى(استمريتُ) بسبب قانون:</a:t>
            </a:r>
            <a:endParaRPr lang="en-US" sz="2400" dirty="0" smtClean="0"/>
          </a:p>
          <a:p>
            <a:pPr rtl="1"/>
            <a:r>
              <a:rPr lang="ar-SA" sz="2400" dirty="0" smtClean="0"/>
              <a:t>أ. المماثلة الصوتية.      ب. المخالفة الصوتية.       ج. الإدغام.        د.القلب المكاني.</a:t>
            </a:r>
            <a:endParaRPr lang="en-US" sz="2400" dirty="0" smtClean="0"/>
          </a:p>
          <a:p>
            <a:pPr rtl="1"/>
            <a:r>
              <a:rPr lang="ar-SA" sz="2400" dirty="0" smtClean="0"/>
              <a:t> </a:t>
            </a:r>
            <a:endParaRPr lang="en-US" sz="2400" dirty="0" smtClean="0"/>
          </a:p>
          <a:p>
            <a:endParaRPr lang="ar-S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1931</TotalTime>
  <Words>1706</Words>
  <Application>Microsoft Office PowerPoint</Application>
  <PresentationFormat>A4 Paper (210x297 mm)‎</PresentationFormat>
  <Paragraphs>73</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الحادية عشرة</vt:lpstr>
      <vt:lpstr>النوع السادس</vt:lpstr>
      <vt:lpstr>النوع السابع</vt:lpstr>
      <vt:lpstr>النوع الثامن</vt:lpstr>
      <vt:lpstr>أشكال التأثر الصوتي</vt:lpstr>
      <vt:lpstr>الإدغام</vt:lpstr>
      <vt:lpstr>القدماء والمماثلة الصوتية</vt:lpstr>
      <vt:lpstr>المخالفة الصوتية</vt:lpstr>
      <vt:lpstr>القدماء والمخالفة الصوتية</vt:lpstr>
      <vt:lpstr>القدماء والمخالفة</vt:lpstr>
      <vt:lpstr>القدماء والمخالفة</vt:lpstr>
      <vt:lpstr>أنواع المخالفة</vt:lpstr>
      <vt:lpstr>أنواع المخالفة</vt:lpstr>
      <vt:lpstr>المخالفة بين الحركات</vt:lpstr>
      <vt:lpstr>اندثار الأصوات الأسنانية في بعض العاميات</vt:lpstr>
      <vt:lpstr>الإمالة والإشمام</vt:lpstr>
      <vt:lpstr>التفخيم والروم</vt:lpstr>
      <vt:lpstr>تطبيقات</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148</cp:revision>
  <dcterms:created xsi:type="dcterms:W3CDTF">2009-10-14T19:14:34Z</dcterms:created>
  <dcterms:modified xsi:type="dcterms:W3CDTF">2011-04-09T09:31:07Z</dcterms:modified>
</cp:coreProperties>
</file>