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79" r:id="rId4"/>
    <p:sldId id="280" r:id="rId5"/>
    <p:sldId id="281" r:id="rId6"/>
    <p:sldId id="283" r:id="rId7"/>
    <p:sldId id="284" r:id="rId8"/>
    <p:sldId id="282" r:id="rId9"/>
    <p:sldId id="285" r:id="rId10"/>
    <p:sldId id="286" r:id="rId11"/>
    <p:sldId id="287" r:id="rId12"/>
    <p:sldId id="288" r:id="rId13"/>
    <p:sldId id="289" r:id="rId14"/>
    <p:sldId id="290"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0" d="100"/>
          <a:sy n="60" d="100"/>
        </p:scale>
        <p:origin x="-762" y="-19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4/14/2011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www.archive.org/details/fosool_fye_fiqh_alloughah"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الصوتيات</a:t>
            </a:r>
            <a:endParaRPr lang="en-US" sz="2800" b="1" dirty="0">
              <a:solidFill>
                <a:srgbClr val="7F7F7F"/>
              </a:solidFill>
              <a:latin typeface="Calibri" pitchFamily="34" charset="0"/>
            </a:endParaRPr>
          </a:p>
          <a:p>
            <a:pPr algn="ctr"/>
            <a:r>
              <a:rPr lang="ar-SA" sz="2800" b="1" dirty="0" smtClean="0">
                <a:solidFill>
                  <a:srgbClr val="7F7F7F"/>
                </a:solidFill>
                <a:latin typeface="Calibri" pitchFamily="34" charset="0"/>
                <a:cs typeface="Times New Roman" pitchFamily="18" charset="0"/>
              </a:rPr>
              <a:t>د.جزاء </a:t>
            </a:r>
            <a:r>
              <a:rPr lang="ar-SA" sz="2800" b="1" dirty="0" err="1" smtClean="0">
                <a:solidFill>
                  <a:srgbClr val="7F7F7F"/>
                </a:solidFill>
                <a:latin typeface="Calibri" pitchFamily="34" charset="0"/>
                <a:cs typeface="Times New Roman" pitchFamily="18" charset="0"/>
              </a:rPr>
              <a:t>المصاروة</a:t>
            </a:r>
            <a:endParaRPr lang="en-US" sz="2800" b="1" dirty="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a:t>
            </a:r>
            <a:r>
              <a:rPr lang="ar-SA" spc="-150" dirty="0" smtClean="0">
                <a:solidFill>
                  <a:srgbClr val="376092"/>
                </a:solidFill>
                <a:latin typeface="ae_AlMateen" pitchFamily="2" charset="-78"/>
                <a:cs typeface="ae_AlMateen" pitchFamily="2" charset="-78"/>
              </a:rPr>
              <a:t>الثالثة عشرة</a:t>
            </a:r>
            <a:endParaRPr lang="en-US" spc="-150" dirty="0" smtClean="0">
              <a:solidFill>
                <a:srgbClr val="376092"/>
              </a:solidFill>
              <a:latin typeface="ae_AlMateen" pitchFamily="2" charset="-78"/>
              <a:cs typeface="ae_AlMateen" pitchFamily="2" charset="-78"/>
            </a:endParaRPr>
          </a:p>
        </p:txBody>
      </p:sp>
      <p:sp>
        <p:nvSpPr>
          <p:cNvPr id="3" name="مربع نص 2"/>
          <p:cNvSpPr txBox="1"/>
          <p:nvPr/>
        </p:nvSpPr>
        <p:spPr>
          <a:xfrm>
            <a:off x="3733800" y="4114800"/>
            <a:ext cx="2438400" cy="1077218"/>
          </a:xfrm>
          <a:prstGeom prst="rect">
            <a:avLst/>
          </a:prstGeom>
          <a:noFill/>
        </p:spPr>
        <p:txBody>
          <a:bodyPr wrap="square" rtlCol="1">
            <a:spAutoFit/>
          </a:bodyPr>
          <a:lstStyle/>
          <a:p>
            <a:pPr algn="ctr"/>
            <a:r>
              <a:rPr lang="ar-SA" sz="3200" dirty="0" smtClean="0"/>
              <a:t>اللهجات العربية </a:t>
            </a:r>
            <a:r>
              <a:rPr lang="ar-SA" sz="3200" dirty="0" smtClean="0"/>
              <a:t>القديمة (2)</a:t>
            </a:r>
            <a:endParaRPr lang="ar-SA" sz="3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مرجع</a:t>
            </a:r>
            <a:endParaRPr lang="ar-SA" dirty="0"/>
          </a:p>
        </p:txBody>
      </p:sp>
      <p:sp>
        <p:nvSpPr>
          <p:cNvPr id="3" name="عنصر نائب للمحتوى 2"/>
          <p:cNvSpPr>
            <a:spLocks noGrp="1"/>
          </p:cNvSpPr>
          <p:nvPr>
            <p:ph idx="1"/>
          </p:nvPr>
        </p:nvSpPr>
        <p:spPr/>
        <p:txBody>
          <a:bodyPr/>
          <a:lstStyle/>
          <a:p>
            <a:r>
              <a:rPr lang="ar-SA" dirty="0" smtClean="0"/>
              <a:t>لدراسة هذا الموضوع بشكل مفصل يمكنك الرجوع إلى كتاب فصول في فقه العربية للدكتور رمضان عبد التواب</a:t>
            </a:r>
          </a:p>
          <a:p>
            <a:r>
              <a:rPr lang="en-US" dirty="0" smtClean="0">
                <a:hlinkClick r:id="rId2"/>
              </a:rPr>
              <a:t>http://www.archive.org/details/fosool_fye_fiqh_alloughah</a:t>
            </a:r>
            <a:r>
              <a:rPr lang="ar-SA" dirty="0" smtClean="0"/>
              <a:t> </a:t>
            </a: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الغمغمة </a:t>
            </a:r>
            <a:r>
              <a:rPr lang="ar-SA" dirty="0" err="1" smtClean="0"/>
              <a:t>والفحفحة</a:t>
            </a:r>
            <a:endParaRPr lang="ar-SA" dirty="0"/>
          </a:p>
        </p:txBody>
      </p:sp>
      <p:sp>
        <p:nvSpPr>
          <p:cNvPr id="5" name="مربع نص 4"/>
          <p:cNvSpPr txBox="1"/>
          <p:nvPr/>
        </p:nvSpPr>
        <p:spPr>
          <a:xfrm>
            <a:off x="5638800" y="1676400"/>
            <a:ext cx="4038600" cy="3046988"/>
          </a:xfrm>
          <a:prstGeom prst="rect">
            <a:avLst/>
          </a:prstGeom>
          <a:noFill/>
        </p:spPr>
        <p:txBody>
          <a:bodyPr wrap="square" rtlCol="1">
            <a:spAutoFit/>
          </a:bodyPr>
          <a:lstStyle/>
          <a:p>
            <a:pPr algn="just"/>
            <a:r>
              <a:rPr lang="ar-SA" sz="3200" dirty="0" smtClean="0"/>
              <a:t>10 – الغمغمة: وتنسب إلى قضاعة، وقد أبهم اللغويون العرب في تحديد مفهومها يقول المبرد:والغمغمة أنت تسمع الصوت ولا يتبين لك تقطيع الحروف.</a:t>
            </a:r>
            <a:endParaRPr lang="ar-SA" sz="3200" dirty="0"/>
          </a:p>
        </p:txBody>
      </p:sp>
      <p:sp>
        <p:nvSpPr>
          <p:cNvPr id="6" name="مستطيل 5"/>
          <p:cNvSpPr/>
          <p:nvPr/>
        </p:nvSpPr>
        <p:spPr>
          <a:xfrm>
            <a:off x="4343400" y="1447800"/>
            <a:ext cx="7620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1027" name="Picture 3"/>
          <p:cNvPicPr>
            <a:picLocks noGrp="1" noChangeAspect="1" noChangeArrowheads="1"/>
          </p:cNvPicPr>
          <p:nvPr>
            <p:ph idx="1"/>
          </p:nvPr>
        </p:nvPicPr>
        <p:blipFill>
          <a:blip r:embed="rId2" cstate="print"/>
          <a:srcRect/>
          <a:stretch>
            <a:fillRect/>
          </a:stretch>
        </p:blipFill>
        <p:spPr bwMode="auto">
          <a:xfrm>
            <a:off x="533400" y="1524000"/>
            <a:ext cx="4438650" cy="4724400"/>
          </a:xfrm>
          <a:prstGeom prst="rect">
            <a:avLst/>
          </a:prstGeom>
          <a:noFill/>
          <a:ln w="9525">
            <a:noFill/>
            <a:miter lim="800000"/>
            <a:headEnd/>
            <a:tailEnd/>
          </a:ln>
        </p:spPr>
      </p:pic>
      <p:sp>
        <p:nvSpPr>
          <p:cNvPr id="9" name="مستطيل 8"/>
          <p:cNvSpPr/>
          <p:nvPr/>
        </p:nvSpPr>
        <p:spPr>
          <a:xfrm>
            <a:off x="3886200" y="1524000"/>
            <a:ext cx="8382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027"/>
                                        </p:tgtEl>
                                        <p:attrNameLst>
                                          <p:attrName>style.visibility</p:attrName>
                                        </p:attrNameLst>
                                      </p:cBhvr>
                                      <p:to>
                                        <p:strVal val="visible"/>
                                      </p:to>
                                    </p:set>
                                    <p:anim calcmode="lin" valueType="num">
                                      <p:cBhvr>
                                        <p:cTn id="14" dur="1000" fill="hold"/>
                                        <p:tgtEl>
                                          <p:spTgt spid="1027"/>
                                        </p:tgtEl>
                                        <p:attrNameLst>
                                          <p:attrName>ppt_x</p:attrName>
                                        </p:attrNameLst>
                                      </p:cBhvr>
                                      <p:tavLst>
                                        <p:tav tm="0">
                                          <p:val>
                                            <p:strVal val="#ppt_x-.2"/>
                                          </p:val>
                                        </p:tav>
                                        <p:tav tm="100000">
                                          <p:val>
                                            <p:strVal val="#ppt_x"/>
                                          </p:val>
                                        </p:tav>
                                      </p:tavLst>
                                    </p:anim>
                                    <p:anim calcmode="lin" valueType="num">
                                      <p:cBhvr>
                                        <p:cTn id="15" dur="1000" fill="hold"/>
                                        <p:tgtEl>
                                          <p:spTgt spid="1027"/>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027"/>
                                        </p:tgtEl>
                                      </p:cBhvr>
                                    </p:animEffect>
                                  </p:childTnLst>
                                </p:cTn>
                              </p:par>
                            </p:childTnLst>
                          </p:cTn>
                        </p:par>
                      </p:childTnLst>
                    </p:cTn>
                  </p:par>
                  <p:par>
                    <p:cTn id="17" fill="hold">
                      <p:stCondLst>
                        <p:cond delay="indefinite"/>
                      </p:stCondLst>
                      <p:childTnLst>
                        <p:par>
                          <p:cTn id="18" fill="hold">
                            <p:stCondLst>
                              <p:cond delay="0"/>
                            </p:stCondLst>
                            <p:childTnLst>
                              <p:par>
                                <p:cTn id="19" presetID="8" presetClass="emph" presetSubtype="0" fill="hold" nodeType="clickEffect">
                                  <p:stCondLst>
                                    <p:cond delay="0"/>
                                  </p:stCondLst>
                                  <p:childTnLst>
                                    <p:animRot by="21600000">
                                      <p:cBhvr>
                                        <p:cTn id="20" dur="2000" fill="hold"/>
                                        <p:tgtEl>
                                          <p:spTgt spid="102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err="1" smtClean="0"/>
              <a:t>الفراتية</a:t>
            </a:r>
            <a:endParaRPr lang="ar-SA" dirty="0"/>
          </a:p>
        </p:txBody>
      </p:sp>
      <p:pic>
        <p:nvPicPr>
          <p:cNvPr id="2051" name="Picture 3"/>
          <p:cNvPicPr>
            <a:picLocks noGrp="1" noChangeAspect="1" noChangeArrowheads="1"/>
          </p:cNvPicPr>
          <p:nvPr>
            <p:ph idx="1"/>
          </p:nvPr>
        </p:nvPicPr>
        <p:blipFill>
          <a:blip r:embed="rId2" cstate="print"/>
          <a:srcRect/>
          <a:stretch>
            <a:fillRect/>
          </a:stretch>
        </p:blipFill>
        <p:spPr bwMode="auto">
          <a:xfrm>
            <a:off x="2792699" y="1524000"/>
            <a:ext cx="3787202" cy="472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القطعة </a:t>
            </a:r>
            <a:r>
              <a:rPr lang="ar-SA" dirty="0" err="1" smtClean="0"/>
              <a:t>والكسكسة</a:t>
            </a:r>
            <a:endParaRPr lang="ar-SA"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3171840" y="1600200"/>
            <a:ext cx="3562320"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الكشكشة</a:t>
            </a:r>
            <a:endParaRPr lang="ar-SA" dirty="0"/>
          </a:p>
        </p:txBody>
      </p:sp>
      <p:pic>
        <p:nvPicPr>
          <p:cNvPr id="4098" name="Picture 2"/>
          <p:cNvPicPr>
            <a:picLocks noGrp="1" noChangeAspect="1" noChangeArrowheads="1"/>
          </p:cNvPicPr>
          <p:nvPr>
            <p:ph idx="1"/>
          </p:nvPr>
        </p:nvPicPr>
        <p:blipFill>
          <a:blip r:embed="rId2" cstate="print"/>
          <a:srcRect/>
          <a:stretch>
            <a:fillRect/>
          </a:stretch>
        </p:blipFill>
        <p:spPr bwMode="auto">
          <a:xfrm>
            <a:off x="2990082" y="1600200"/>
            <a:ext cx="3925835"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الكشكشة</a:t>
            </a:r>
            <a:endParaRPr lang="ar-SA" dirty="0"/>
          </a:p>
        </p:txBody>
      </p:sp>
      <p:pic>
        <p:nvPicPr>
          <p:cNvPr id="5122" name="Picture 2"/>
          <p:cNvPicPr>
            <a:picLocks noGrp="1" noChangeAspect="1" noChangeArrowheads="1"/>
          </p:cNvPicPr>
          <p:nvPr>
            <p:ph idx="1"/>
          </p:nvPr>
        </p:nvPicPr>
        <p:blipFill>
          <a:blip r:embed="rId2" cstate="print"/>
          <a:srcRect/>
          <a:stretch>
            <a:fillRect/>
          </a:stretch>
        </p:blipFill>
        <p:spPr bwMode="auto">
          <a:xfrm>
            <a:off x="2605087" y="1447800"/>
            <a:ext cx="4695825" cy="3124200"/>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3162300" y="4619625"/>
            <a:ext cx="4000500" cy="1628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تفسير الكشكشة </a:t>
            </a:r>
            <a:r>
              <a:rPr lang="ar-SA" dirty="0" err="1" smtClean="0"/>
              <a:t>والكسكسة</a:t>
            </a:r>
            <a:endParaRPr lang="ar-SA" dirty="0"/>
          </a:p>
        </p:txBody>
      </p:sp>
      <p:pic>
        <p:nvPicPr>
          <p:cNvPr id="6147" name="Picture 3"/>
          <p:cNvPicPr>
            <a:picLocks noGrp="1" noChangeAspect="1" noChangeArrowheads="1"/>
          </p:cNvPicPr>
          <p:nvPr>
            <p:ph idx="1"/>
          </p:nvPr>
        </p:nvPicPr>
        <p:blipFill>
          <a:blip r:embed="rId2" cstate="print"/>
          <a:srcRect/>
          <a:stretch>
            <a:fillRect/>
          </a:stretch>
        </p:blipFill>
        <p:spPr bwMode="auto">
          <a:xfrm>
            <a:off x="2595562" y="1447800"/>
            <a:ext cx="4714875" cy="3343275"/>
          </a:xfrm>
          <a:prstGeom prst="rect">
            <a:avLst/>
          </a:prstGeom>
          <a:noFill/>
          <a:ln w="9525">
            <a:noFill/>
            <a:miter lim="800000"/>
            <a:headEnd/>
            <a:tailEnd/>
          </a:ln>
        </p:spPr>
      </p:pic>
      <p:pic>
        <p:nvPicPr>
          <p:cNvPr id="6148" name="Picture 4"/>
          <p:cNvPicPr>
            <a:picLocks noChangeAspect="1" noChangeArrowheads="1"/>
          </p:cNvPicPr>
          <p:nvPr/>
        </p:nvPicPr>
        <p:blipFill>
          <a:blip r:embed="rId3" cstate="print"/>
          <a:srcRect/>
          <a:stretch>
            <a:fillRect/>
          </a:stretch>
        </p:blipFill>
        <p:spPr bwMode="auto">
          <a:xfrm>
            <a:off x="2786063" y="4657725"/>
            <a:ext cx="4333875" cy="1514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تفسير</a:t>
            </a:r>
            <a:endParaRPr lang="ar-SA" dirty="0"/>
          </a:p>
        </p:txBody>
      </p:sp>
      <p:pic>
        <p:nvPicPr>
          <p:cNvPr id="7170" name="Picture 2"/>
          <p:cNvPicPr>
            <a:picLocks noGrp="1" noChangeAspect="1" noChangeArrowheads="1"/>
          </p:cNvPicPr>
          <p:nvPr>
            <p:ph idx="1"/>
          </p:nvPr>
        </p:nvPicPr>
        <p:blipFill>
          <a:blip r:embed="rId2" cstate="print"/>
          <a:srcRect/>
          <a:stretch>
            <a:fillRect/>
          </a:stretch>
        </p:blipFill>
        <p:spPr bwMode="auto">
          <a:xfrm>
            <a:off x="2852737" y="1524000"/>
            <a:ext cx="4200525" cy="2295525"/>
          </a:xfrm>
          <a:prstGeom prst="rect">
            <a:avLst/>
          </a:prstGeom>
          <a:noFill/>
          <a:ln w="9525">
            <a:noFill/>
            <a:miter lim="800000"/>
            <a:headEnd/>
            <a:tailEnd/>
          </a:ln>
        </p:spPr>
      </p:pic>
      <p:pic>
        <p:nvPicPr>
          <p:cNvPr id="7171" name="Picture 3"/>
          <p:cNvPicPr>
            <a:picLocks noChangeAspect="1" noChangeArrowheads="1"/>
          </p:cNvPicPr>
          <p:nvPr/>
        </p:nvPicPr>
        <p:blipFill>
          <a:blip r:embed="rId3" cstate="print"/>
          <a:srcRect/>
          <a:stretch>
            <a:fillRect/>
          </a:stretch>
        </p:blipFill>
        <p:spPr bwMode="auto">
          <a:xfrm>
            <a:off x="2809875" y="3733800"/>
            <a:ext cx="4286250" cy="2314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تفسير </a:t>
            </a:r>
            <a:r>
              <a:rPr lang="ar-SA" dirty="0" err="1" smtClean="0"/>
              <a:t>الشنشنة</a:t>
            </a:r>
            <a:endParaRPr lang="ar-SA" dirty="0"/>
          </a:p>
        </p:txBody>
      </p:sp>
      <p:sp>
        <p:nvSpPr>
          <p:cNvPr id="3" name="عنصر نائب للمحتوى 2"/>
          <p:cNvSpPr>
            <a:spLocks noGrp="1"/>
          </p:cNvSpPr>
          <p:nvPr>
            <p:ph idx="1"/>
          </p:nvPr>
        </p:nvSpPr>
        <p:spPr/>
        <p:txBody>
          <a:bodyPr/>
          <a:lstStyle/>
          <a:p>
            <a:r>
              <a:rPr lang="ar-SA" dirty="0" smtClean="0"/>
              <a:t>ومن المعروف أن الأصوات المركبة قد تنحل إلى أحد مركبيها، لذا في حالة الكشكشة قد يتحول (تش) إلى شين وهذه هي ظاهرة الشنشنة، كما يمكن أن يتحول (تس) إلى سين خالصة، وهذا يفسر قول بعض اللغويين عن الكسكسة أنها إبدال الكاف سيناً، ولم تقتصر هاتان الظاهرتان على كاف المؤنث أو الكاف المكسورة بل إن القانون عمم على كل كاف.</a:t>
            </a:r>
          </a:p>
          <a:p>
            <a:r>
              <a:rPr lang="ar-SA" dirty="0" smtClean="0"/>
              <a:t>(ك)             (تش)كشكشة            (ش) شنشنة</a:t>
            </a:r>
          </a:p>
          <a:p>
            <a:r>
              <a:rPr lang="ar-SA" dirty="0" smtClean="0"/>
              <a:t>(ك)            (تس)كسكسة             (س)</a:t>
            </a:r>
            <a:endParaRPr lang="ar-SA" dirty="0"/>
          </a:p>
        </p:txBody>
      </p:sp>
      <p:cxnSp>
        <p:nvCxnSpPr>
          <p:cNvPr id="5" name="رابط كسهم مستقيم 4"/>
          <p:cNvCxnSpPr/>
          <p:nvPr/>
        </p:nvCxnSpPr>
        <p:spPr>
          <a:xfrm rot="10800000">
            <a:off x="7315200" y="4953000"/>
            <a:ext cx="1295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رابط كسهم مستقيم 5"/>
          <p:cNvCxnSpPr/>
          <p:nvPr/>
        </p:nvCxnSpPr>
        <p:spPr>
          <a:xfrm rot="10800000">
            <a:off x="4343401" y="4953000"/>
            <a:ext cx="1295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رابط كسهم مستقيم 6"/>
          <p:cNvCxnSpPr/>
          <p:nvPr/>
        </p:nvCxnSpPr>
        <p:spPr>
          <a:xfrm rot="10800000">
            <a:off x="7467600" y="5561011"/>
            <a:ext cx="1295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رابط كسهم مستقيم 7"/>
          <p:cNvCxnSpPr/>
          <p:nvPr/>
        </p:nvCxnSpPr>
        <p:spPr>
          <a:xfrm rot="10800000">
            <a:off x="4419601" y="5484811"/>
            <a:ext cx="1295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err="1" smtClean="0"/>
              <a:t>اللخلخانية</a:t>
            </a:r>
            <a:endParaRPr lang="ar-SA" dirty="0"/>
          </a:p>
        </p:txBody>
      </p:sp>
      <p:sp>
        <p:nvSpPr>
          <p:cNvPr id="3" name="عنصر نائب للمحتوى 2"/>
          <p:cNvSpPr>
            <a:spLocks noGrp="1"/>
          </p:cNvSpPr>
          <p:nvPr>
            <p:ph idx="1"/>
          </p:nvPr>
        </p:nvSpPr>
        <p:spPr/>
        <p:txBody>
          <a:bodyPr/>
          <a:lstStyle/>
          <a:p>
            <a:r>
              <a:rPr lang="ar-SA" sz="2800" dirty="0" smtClean="0"/>
              <a:t>16- </a:t>
            </a:r>
            <a:r>
              <a:rPr lang="ar-SA" sz="2800" dirty="0" err="1" smtClean="0"/>
              <a:t>اللخلخانية</a:t>
            </a:r>
            <a:r>
              <a:rPr lang="ar-SA" sz="2800" dirty="0" smtClean="0"/>
              <a:t>: لم يحدد القدماء المقصود </a:t>
            </a:r>
            <a:r>
              <a:rPr lang="ar-SA" sz="2800" dirty="0" err="1" smtClean="0"/>
              <a:t>به</a:t>
            </a:r>
            <a:r>
              <a:rPr lang="ar-SA" sz="2800" dirty="0" smtClean="0"/>
              <a:t> </a:t>
            </a:r>
          </a:p>
          <a:p>
            <a:r>
              <a:rPr lang="ar-SA" sz="2800" dirty="0" smtClean="0"/>
              <a:t>تحديداً دقيقاً بل قالوا إنها </a:t>
            </a:r>
            <a:r>
              <a:rPr lang="ar-SA" sz="2800" dirty="0" err="1" smtClean="0"/>
              <a:t>العجمة</a:t>
            </a:r>
            <a:r>
              <a:rPr lang="ar-SA" sz="2800" dirty="0" smtClean="0"/>
              <a:t> في الكلام،</a:t>
            </a:r>
          </a:p>
          <a:p>
            <a:r>
              <a:rPr lang="ar-SA" sz="2800" dirty="0" smtClean="0"/>
              <a:t> لكنّ أبا منصور الثعالبي قال: </a:t>
            </a:r>
            <a:r>
              <a:rPr lang="ar-SA" sz="2800" dirty="0" err="1" smtClean="0"/>
              <a:t>واللخلخانية</a:t>
            </a:r>
            <a:r>
              <a:rPr lang="ar-SA" sz="2800" dirty="0" smtClean="0"/>
              <a:t> </a:t>
            </a:r>
          </a:p>
          <a:p>
            <a:r>
              <a:rPr lang="ar-SA" sz="2800" dirty="0" smtClean="0"/>
              <a:t>تعرض في أعراب </a:t>
            </a:r>
            <a:r>
              <a:rPr lang="ar-SA" sz="2800" dirty="0" err="1" smtClean="0"/>
              <a:t>الشِّحْر</a:t>
            </a:r>
            <a:r>
              <a:rPr lang="ar-SA" sz="2800" dirty="0" smtClean="0"/>
              <a:t> وعُمان كقولهم: </a:t>
            </a:r>
          </a:p>
          <a:p>
            <a:r>
              <a:rPr lang="ar-SA" sz="2800" dirty="0" smtClean="0"/>
              <a:t>مشا الله كان، يريدون ما شاء الله كان.</a:t>
            </a:r>
          </a:p>
          <a:p>
            <a:endParaRPr lang="ar-SA" sz="2800" dirty="0"/>
          </a:p>
        </p:txBody>
      </p:sp>
      <p:grpSp>
        <p:nvGrpSpPr>
          <p:cNvPr id="8" name="مجموعة 7"/>
          <p:cNvGrpSpPr/>
          <p:nvPr/>
        </p:nvGrpSpPr>
        <p:grpSpPr>
          <a:xfrm>
            <a:off x="0" y="1752600"/>
            <a:ext cx="4371975" cy="3200400"/>
            <a:chOff x="0" y="1752600"/>
            <a:chExt cx="4371975" cy="3200400"/>
          </a:xfrm>
        </p:grpSpPr>
        <p:pic>
          <p:nvPicPr>
            <p:cNvPr id="8195" name="Picture 3"/>
            <p:cNvPicPr>
              <a:picLocks noChangeAspect="1" noChangeArrowheads="1"/>
            </p:cNvPicPr>
            <p:nvPr/>
          </p:nvPicPr>
          <p:blipFill>
            <a:blip r:embed="rId2" cstate="print"/>
            <a:srcRect/>
            <a:stretch>
              <a:fillRect/>
            </a:stretch>
          </p:blipFill>
          <p:spPr bwMode="auto">
            <a:xfrm>
              <a:off x="76200" y="1752600"/>
              <a:ext cx="4295775" cy="3200400"/>
            </a:xfrm>
            <a:prstGeom prst="rect">
              <a:avLst/>
            </a:prstGeom>
            <a:noFill/>
            <a:ln w="9525">
              <a:noFill/>
              <a:miter lim="800000"/>
              <a:headEnd/>
              <a:tailEnd/>
            </a:ln>
          </p:spPr>
        </p:pic>
        <p:sp>
          <p:nvSpPr>
            <p:cNvPr id="7" name="مستطيل 6"/>
            <p:cNvSpPr/>
            <p:nvPr/>
          </p:nvSpPr>
          <p:spPr>
            <a:xfrm>
              <a:off x="0" y="4648200"/>
              <a:ext cx="15240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err="1" smtClean="0"/>
              <a:t>الوكم</a:t>
            </a:r>
            <a:r>
              <a:rPr lang="ar-SA" dirty="0" smtClean="0"/>
              <a:t> والوهم</a:t>
            </a:r>
            <a:endParaRPr lang="ar-SA" dirty="0"/>
          </a:p>
        </p:txBody>
      </p:sp>
      <p:pic>
        <p:nvPicPr>
          <p:cNvPr id="9218" name="Picture 2"/>
          <p:cNvPicPr>
            <a:picLocks noGrp="1" noChangeAspect="1" noChangeArrowheads="1"/>
          </p:cNvPicPr>
          <p:nvPr>
            <p:ph idx="1"/>
          </p:nvPr>
        </p:nvPicPr>
        <p:blipFill>
          <a:blip r:embed="rId2" cstate="print"/>
          <a:srcRect/>
          <a:stretch>
            <a:fillRect/>
          </a:stretch>
        </p:blipFill>
        <p:spPr bwMode="auto">
          <a:xfrm>
            <a:off x="5666651" y="1600200"/>
            <a:ext cx="3934549" cy="4525963"/>
          </a:xfrm>
          <a:prstGeom prst="rect">
            <a:avLst/>
          </a:prstGeom>
          <a:noFill/>
          <a:ln w="9525">
            <a:noFill/>
            <a:miter lim="800000"/>
            <a:headEnd/>
            <a:tailEnd/>
          </a:ln>
        </p:spPr>
      </p:pic>
      <p:pic>
        <p:nvPicPr>
          <p:cNvPr id="9219" name="Picture 3"/>
          <p:cNvPicPr>
            <a:picLocks noChangeAspect="1" noChangeArrowheads="1"/>
          </p:cNvPicPr>
          <p:nvPr/>
        </p:nvPicPr>
        <p:blipFill>
          <a:blip r:embed="rId3" cstate="print"/>
          <a:srcRect/>
          <a:stretch>
            <a:fillRect/>
          </a:stretch>
        </p:blipFill>
        <p:spPr bwMode="auto">
          <a:xfrm>
            <a:off x="1371600" y="1524000"/>
            <a:ext cx="4181475" cy="48910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1000" fill="hold"/>
                                        <p:tgtEl>
                                          <p:spTgt spid="9218"/>
                                        </p:tgtEl>
                                        <p:attrNameLst>
                                          <p:attrName>ppt_x</p:attrName>
                                        </p:attrNameLst>
                                      </p:cBhvr>
                                      <p:tavLst>
                                        <p:tav tm="0">
                                          <p:val>
                                            <p:strVal val="#ppt_x-.2"/>
                                          </p:val>
                                        </p:tav>
                                        <p:tav tm="100000">
                                          <p:val>
                                            <p:strVal val="#ppt_x"/>
                                          </p:val>
                                        </p:tav>
                                      </p:tavLst>
                                    </p:anim>
                                    <p:anim calcmode="lin" valueType="num">
                                      <p:cBhvr>
                                        <p:cTn id="8" dur="1000" fill="hold"/>
                                        <p:tgtEl>
                                          <p:spTgt spid="9218"/>
                                        </p:tgtEl>
                                        <p:attrNameLst>
                                          <p:attrName>ppt_y</p:attrName>
                                        </p:attrNameLst>
                                      </p:cBhvr>
                                      <p:tavLst>
                                        <p:tav tm="0">
                                          <p:val>
                                            <p:strVal val="#ppt_y"/>
                                          </p:val>
                                        </p:tav>
                                        <p:tav tm="100000">
                                          <p:val>
                                            <p:strVal val="#ppt_y"/>
                                          </p:val>
                                        </p:tav>
                                      </p:tavLst>
                                    </p:anim>
                                    <p:animEffect transition="in" filter="wipe(right)" prLst="gradientSize: 0.1">
                                      <p:cBhvr>
                                        <p:cTn id="9" dur="1000"/>
                                        <p:tgtEl>
                                          <p:spTgt spid="9218"/>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9219"/>
                                        </p:tgtEl>
                                        <p:attrNameLst>
                                          <p:attrName>style.visibility</p:attrName>
                                        </p:attrNameLst>
                                      </p:cBhvr>
                                      <p:to>
                                        <p:strVal val="visible"/>
                                      </p:to>
                                    </p:set>
                                    <p:anim calcmode="lin" valueType="num">
                                      <p:cBhvr>
                                        <p:cTn id="14" dur="1000" fill="hold"/>
                                        <p:tgtEl>
                                          <p:spTgt spid="9219"/>
                                        </p:tgtEl>
                                        <p:attrNameLst>
                                          <p:attrName>ppt_x</p:attrName>
                                        </p:attrNameLst>
                                      </p:cBhvr>
                                      <p:tavLst>
                                        <p:tav tm="0">
                                          <p:val>
                                            <p:strVal val="#ppt_x-.2"/>
                                          </p:val>
                                        </p:tav>
                                        <p:tav tm="100000">
                                          <p:val>
                                            <p:strVal val="#ppt_x"/>
                                          </p:val>
                                        </p:tav>
                                      </p:tavLst>
                                    </p:anim>
                                    <p:anim calcmode="lin" valueType="num">
                                      <p:cBhvr>
                                        <p:cTn id="15" dur="1000" fill="hold"/>
                                        <p:tgtEl>
                                          <p:spTgt spid="9219"/>
                                        </p:tgtEl>
                                        <p:attrNameLst>
                                          <p:attrName>ppt_y</p:attrName>
                                        </p:attrNameLst>
                                      </p:cBhvr>
                                      <p:tavLst>
                                        <p:tav tm="0">
                                          <p:val>
                                            <p:strVal val="#ppt_y"/>
                                          </p:val>
                                        </p:tav>
                                        <p:tav tm="100000">
                                          <p:val>
                                            <p:strVal val="#ppt_y"/>
                                          </p:val>
                                        </p:tav>
                                      </p:tavLst>
                                    </p:anim>
                                    <p:animEffect transition="in" filter="wipe(right)" prLst="gradientSize: 0.1">
                                      <p:cBhvr>
                                        <p:cTn id="16" dur="1000"/>
                                        <p:tgtEl>
                                          <p:spTgt spid="92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لهجات أخرى</a:t>
            </a:r>
            <a:endParaRPr lang="ar-SA"/>
          </a:p>
        </p:txBody>
      </p:sp>
      <p:pic>
        <p:nvPicPr>
          <p:cNvPr id="10242" name="Picture 2"/>
          <p:cNvPicPr>
            <a:picLocks noGrp="1" noChangeAspect="1" noChangeArrowheads="1"/>
          </p:cNvPicPr>
          <p:nvPr>
            <p:ph idx="1"/>
          </p:nvPr>
        </p:nvPicPr>
        <p:blipFill>
          <a:blip r:embed="rId2" cstate="print"/>
          <a:srcRect/>
          <a:stretch>
            <a:fillRect/>
          </a:stretch>
        </p:blipFill>
        <p:spPr bwMode="auto">
          <a:xfrm>
            <a:off x="3352800" y="2305050"/>
            <a:ext cx="3924300" cy="2266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2111</TotalTime>
  <Words>218</Words>
  <Application>Microsoft Office PowerPoint</Application>
  <PresentationFormat>A4 Paper (210x297 mm)‎</PresentationFormat>
  <Paragraphs>33</Paragraphs>
  <Slides>15</Slides>
  <Notes>0</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Office Theme</vt:lpstr>
      <vt:lpstr>الشريحة 1</vt:lpstr>
      <vt:lpstr>المحاضرة الثالثة عشرة</vt:lpstr>
      <vt:lpstr>مرجع</vt:lpstr>
      <vt:lpstr>الغمغمة والفحفحة</vt:lpstr>
      <vt:lpstr>الفراتية</vt:lpstr>
      <vt:lpstr>القطعة والكسكسة</vt:lpstr>
      <vt:lpstr>الكشكشة</vt:lpstr>
      <vt:lpstr>الكشكشة</vt:lpstr>
      <vt:lpstr>تفسير الكشكشة والكسكسة</vt:lpstr>
      <vt:lpstr>تفسير</vt:lpstr>
      <vt:lpstr>تفسير الشنشنة</vt:lpstr>
      <vt:lpstr>اللخلخانية</vt:lpstr>
      <vt:lpstr>الوكم والوهم</vt:lpstr>
      <vt:lpstr>لهجات أخرى</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163</cp:revision>
  <dcterms:created xsi:type="dcterms:W3CDTF">2009-10-14T19:14:34Z</dcterms:created>
  <dcterms:modified xsi:type="dcterms:W3CDTF">2011-04-14T14:25:58Z</dcterms:modified>
</cp:coreProperties>
</file>