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67" r:id="rId4"/>
    <p:sldId id="268" r:id="rId5"/>
    <p:sldId id="269" r:id="rId6"/>
    <p:sldId id="270" r:id="rId7"/>
    <p:sldId id="271" r:id="rId8"/>
    <p:sldId id="272" r:id="rId9"/>
    <p:sldId id="273" r:id="rId10"/>
    <p:sldId id="274" r:id="rId11"/>
    <p:sldId id="275" r:id="rId12"/>
    <p:sldId id="276" r:id="rId13"/>
    <p:sldId id="277" r:id="rId14"/>
    <p:sldId id="278" r:id="rId15"/>
    <p:sldId id="279" r:id="rId16"/>
    <p:sldId id="280" r:id="rId17"/>
    <p:sldId id="281" r:id="rId18"/>
    <p:sldId id="282" r:id="rId19"/>
    <p:sldId id="283" r:id="rId20"/>
    <p:sldId id="284" r:id="rId21"/>
    <p:sldId id="285" r:id="rId22"/>
    <p:sldId id="266" r:id="rId2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1" autoAdjust="0"/>
    <p:restoredTop sz="94664" autoAdjust="0"/>
  </p:normalViewPr>
  <p:slideViewPr>
    <p:cSldViewPr>
      <p:cViewPr>
        <p:scale>
          <a:sx n="60" d="100"/>
          <a:sy n="60" d="100"/>
        </p:scale>
        <p:origin x="-900" y="-19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4/22/2011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ar.wikipedia.org/wiki/%D8%A7%D9%84%D9%82%D8%B1%D8%A2%D9%86" TargetMode="External"/><Relationship Id="rId2" Type="http://schemas.openxmlformats.org/officeDocument/2006/relationships/hyperlink" Target="http://ar.wikipedia.org/wiki/%D8%A7%D9%84%D9%84%D8%BA%D8%A9_%D8%A7%D9%84%D8%B9%D8%B1%D8%A8%D9%8A%D8%A9" TargetMode="External"/><Relationship Id="rId1" Type="http://schemas.openxmlformats.org/officeDocument/2006/relationships/slideLayout" Target="../slideLayouts/slideLayout2.xml"/><Relationship Id="rId5" Type="http://schemas.openxmlformats.org/officeDocument/2006/relationships/hyperlink" Target="http://ar.wikipedia.org/wiki/%D8%AD%D9%85%D8%B2%D8%A9_%D8%A7%D9%84%D8%B2%D9%8A%D8%A7%D8%AA" TargetMode="External"/><Relationship Id="rId4" Type="http://schemas.openxmlformats.org/officeDocument/2006/relationships/hyperlink" Target="http://ar.wikipedia.org/wiki/%D8%A7%D9%84%D9%86%D8%AD%D9%88"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ar.wikipedia.org/wiki/%D8%A7%D9%84%D8%B3%D9%86%D8%AF"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ar.wikipedia.org/wiki/%D8%A7%D9%84%D9%84%D8%BA%D8%A9_%D8%A7%D9%84%D8%B9%D8%B1%D8%A8%D9%8A%D8%A9" TargetMode="External"/><Relationship Id="rId2" Type="http://schemas.openxmlformats.org/officeDocument/2006/relationships/hyperlink" Target="http://ar.wikipedia.org/wiki/%D8%A7%D9%84%D9%82%D8%B1%D8%A2%D9%86"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ar.wikipedia.org/wiki/%D8%A7%D9%84%D8%B5%D8%AD%D8%A7%D8%A8%D8%A9" TargetMode="External"/><Relationship Id="rId2" Type="http://schemas.openxmlformats.org/officeDocument/2006/relationships/hyperlink" Target="http://ar.wikipedia.org/wiki/%D8%A7%D9%84%D9%82%D8%B1%D8%A2%D9%86" TargetMode="External"/><Relationship Id="rId1" Type="http://schemas.openxmlformats.org/officeDocument/2006/relationships/slideLayout" Target="../slideLayouts/slideLayout2.xml"/><Relationship Id="rId4" Type="http://schemas.openxmlformats.org/officeDocument/2006/relationships/hyperlink" Target="http://ar.wikipedia.org/wiki/%D8%A7%D9%84%D8%AA%D8%A7%D8%A8%D8%B9%D9%8A%D9%86" TargetMode="External"/></Relationships>
</file>

<file path=ppt/slides/_rels/slide8.xml.rels><?xml version="1.0" encoding="UTF-8" standalone="yes"?>
<Relationships xmlns="http://schemas.openxmlformats.org/package/2006/relationships"><Relationship Id="rId8" Type="http://schemas.openxmlformats.org/officeDocument/2006/relationships/hyperlink" Target="http://ar.wikipedia.org/w/index.php?title=%D8%AD%D9%85%D9%8A%D8%AF_%D8%A8%D9%86_%D9%82%D9%8A%D8%B3_%D8%A7%D9%84%D8%A3%D8%B9%D8%B1%D8%AC&amp;action=edit&amp;redlink=1" TargetMode="External"/><Relationship Id="rId13" Type="http://schemas.openxmlformats.org/officeDocument/2006/relationships/hyperlink" Target="http://ar.wikipedia.org/w/index.php?title=%D8%B3%D9%84%D9%8A%D9%85%D8%A7%D9%86_%D8%A7%D9%84%D8%A3%D8%B9%D9%85%D8%B4&amp;action=edit&amp;redlink=1" TargetMode="External"/><Relationship Id="rId18" Type="http://schemas.openxmlformats.org/officeDocument/2006/relationships/hyperlink" Target="http://ar.wikipedia.org/wiki/%D8%B9%D9%8A%D8%B3%D9%89_%D8%A8%D9%86_%D8%B9%D9%85%D8%B1" TargetMode="External"/><Relationship Id="rId26" Type="http://schemas.openxmlformats.org/officeDocument/2006/relationships/hyperlink" Target="http://ar.wikipedia.org/w/index.php?title=%D9%8A%D8%AD%D9%8A%D9%89_%D8%A8%D9%86_%D8%A7%D9%84%D8%AD%D8%A7%D8%B1%D8%AB_%D8%A7%D9%84%D8%B0%D9%85%D8%A7%D8%B1%D9%8A&amp;action=edit&amp;redlink=1" TargetMode="External"/><Relationship Id="rId3" Type="http://schemas.openxmlformats.org/officeDocument/2006/relationships/hyperlink" Target="http://ar.wikipedia.org/w/index.php?title=%D8%A3%D8%A8%D9%88_%D8%AC%D8%B9%D9%81%D8%B1_%D9%8A%D8%B2%D9%8A%D8%AF_%D8%A8%D9%86_%D8%A7%D9%84%D9%82%D8%B9%D9%82%D8%A7%D8%B9&amp;action=edit&amp;redlink=1" TargetMode="External"/><Relationship Id="rId21" Type="http://schemas.openxmlformats.org/officeDocument/2006/relationships/hyperlink" Target="http://ar.wikipedia.org/wiki/%D9%8A%D8%B9%D9%82%D9%88%D8%A8_%D8%A7%D9%84%D8%AD%D8%B6%D8%B1%D9%85%D9%8A" TargetMode="External"/><Relationship Id="rId7" Type="http://schemas.openxmlformats.org/officeDocument/2006/relationships/hyperlink" Target="http://ar.wikipedia.org/wiki/%D8%A7%D8%A8%D9%86_%D9%83%D8%AB%D9%8A%D8%B1_%D8%A7%D9%84%D9%85%D9%83%D9%8A" TargetMode="External"/><Relationship Id="rId12" Type="http://schemas.openxmlformats.org/officeDocument/2006/relationships/hyperlink" Target="http://ar.wikipedia.org/wiki/%D8%B9%D8%A7%D8%B5%D9%85_%D8%A8%D9%86_%D8%A3%D8%A8%D9%8A_%D8%A7%D9%84%D9%86%D8%AC%D9%88%D8%AF" TargetMode="External"/><Relationship Id="rId17" Type="http://schemas.openxmlformats.org/officeDocument/2006/relationships/hyperlink" Target="http://ar.wikipedia.org/w/index.php?title=%D8%B9%D8%A8%D8%AF_%D8%A7%D9%84%D9%84%D9%87_%D8%A8%D9%86_%D8%A3%D8%A8%D9%8A_%D8%A5%D8%B3%D8%AD%D8%A7%D9%82&amp;action=edit&amp;redlink=1" TargetMode="External"/><Relationship Id="rId25" Type="http://schemas.openxmlformats.org/officeDocument/2006/relationships/hyperlink" Target="http://ar.wikipedia.org/w/index.php?title=%D8%A5%D8%B3%D9%85%D8%A7%D8%B9%D9%8A%D9%84_%D8%A8%D9%86_%D8%B9%D8%A8%D8%AF_%D8%A7%D9%84%D9%84%D9%87_%D8%A8%D9%86_%D8%A7%D9%84%D9%85%D9%87%D8%A7%D8%AC%D8%B1&amp;action=edit&amp;redlink=1" TargetMode="External"/><Relationship Id="rId2" Type="http://schemas.openxmlformats.org/officeDocument/2006/relationships/hyperlink" Target="http://ar.wikipedia.org/wiki/%D8%A7%D9%84%D9%85%D8%AF%D9%8A%D9%86%D8%A9_%D8%A7%D9%84%D9%85%D9%86%D9%88%D8%B1%D8%A9" TargetMode="External"/><Relationship Id="rId16" Type="http://schemas.openxmlformats.org/officeDocument/2006/relationships/hyperlink" Target="http://ar.wikipedia.org/wiki/%D8%A7%D9%84%D8%A8%D8%B5%D8%B1%D8%A9" TargetMode="External"/><Relationship Id="rId20" Type="http://schemas.openxmlformats.org/officeDocument/2006/relationships/hyperlink" Target="http://ar.wikipedia.org/w/index.php?title=%D8%B9%D8%A7%D8%B5%D9%85_%D8%A7%D9%84%D8%AC%D8%AD%D8%AF%D8%B1%D9%8A&amp;action=edit&amp;redlink=1" TargetMode="External"/><Relationship Id="rId1" Type="http://schemas.openxmlformats.org/officeDocument/2006/relationships/slideLayout" Target="../slideLayouts/slideLayout2.xml"/><Relationship Id="rId6" Type="http://schemas.openxmlformats.org/officeDocument/2006/relationships/hyperlink" Target="http://ar.wikipedia.org/wiki/%D9%85%D9%83%D8%A9" TargetMode="External"/><Relationship Id="rId11" Type="http://schemas.openxmlformats.org/officeDocument/2006/relationships/hyperlink" Target="http://ar.wikipedia.org/w/index.php?title=%D9%8A%D8%AD%D9%8A%D9%89_%D8%A8%D9%86_%D9%88%D8%AB%D8%A7%D8%A8&amp;action=edit&amp;redlink=1" TargetMode="External"/><Relationship Id="rId24" Type="http://schemas.openxmlformats.org/officeDocument/2006/relationships/hyperlink" Target="http://ar.wikipedia.org/w/index.php?title=%D8%B9%D8%B7%D9%8A%D8%A9_%D8%A8%D9%86_%D9%82%D9%8A%D8%B3_%D8%A7%D9%84%D9%83%D9%84%D8%A7%D8%A8%D9%8A&amp;action=edit&amp;redlink=1" TargetMode="External"/><Relationship Id="rId5" Type="http://schemas.openxmlformats.org/officeDocument/2006/relationships/hyperlink" Target="http://ar.wikipedia.org/wiki/%D9%86%D8%A7%D9%81%D8%B9_%D8%A8%D9%86_%D8%A3%D8%A8%D9%8A_%D9%86%D8%B9%D9%8A%D9%85" TargetMode="External"/><Relationship Id="rId15" Type="http://schemas.openxmlformats.org/officeDocument/2006/relationships/hyperlink" Target="http://ar.wikipedia.org/wiki/%D8%A7%D9%84%D9%83%D8%B3%D8%A7%D8%A6%D9%8A" TargetMode="External"/><Relationship Id="rId23" Type="http://schemas.openxmlformats.org/officeDocument/2006/relationships/hyperlink" Target="http://ar.wikipedia.org/w/index.php?title=%D8%B9%D8%A8%D8%AF_%D8%A7%D9%84%D9%84%D9%87_%D8%A8%D9%86_%D8%B9%D8%A7%D9%85%D8%B1&amp;action=edit&amp;redlink=1" TargetMode="External"/><Relationship Id="rId10" Type="http://schemas.openxmlformats.org/officeDocument/2006/relationships/hyperlink" Target="http://ar.wikipedia.org/wiki/%D8%A7%D9%84%D9%83%D9%88%D9%81%D8%A9" TargetMode="External"/><Relationship Id="rId19" Type="http://schemas.openxmlformats.org/officeDocument/2006/relationships/hyperlink" Target="http://ar.wikipedia.org/wiki/%D8%A3%D8%A8%D9%88_%D8%B9%D9%85%D8%B1%D9%88_%D8%A8%D9%86_%D8%A7%D9%84%D8%B9%D9%84%D8%A7%D8%A1" TargetMode="External"/><Relationship Id="rId4" Type="http://schemas.openxmlformats.org/officeDocument/2006/relationships/hyperlink" Target="http://ar.wikipedia.org/w/index.php?title=%D8%B4%D9%8A%D8%A8%D8%A9_%D8%A8%D9%86_%D9%86%D8%B5%D8%A7%D8%AD&amp;action=edit&amp;redlink=1" TargetMode="External"/><Relationship Id="rId9" Type="http://schemas.openxmlformats.org/officeDocument/2006/relationships/hyperlink" Target="http://ar.wikipedia.org/w/index.php?title=%D9%85%D8%AD%D9%85%D8%AF_%D8%A8%D9%86_%D9%85%D9%8F%D8%AD%D9%8E%D9%8A%D9%92%D8%B5&amp;action=edit&amp;redlink=1" TargetMode="External"/><Relationship Id="rId14" Type="http://schemas.openxmlformats.org/officeDocument/2006/relationships/hyperlink" Target="http://ar.wikipedia.org/wiki/%D8%AD%D9%85%D8%B2%D8%A9_%D8%A7%D9%84%D8%B2%D9%8A%D8%A7%D8%AA" TargetMode="External"/><Relationship Id="rId22" Type="http://schemas.openxmlformats.org/officeDocument/2006/relationships/hyperlink" Target="http://ar.wikipedia.org/wiki/%D8%A7%D9%84%D8%B4%D8%A7%D9%85" TargetMode="External"/><Relationship Id="rId27" Type="http://schemas.openxmlformats.org/officeDocument/2006/relationships/hyperlink" Target="http://ar.wikipedia.org/w/index.php?title=%D8%B4%D8%B1%D9%8A%D8%AD_%D8%A8%D9%86_%D8%B2%D9%8A%D8%AF_%D8%A7%D9%84%D8%AD%D8%B6%D8%B1%D9%85%D9%8A&amp;action=edit&amp;redlink=1"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ar.wikipedia.org/w/index.php?title=%D8%A7%D8%A8%D9%86_%D9%85%D8%AC%D8%A7%D9%87%D8%AF&amp;action=edit&amp;redlink=1" TargetMode="External"/><Relationship Id="rId2" Type="http://schemas.openxmlformats.org/officeDocument/2006/relationships/hyperlink" Target="http://ar.wikipedia.org/w/index.php?title=%D8%A3%D8%AD%D9%85%D8%AF_%D8%A8%D9%86_%D9%85%D9%88%D8%B3%D9%89_%D8%A8%D9%86_%D8%A7%D9%84%D8%B9%D8%A8%D8%A7%D8%B3&amp;action=edit&amp;redlink=1" TargetMode="External"/><Relationship Id="rId1" Type="http://schemas.openxmlformats.org/officeDocument/2006/relationships/slideLayout" Target="../slideLayouts/slideLayout2.xml"/><Relationship Id="rId4" Type="http://schemas.openxmlformats.org/officeDocument/2006/relationships/hyperlink" Target="http://ar.wikipedia.org/w/index.php?title=%D8%A7%D9%84%D9%82%D8%B1%D8%A7%D8%A1%D8%A7%D8%AA_%D8%A7%D9%84%D8%B3%D8%A8%D8%B9%D8%A9&amp;action=edit&amp;redlink=1"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http://ar.wikipedia.org/wiki/%D8%A7%D9%84%D9%83%D8%B3%D8%A7%D8%A6%D9%8A" TargetMode="External"/><Relationship Id="rId3" Type="http://schemas.openxmlformats.org/officeDocument/2006/relationships/hyperlink" Target="http://ar.wikipedia.org/w/index.php?title=%D8%A7%D8%A8%D9%86_%D8%B9%D8%A7%D9%85%D8%B1_%D8%A7%D9%84%D8%B4%D8%A7%D9%85%D9%8A&amp;action=edit&amp;redlink=1" TargetMode="External"/><Relationship Id="rId7" Type="http://schemas.openxmlformats.org/officeDocument/2006/relationships/hyperlink" Target="http://ar.wikipedia.org/wiki/%D9%86%D8%A7%D9%81%D8%B9_%D8%A8%D9%86_%D8%A3%D8%A8%D9%8A_%D9%86%D8%B9%D9%8A%D9%85" TargetMode="External"/><Relationship Id="rId2" Type="http://schemas.openxmlformats.org/officeDocument/2006/relationships/hyperlink" Target="http://ar.wikipedia.org/wiki/%D8%A7%D8%A8%D9%86_%D9%83%D8%AB%D9%8A%D8%B1_%D8%A7%D9%84%D9%85%D9%83%D9%8A" TargetMode="External"/><Relationship Id="rId1" Type="http://schemas.openxmlformats.org/officeDocument/2006/relationships/slideLayout" Target="../slideLayouts/slideLayout2.xml"/><Relationship Id="rId6" Type="http://schemas.openxmlformats.org/officeDocument/2006/relationships/hyperlink" Target="http://ar.wikipedia.org/wiki/%D8%AD%D9%85%D8%B2%D8%A9_%D8%A7%D9%84%D8%B2%D9%8A%D8%A7%D8%AA" TargetMode="External"/><Relationship Id="rId5" Type="http://schemas.openxmlformats.org/officeDocument/2006/relationships/hyperlink" Target="http://ar.wikipedia.org/wiki/%D8%A3%D8%A8%D9%88_%D8%B9%D9%85%D8%B1%D9%88_%D8%A8%D9%86_%D8%A7%D9%84%D8%B9%D9%84%D8%A7%D8%A1" TargetMode="External"/><Relationship Id="rId4" Type="http://schemas.openxmlformats.org/officeDocument/2006/relationships/hyperlink" Target="http://ar.wikipedia.org/wiki/%D8%B9%D8%A7%D8%B5%D9%85_%D8%A8%D9%86_%D8%A3%D8%A8%D9%8A_%D8%A7%D9%84%D9%86%D8%AC%D9%88%D8%AF"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ar.wikipedia.org/w/index.php?title=%D8%A7%D9%84%D8%A5%D9%85%D8%A7%D9%85_%D9%85%D8%AD%D9%85%D8%AF_%D8%A7%D9%84%D8%AC%D8%B2%D8%B1%D9%8A&amp;action=edit&amp;redlink=1" TargetMode="External"/><Relationship Id="rId7" Type="http://schemas.openxmlformats.org/officeDocument/2006/relationships/hyperlink" Target="http://ar.wikipedia.org/w/index.php?title=%D9%82%D8%B1%D8%A7%D8%A1%D8%A7%D8%AA_%D8%B4%D8%A7%D8%B0%D8%A9&amp;action=edit&amp;redlink=1" TargetMode="External"/><Relationship Id="rId2" Type="http://schemas.openxmlformats.org/officeDocument/2006/relationships/hyperlink" Target="http://ar.wikipedia.org/w/index.php?title=%D8%A7%D8%A8%D9%86_%D9%85%D8%AC%D8%A7%D9%87%D8%AF&amp;action=edit&amp;redlink=1" TargetMode="External"/><Relationship Id="rId1" Type="http://schemas.openxmlformats.org/officeDocument/2006/relationships/slideLayout" Target="../slideLayouts/slideLayout2.xml"/><Relationship Id="rId6" Type="http://schemas.openxmlformats.org/officeDocument/2006/relationships/hyperlink" Target="http://ar.wikipedia.org/wiki/%D8%AE%D9%84%D9%81" TargetMode="External"/><Relationship Id="rId5" Type="http://schemas.openxmlformats.org/officeDocument/2006/relationships/hyperlink" Target="http://ar.wikipedia.org/wiki/%D9%8A%D8%B9%D9%82%D9%88%D8%A8_%D8%A7%D9%84%D8%AD%D8%B6%D8%B1%D9%85%D9%8A" TargetMode="External"/><Relationship Id="rId4" Type="http://schemas.openxmlformats.org/officeDocument/2006/relationships/hyperlink" Target="http://ar.wikipedia.org/wiki/%D8%A3%D8%A8%D9%88_%D8%AC%D8%B9%D9%81%D8%B1_%D8%A7%D9%84%D9%85%D8%AF%D9%86%D9%8A"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الصوتيات</a:t>
            </a:r>
            <a:endParaRPr lang="en-US" sz="2800" b="1" dirty="0">
              <a:solidFill>
                <a:srgbClr val="7F7F7F"/>
              </a:solidFill>
              <a:latin typeface="Calibri" pitchFamily="34" charset="0"/>
            </a:endParaRPr>
          </a:p>
          <a:p>
            <a:pPr algn="ctr"/>
            <a:r>
              <a:rPr lang="ar-SA" sz="2800" b="1" dirty="0" smtClean="0">
                <a:solidFill>
                  <a:srgbClr val="7F7F7F"/>
                </a:solidFill>
                <a:latin typeface="Calibri" pitchFamily="34" charset="0"/>
                <a:cs typeface="Times New Roman" pitchFamily="18" charset="0"/>
              </a:rPr>
              <a:t>د.جزاء </a:t>
            </a:r>
            <a:r>
              <a:rPr lang="ar-SA" sz="2800" b="1" dirty="0" err="1" smtClean="0">
                <a:solidFill>
                  <a:srgbClr val="7F7F7F"/>
                </a:solidFill>
                <a:latin typeface="Calibri" pitchFamily="34" charset="0"/>
                <a:cs typeface="Times New Roman" pitchFamily="18" charset="0"/>
              </a:rPr>
              <a:t>المصاروة</a:t>
            </a:r>
            <a:endParaRPr lang="en-US" sz="2800" b="1" dirty="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a:t>
            </a:r>
            <a:r>
              <a:rPr lang="ar-SA" spc="-150" dirty="0" err="1" smtClean="0">
                <a:solidFill>
                  <a:srgbClr val="376092"/>
                </a:solidFill>
                <a:latin typeface="ae_AlMateen" pitchFamily="2" charset="-78"/>
                <a:cs typeface="ae_AlMateen" pitchFamily="2" charset="-78"/>
              </a:rPr>
              <a:t>الرابعةعشرة</a:t>
            </a:r>
            <a:endParaRPr lang="en-US" spc="-150" dirty="0" smtClean="0">
              <a:solidFill>
                <a:srgbClr val="376092"/>
              </a:solidFill>
              <a:latin typeface="ae_AlMateen" pitchFamily="2" charset="-78"/>
              <a:cs typeface="ae_AlMateen" pitchFamily="2" charset="-78"/>
            </a:endParaRPr>
          </a:p>
        </p:txBody>
      </p:sp>
      <p:sp>
        <p:nvSpPr>
          <p:cNvPr id="3" name="مربع نص 2"/>
          <p:cNvSpPr txBox="1"/>
          <p:nvPr/>
        </p:nvSpPr>
        <p:spPr>
          <a:xfrm>
            <a:off x="3733800" y="4114800"/>
            <a:ext cx="2438400" cy="1077218"/>
          </a:xfrm>
          <a:prstGeom prst="rect">
            <a:avLst/>
          </a:prstGeom>
          <a:noFill/>
        </p:spPr>
        <p:txBody>
          <a:bodyPr wrap="square" rtlCol="1">
            <a:spAutoFit/>
          </a:bodyPr>
          <a:lstStyle/>
          <a:p>
            <a:pPr algn="ctr"/>
            <a:r>
              <a:rPr lang="ar-SA" sz="3200" dirty="0" smtClean="0"/>
              <a:t>الأصوات والقراءات</a:t>
            </a:r>
            <a:endParaRPr lang="ar-SA" sz="32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تمهيد عن القراءات</a:t>
            </a:r>
            <a:endParaRPr lang="ar-SA" dirty="0"/>
          </a:p>
        </p:txBody>
      </p:sp>
      <p:sp>
        <p:nvSpPr>
          <p:cNvPr id="3" name="عنصر نائب للمحتوى 2"/>
          <p:cNvSpPr>
            <a:spLocks noGrp="1"/>
          </p:cNvSpPr>
          <p:nvPr>
            <p:ph idx="1"/>
          </p:nvPr>
        </p:nvSpPr>
        <p:spPr/>
        <p:txBody>
          <a:bodyPr/>
          <a:lstStyle/>
          <a:p>
            <a:r>
              <a:rPr lang="ar-SA" sz="2800" b="1" dirty="0" smtClean="0"/>
              <a:t>شروط القراءة المقبولة:</a:t>
            </a:r>
          </a:p>
          <a:p>
            <a:r>
              <a:rPr lang="ar-SA" sz="2800" dirty="0" smtClean="0"/>
              <a:t>لقد ضبط علماء </a:t>
            </a:r>
            <a:r>
              <a:rPr lang="ar-SA" sz="2800" dirty="0" smtClean="0"/>
              <a:t>القراءة </a:t>
            </a:r>
            <a:r>
              <a:rPr lang="ar-SA" sz="2800" dirty="0" smtClean="0"/>
              <a:t>المقبولة بقاعدة مشهورة متفق عليها بينهم، وهي: كل قراءة وافقت </a:t>
            </a:r>
            <a:r>
              <a:rPr lang="ar-SA" sz="2800" dirty="0" smtClean="0">
                <a:hlinkClick r:id="rId2" action="ppaction://hlinkfile" tooltip="اللغة العربية"/>
              </a:rPr>
              <a:t>العربية</a:t>
            </a:r>
            <a:r>
              <a:rPr lang="ar-SA" sz="2800" dirty="0" smtClean="0"/>
              <a:t> ولو بوجه، ووافقت رسم أحد </a:t>
            </a:r>
            <a:r>
              <a:rPr lang="ar-SA" sz="2800" dirty="0" smtClean="0">
                <a:hlinkClick r:id="rId3" action="ppaction://hlinkfile" tooltip="القرآن"/>
              </a:rPr>
              <a:t>المصاحف</a:t>
            </a:r>
            <a:r>
              <a:rPr lang="ar-SA" sz="2800" dirty="0" smtClean="0"/>
              <a:t> ولو احتمالا، </a:t>
            </a:r>
            <a:r>
              <a:rPr lang="ar-SA" sz="2800" dirty="0" smtClean="0">
                <a:hlinkClick r:id="rId2" action="ppaction://hlinkfile" tooltip="اللغة العربية"/>
              </a:rPr>
              <a:t>وتواتر</a:t>
            </a:r>
            <a:r>
              <a:rPr lang="ar-SA" sz="2800" dirty="0" smtClean="0"/>
              <a:t> سندها، فهي القراءة الصحيحة. يتبين من هذا الضابط ثلاثة شروط هي:</a:t>
            </a:r>
          </a:p>
          <a:p>
            <a:r>
              <a:rPr lang="ar-SA" sz="2800" b="1" dirty="0" smtClean="0"/>
              <a:t>الشرط الأول: موافقة العربية ولو بوجه:</a:t>
            </a:r>
            <a:endParaRPr lang="ar-SA" sz="2800" dirty="0" smtClean="0"/>
          </a:p>
          <a:p>
            <a:r>
              <a:rPr lang="ar-SA" sz="2800" dirty="0" smtClean="0"/>
              <a:t>ومعنى هذا الشرط أن تكون القراءة موافقة لوجه من وجوه </a:t>
            </a:r>
            <a:r>
              <a:rPr lang="ar-SA" sz="2800" dirty="0" smtClean="0">
                <a:hlinkClick r:id="rId4" action="ppaction://hlinkfile" tooltip="النحو"/>
              </a:rPr>
              <a:t>النحو</a:t>
            </a:r>
            <a:r>
              <a:rPr lang="ar-SA" sz="2800" dirty="0" smtClean="0"/>
              <a:t>، ولو كان مختلفا فيه اختلافا لا يضر مثله، فلا يصح مثلا الاعتراض على قراءة </a:t>
            </a:r>
            <a:r>
              <a:rPr lang="ar-SA" sz="2800" dirty="0" smtClean="0">
                <a:hlinkClick r:id="rId5" action="ppaction://hlinkfile" tooltip="حمزة الزيات"/>
              </a:rPr>
              <a:t>حمزة</a:t>
            </a:r>
            <a:r>
              <a:rPr lang="ar-SA" sz="2800" dirty="0" smtClean="0"/>
              <a:t>. {وَاتَّقُوا اللَّهَ الَّذِي تَسَاءَلُونَ </a:t>
            </a:r>
            <a:r>
              <a:rPr lang="ar-SA" sz="2800" dirty="0" err="1" smtClean="0"/>
              <a:t>بِهِ</a:t>
            </a:r>
            <a:r>
              <a:rPr lang="ar-SA" sz="2800" dirty="0" smtClean="0"/>
              <a:t> وَالأَرْحَامِ} بجر الأرحام.</a:t>
            </a:r>
          </a:p>
          <a:p>
            <a:endParaRPr lang="ar-SA"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الشرط الثاني: موافقة خط أحد المصاحف ولو احتمالا:</a:t>
            </a:r>
            <a:endParaRPr lang="ar-SA" dirty="0" smtClean="0"/>
          </a:p>
          <a:p>
            <a:r>
              <a:rPr lang="ar-SA" dirty="0" smtClean="0"/>
              <a:t>وذلك أن النطق بالكلمة قد يوافق رسم المصحف تحقيقا إذا كان مطابقاً للمكتوب، وقد يوافقه احتمالاً أو تقديراً باعتبار ما عرفنا أن رسم المصحف له أصول خاصة تسمح بقراءته على أكثر من وجه. مثال ذلك: {ملك يوم الدين} رسمت {ملك} بدون ألف في جميع المصاحف، فمن قرأ: (ملك يوم الدين) بدون ألف فهو موافق للرسم تحقيقياً، ومن قرأ: {مالك} فهو موافق تقديراً، لحذف هذه الألف من الخط اختصاراً. ويتنزل وتتنزل، ويقول وتقول....لعدم وجود النقط في بداية كتابة المصحف.</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الشرط الثالث: تواتر السند:</a:t>
            </a:r>
            <a:endParaRPr lang="ar-SA" dirty="0" smtClean="0"/>
          </a:p>
          <a:p>
            <a:r>
              <a:rPr lang="ar-SA" dirty="0" smtClean="0"/>
              <a:t>وهو أن تعلم القراءة من جهة راويها ومن جهة غيره ممن يبلغ عددهم التواتر في كل طبقة.</a:t>
            </a:r>
          </a:p>
          <a:p>
            <a:r>
              <a:rPr lang="ar-SA" b="1" dirty="0" smtClean="0"/>
              <a:t>أنواع القراءات حسب أسانيدها</a:t>
            </a:r>
          </a:p>
          <a:p>
            <a:r>
              <a:rPr lang="ar-SA" dirty="0" smtClean="0"/>
              <a:t>لقد قسم علماء </a:t>
            </a:r>
            <a:r>
              <a:rPr lang="ar-SA" dirty="0" smtClean="0"/>
              <a:t>القراءات </a:t>
            </a:r>
            <a:r>
              <a:rPr lang="ar-SA" dirty="0" smtClean="0"/>
              <a:t>بحسب أسانيدها إلى ستة أقسام:</a:t>
            </a:r>
          </a:p>
          <a:p>
            <a:r>
              <a:rPr lang="ar-SA" b="1" dirty="0" smtClean="0"/>
              <a:t>الأول: المتواتر:</a:t>
            </a:r>
            <a:r>
              <a:rPr lang="ar-SA" dirty="0" smtClean="0"/>
              <a:t> وهو ما نقله جمع غفير لا يمكن تواطؤهم على الكذب عن مثلهم إلى منتهى </a:t>
            </a:r>
            <a:r>
              <a:rPr lang="ar-SA" dirty="0" smtClean="0">
                <a:hlinkClick r:id="rId2" action="ppaction://hlinkfile" tooltip="السند"/>
              </a:rPr>
              <a:t>السند</a:t>
            </a:r>
            <a:r>
              <a:rPr lang="ar-SA" dirty="0" smtClean="0"/>
              <a:t>، وهذا النوع يشمل القراءات العشر </a:t>
            </a:r>
            <a:r>
              <a:rPr lang="ar-SA" dirty="0" err="1" smtClean="0"/>
              <a:t>المتواترات</a:t>
            </a:r>
            <a:r>
              <a:rPr lang="ar-SA" dirty="0" smtClean="0"/>
              <a:t>.</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b="1" dirty="0" smtClean="0"/>
              <a:t>الثاني: المشهور:</a:t>
            </a:r>
            <a:r>
              <a:rPr lang="ar-SA" sz="2800" dirty="0" smtClean="0"/>
              <a:t> وهو ما صح سنده ولم يخالف الرسم ولا اللغة واشتهر عند القراء: فلم يعدوه من الغلط ولا من الشذوذ، وهذا لا تصح القراءة </a:t>
            </a:r>
            <a:r>
              <a:rPr lang="ar-SA" sz="2800" dirty="0" err="1" smtClean="0"/>
              <a:t>به</a:t>
            </a:r>
            <a:r>
              <a:rPr lang="ar-SA" sz="2800" dirty="0" smtClean="0"/>
              <a:t>، ولا يجوز رده، ولا يحل إنكاره.</a:t>
            </a:r>
          </a:p>
          <a:p>
            <a:r>
              <a:rPr lang="ar-SA" sz="2800" b="1" dirty="0" smtClean="0"/>
              <a:t>الثالث: الآحاد:</a:t>
            </a:r>
            <a:r>
              <a:rPr lang="ar-SA" sz="2800" dirty="0" smtClean="0"/>
              <a:t> وهو ما صح سنده وخالف الرسم أو العربية، أو لم يشتهر الاشتهار المذكور، وهذا لا يجوز </a:t>
            </a:r>
            <a:r>
              <a:rPr lang="ar-SA" sz="2800" dirty="0" smtClean="0"/>
              <a:t>القراءة </a:t>
            </a:r>
            <a:r>
              <a:rPr lang="ar-SA" sz="2800" dirty="0" err="1" smtClean="0"/>
              <a:t>به</a:t>
            </a:r>
            <a:r>
              <a:rPr lang="ar-SA" sz="2800" dirty="0" smtClean="0"/>
              <a:t>. </a:t>
            </a:r>
            <a:r>
              <a:rPr lang="ar-SA" sz="2800" dirty="0" smtClean="0"/>
              <a:t>مثل ما روى على ((رفارف </a:t>
            </a:r>
            <a:r>
              <a:rPr lang="ar-SA" sz="2800" dirty="0" smtClean="0"/>
              <a:t>خضر </a:t>
            </a:r>
            <a:r>
              <a:rPr lang="ar-SA" sz="2800" dirty="0" smtClean="0"/>
              <a:t>وعباقري حسان))، والصواب الذي عليه القراءة: {رَفْرَفٍ خُضْرٍ وَعَبْقَرِيٍّ حِسَانٍ} </a:t>
            </a:r>
            <a:endParaRPr lang="ar-SA" sz="2800" dirty="0" smtClean="0"/>
          </a:p>
          <a:p>
            <a:r>
              <a:rPr lang="ar-SA" sz="2800" b="1" dirty="0" smtClean="0"/>
              <a:t>لرابع</a:t>
            </a:r>
            <a:r>
              <a:rPr lang="ar-SA" sz="2800" b="1" dirty="0" smtClean="0"/>
              <a:t>: الشاذ:</a:t>
            </a:r>
            <a:r>
              <a:rPr lang="ar-SA" sz="2800" dirty="0" smtClean="0"/>
              <a:t> وهو ما لم يصح سنده ولو وافق رسم </a:t>
            </a:r>
            <a:r>
              <a:rPr lang="ar-SA" sz="2800" dirty="0" smtClean="0">
                <a:hlinkClick r:id="rId2" action="ppaction://hlinkfile" tooltip="القرآن"/>
              </a:rPr>
              <a:t>المصحف</a:t>
            </a:r>
            <a:r>
              <a:rPr lang="ar-SA" sz="2800" dirty="0" smtClean="0"/>
              <a:t> و</a:t>
            </a:r>
            <a:r>
              <a:rPr lang="ar-SA" sz="2800" dirty="0" smtClean="0">
                <a:hlinkClick r:id="rId3" action="ppaction://hlinkfile" tooltip="اللغة العربية"/>
              </a:rPr>
              <a:t>العربية</a:t>
            </a:r>
            <a:r>
              <a:rPr lang="ar-SA" sz="2800" dirty="0" smtClean="0"/>
              <a:t>، مثل قراءة : ((مَلَكَ يومَ الدين))، بصيغة الماضي في ((ملك)) ونصب ((يوم)) مفعولاً.</a:t>
            </a:r>
            <a:endParaRPr lang="ar-SA" sz="2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b="1" dirty="0" smtClean="0"/>
              <a:t>الخامس: الموضوع:</a:t>
            </a:r>
            <a:r>
              <a:rPr lang="ar-SA" sz="2800" dirty="0" smtClean="0"/>
              <a:t> وهو المختلق المكذوب.</a:t>
            </a:r>
          </a:p>
          <a:p>
            <a:r>
              <a:rPr lang="ar-SA" sz="2800" b="1" dirty="0" smtClean="0"/>
              <a:t>السادس: ما يشبه المدرج من أنواع الحديث</a:t>
            </a:r>
            <a:r>
              <a:rPr lang="ar-SA" sz="2800" dirty="0" smtClean="0"/>
              <a:t>، وهو ما زيد في القراءة على وجه التفسير.</a:t>
            </a:r>
          </a:p>
          <a:p>
            <a:r>
              <a:rPr lang="ar-SA" sz="2800" dirty="0" smtClean="0"/>
              <a:t>وهذه الأنواع الأربعة الأخيرة لا تحل القراءة </a:t>
            </a:r>
            <a:r>
              <a:rPr lang="ar-SA" sz="2800" dirty="0" err="1" smtClean="0"/>
              <a:t>بها</a:t>
            </a:r>
            <a:r>
              <a:rPr lang="ar-SA" sz="2800" dirty="0" smtClean="0"/>
              <a:t>.</a:t>
            </a:r>
          </a:p>
          <a:p>
            <a:r>
              <a:rPr lang="ar-SA" sz="2800" b="1" dirty="0" smtClean="0"/>
              <a:t> </a:t>
            </a:r>
            <a:r>
              <a:rPr lang="ar-SA" sz="2800" b="1" dirty="0" smtClean="0"/>
              <a:t>القراءات المتواترة</a:t>
            </a:r>
          </a:p>
          <a:p>
            <a:r>
              <a:rPr lang="ar-SA" sz="2800" dirty="0" smtClean="0"/>
              <a:t>من الضروري والطبيعي أن يشتهر في كل عصر جماعة من القراء، في كل طبقة من طبقات الأمة، يتفقون في حفظ </a:t>
            </a:r>
            <a:r>
              <a:rPr lang="ar-SA" sz="2800" dirty="0" smtClean="0">
                <a:hlinkClick r:id="rId2" action="ppaction://hlinkfile"/>
              </a:rPr>
              <a:t>القرآن</a:t>
            </a:r>
            <a:r>
              <a:rPr lang="ar-SA" sz="2800" dirty="0" smtClean="0"/>
              <a:t>، وإتقان ضبط أدائه والتفرغ لتعليمه، من عصر </a:t>
            </a:r>
            <a:r>
              <a:rPr lang="ar-SA" sz="2800" dirty="0" smtClean="0">
                <a:hlinkClick r:id="rId3" action="ppaction://hlinkfile" tooltip="الصحابة"/>
              </a:rPr>
              <a:t>الصحابة</a:t>
            </a:r>
            <a:r>
              <a:rPr lang="ar-SA" sz="2800" dirty="0" smtClean="0"/>
              <a:t>، ثم </a:t>
            </a:r>
            <a:r>
              <a:rPr lang="ar-SA" sz="2800" dirty="0" smtClean="0">
                <a:hlinkClick r:id="rId4" action="ppaction://hlinkfile" tooltip="التابعين"/>
              </a:rPr>
              <a:t>التابعين</a:t>
            </a:r>
            <a:r>
              <a:rPr lang="ar-SA" sz="2800" dirty="0" smtClean="0"/>
              <a:t>، وأتباعهم وهكذا. ولقد تجرد قوم للقراءة والأخذ، واعتنوا بضبط القراءة أتم عناية حتى صاروا في ذلك أئمة </a:t>
            </a:r>
            <a:r>
              <a:rPr lang="ar-SA" sz="2800" dirty="0" err="1" smtClean="0"/>
              <a:t>يقتدى</a:t>
            </a:r>
            <a:r>
              <a:rPr lang="ar-SA" sz="2800" dirty="0" smtClean="0"/>
              <a:t> بهم ويرحل إليهم، ويؤخذ عنهم.</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47800"/>
            <a:ext cx="8915400" cy="4572000"/>
          </a:xfrm>
        </p:spPr>
        <p:txBody>
          <a:bodyPr/>
          <a:lstStyle/>
          <a:p>
            <a:r>
              <a:rPr lang="ar-SA" sz="2600" b="1" dirty="0" smtClean="0"/>
              <a:t> القراء حسب المدن</a:t>
            </a:r>
          </a:p>
          <a:p>
            <a:r>
              <a:rPr lang="ar-SA" sz="2600" b="1" dirty="0" smtClean="0">
                <a:hlinkClick r:id="rId2" action="ppaction://hlinkfile" tooltip="المدينة المنورة"/>
              </a:rPr>
              <a:t>المدينة</a:t>
            </a:r>
            <a:r>
              <a:rPr lang="ar-SA" sz="2600" b="1" dirty="0" smtClean="0"/>
              <a:t>:</a:t>
            </a:r>
            <a:r>
              <a:rPr lang="ar-SA" sz="2600" dirty="0" smtClean="0"/>
              <a:t> </a:t>
            </a:r>
            <a:r>
              <a:rPr lang="ar-SA" sz="2600" dirty="0" smtClean="0">
                <a:hlinkClick r:id="rId3" action="ppaction://hlinkfile" tooltip="أبو جعفر يزيد بن القعقاع (الصفحة غير موجودة)"/>
              </a:rPr>
              <a:t>أبو جعفر يزيد بن القعقاع</a:t>
            </a:r>
            <a:r>
              <a:rPr lang="ar-SA" sz="2600" dirty="0" smtClean="0"/>
              <a:t>، ثم </a:t>
            </a:r>
            <a:r>
              <a:rPr lang="ar-SA" sz="2600" dirty="0" smtClean="0">
                <a:hlinkClick r:id="rId4" action="ppaction://hlinkfile" tooltip="شيبة بن نصاح (الصفحة غير موجودة)"/>
              </a:rPr>
              <a:t>شيبة بن </a:t>
            </a:r>
            <a:r>
              <a:rPr lang="ar-SA" sz="2600" dirty="0" err="1" smtClean="0">
                <a:hlinkClick r:id="rId4" action="ppaction://hlinkfile" tooltip="شيبة بن نصاح (الصفحة غير موجودة)"/>
              </a:rPr>
              <a:t>نصاح</a:t>
            </a:r>
            <a:r>
              <a:rPr lang="ar-SA" sz="2600" dirty="0" smtClean="0"/>
              <a:t>، ثم </a:t>
            </a:r>
            <a:r>
              <a:rPr lang="ar-SA" sz="2600" dirty="0" smtClean="0">
                <a:hlinkClick r:id="rId5" action="ppaction://hlinkfile" tooltip="نافع بن أبي نعيم"/>
              </a:rPr>
              <a:t>نافع بن عبد الرحمن بن أبي نعيم</a:t>
            </a:r>
            <a:r>
              <a:rPr lang="ar-SA" sz="2600" dirty="0" smtClean="0"/>
              <a:t>.</a:t>
            </a:r>
          </a:p>
          <a:p>
            <a:r>
              <a:rPr lang="ar-SA" sz="2600" b="1" dirty="0" smtClean="0">
                <a:hlinkClick r:id="rId6" action="ppaction://hlinkfile"/>
              </a:rPr>
              <a:t>مكة</a:t>
            </a:r>
            <a:r>
              <a:rPr lang="ar-SA" sz="2600" b="1" dirty="0" smtClean="0"/>
              <a:t>:</a:t>
            </a:r>
            <a:r>
              <a:rPr lang="ar-SA" sz="2600" dirty="0" smtClean="0"/>
              <a:t> </a:t>
            </a:r>
            <a:r>
              <a:rPr lang="ar-SA" sz="2600" dirty="0" smtClean="0">
                <a:hlinkClick r:id="rId7" action="ppaction://hlinkfile" tooltip="ابن كثير المكي"/>
              </a:rPr>
              <a:t>عبد الله بن كثير</a:t>
            </a:r>
            <a:r>
              <a:rPr lang="ar-SA" sz="2600" dirty="0" smtClean="0"/>
              <a:t>، و</a:t>
            </a:r>
            <a:r>
              <a:rPr lang="ar-SA" sz="2600" dirty="0" smtClean="0">
                <a:hlinkClick r:id="rId8" action="ppaction://hlinkfile" tooltip="حميد بن قيس الأعرج (الصفحة غير موجودة)"/>
              </a:rPr>
              <a:t>حميد بن قيس الأعرج</a:t>
            </a:r>
            <a:r>
              <a:rPr lang="ar-SA" sz="2600" dirty="0" smtClean="0"/>
              <a:t>، و</a:t>
            </a:r>
            <a:r>
              <a:rPr lang="ar-SA" sz="2600" dirty="0" smtClean="0">
                <a:hlinkClick r:id="rId9" action="ppaction://hlinkfile" tooltip="محمد بن مُحَيْص (الصفحة غير موجودة)"/>
              </a:rPr>
              <a:t>محمد بن مُحَيْص</a:t>
            </a:r>
            <a:r>
              <a:rPr lang="ar-SA" sz="2600" dirty="0" smtClean="0"/>
              <a:t>.</a:t>
            </a:r>
          </a:p>
          <a:p>
            <a:r>
              <a:rPr lang="ar-SA" sz="2600" b="1" dirty="0" smtClean="0">
                <a:hlinkClick r:id="rId10" action="ppaction://hlinkfile"/>
              </a:rPr>
              <a:t>الكوفة</a:t>
            </a:r>
            <a:r>
              <a:rPr lang="ar-SA" sz="2600" b="1" dirty="0" smtClean="0"/>
              <a:t>:</a:t>
            </a:r>
            <a:r>
              <a:rPr lang="ar-SA" sz="2600" dirty="0" smtClean="0"/>
              <a:t> </a:t>
            </a:r>
            <a:r>
              <a:rPr lang="ar-SA" sz="2600" dirty="0" smtClean="0">
                <a:hlinkClick r:id="rId11" action="ppaction://hlinkfile" tooltip="يحيى بن وثاب (الصفحة غير موجودة)"/>
              </a:rPr>
              <a:t>يحيى بن وثاب</a:t>
            </a:r>
            <a:r>
              <a:rPr lang="ar-SA" sz="2600" dirty="0" smtClean="0"/>
              <a:t>، و</a:t>
            </a:r>
            <a:r>
              <a:rPr lang="ar-SA" sz="2600" dirty="0" smtClean="0">
                <a:hlinkClick r:id="rId12" action="ppaction://hlinkfile" tooltip="عاصم بن أبي النجود"/>
              </a:rPr>
              <a:t>عاصم بن أبي النَّجود </a:t>
            </a:r>
            <a:r>
              <a:rPr lang="ar-SA" sz="2600" dirty="0" err="1" smtClean="0">
                <a:hlinkClick r:id="rId12" action="ppaction://hlinkfile" tooltip="عاصم بن أبي النجود"/>
              </a:rPr>
              <a:t>الأسدي</a:t>
            </a:r>
            <a:r>
              <a:rPr lang="ar-SA" sz="2600" dirty="0" smtClean="0"/>
              <a:t>، و</a:t>
            </a:r>
            <a:r>
              <a:rPr lang="ar-SA" sz="2600" dirty="0" smtClean="0">
                <a:hlinkClick r:id="rId13" action="ppaction://hlinkfile" tooltip="سليمان الأعمش (الصفحة غير موجودة)"/>
              </a:rPr>
              <a:t>سليمان الأعمش</a:t>
            </a:r>
            <a:r>
              <a:rPr lang="ar-SA" sz="2600" dirty="0" smtClean="0"/>
              <a:t>، ثم </a:t>
            </a:r>
            <a:r>
              <a:rPr lang="ar-SA" sz="2600" dirty="0" smtClean="0">
                <a:hlinkClick r:id="rId14" action="ppaction://hlinkfile" tooltip="حمزة الزيات"/>
              </a:rPr>
              <a:t>حمزة بن حبيب الزيات</a:t>
            </a:r>
            <a:r>
              <a:rPr lang="ar-SA" sz="2600" dirty="0" smtClean="0"/>
              <a:t>، ثم </a:t>
            </a:r>
            <a:r>
              <a:rPr lang="ar-SA" sz="2600" dirty="0" err="1" smtClean="0">
                <a:hlinkClick r:id="rId15" action="ppaction://hlinkfile" tooltip="الكسائي"/>
              </a:rPr>
              <a:t>الكسائي</a:t>
            </a:r>
            <a:r>
              <a:rPr lang="ar-SA" sz="2600" dirty="0" smtClean="0">
                <a:hlinkClick r:id="rId15" action="ppaction://hlinkfile" tooltip="الكسائي"/>
              </a:rPr>
              <a:t> أبو الحسن علي بن حمزة</a:t>
            </a:r>
            <a:r>
              <a:rPr lang="ar-SA" sz="2600" dirty="0" smtClean="0"/>
              <a:t>.</a:t>
            </a:r>
          </a:p>
          <a:p>
            <a:r>
              <a:rPr lang="ar-SA" sz="2600" b="1" dirty="0" smtClean="0">
                <a:hlinkClick r:id="rId16" action="ppaction://hlinkfile"/>
              </a:rPr>
              <a:t>البصرة</a:t>
            </a:r>
            <a:r>
              <a:rPr lang="ar-SA" sz="2600" b="1" dirty="0" smtClean="0"/>
              <a:t>:</a:t>
            </a:r>
            <a:r>
              <a:rPr lang="ar-SA" sz="2600" dirty="0" smtClean="0"/>
              <a:t> </a:t>
            </a:r>
            <a:r>
              <a:rPr lang="ar-SA" sz="2600" dirty="0" smtClean="0">
                <a:hlinkClick r:id="rId17" action="ppaction://hlinkfile" tooltip="عبد الله بن أبي إسحاق (الصفحة غير موجودة)"/>
              </a:rPr>
              <a:t>عبد الله بن أبي إسحاق</a:t>
            </a:r>
            <a:r>
              <a:rPr lang="ar-SA" sz="2600" dirty="0" smtClean="0"/>
              <a:t>، و</a:t>
            </a:r>
            <a:r>
              <a:rPr lang="ar-SA" sz="2600" dirty="0" smtClean="0">
                <a:hlinkClick r:id="rId18" action="ppaction://hlinkfile"/>
              </a:rPr>
              <a:t>عيسى بن عمر</a:t>
            </a:r>
            <a:r>
              <a:rPr lang="ar-SA" sz="2600" dirty="0" smtClean="0"/>
              <a:t>، و</a:t>
            </a:r>
            <a:r>
              <a:rPr lang="ar-SA" sz="2600" dirty="0" smtClean="0">
                <a:hlinkClick r:id="rId19" action="ppaction://hlinkfile" tooltip="أبو عمرو بن العلاء"/>
              </a:rPr>
              <a:t>أبو عمرو بن العلاء</a:t>
            </a:r>
            <a:r>
              <a:rPr lang="ar-SA" sz="2600" dirty="0" smtClean="0"/>
              <a:t>، ثم </a:t>
            </a:r>
            <a:r>
              <a:rPr lang="ar-SA" sz="2600" dirty="0" smtClean="0">
                <a:hlinkClick r:id="rId20" action="ppaction://hlinkfile" tooltip="عاصم الجحدري (الصفحة غير موجودة)"/>
              </a:rPr>
              <a:t>عاصم </a:t>
            </a:r>
            <a:r>
              <a:rPr lang="ar-SA" sz="2600" dirty="0" err="1" smtClean="0">
                <a:hlinkClick r:id="rId20" action="ppaction://hlinkfile" tooltip="عاصم الجحدري (الصفحة غير موجودة)"/>
              </a:rPr>
              <a:t>الجحدري</a:t>
            </a:r>
            <a:r>
              <a:rPr lang="ar-SA" sz="2600" dirty="0" smtClean="0"/>
              <a:t>، ثم </a:t>
            </a:r>
            <a:r>
              <a:rPr lang="ar-SA" sz="2600" dirty="0" smtClean="0">
                <a:hlinkClick r:id="rId21" action="ppaction://hlinkfile"/>
              </a:rPr>
              <a:t>يعقوب الحضرمي</a:t>
            </a:r>
            <a:r>
              <a:rPr lang="ar-SA" sz="2600" dirty="0" smtClean="0"/>
              <a:t>.</a:t>
            </a:r>
          </a:p>
          <a:p>
            <a:r>
              <a:rPr lang="ar-SA" sz="2600" b="1" dirty="0" smtClean="0">
                <a:hlinkClick r:id="rId22" action="ppaction://hlinkfile" tooltip="الشام"/>
              </a:rPr>
              <a:t>الشام</a:t>
            </a:r>
            <a:r>
              <a:rPr lang="ar-SA" sz="2600" b="1" dirty="0" smtClean="0"/>
              <a:t>:</a:t>
            </a:r>
            <a:r>
              <a:rPr lang="ar-SA" sz="2600" dirty="0" smtClean="0"/>
              <a:t> </a:t>
            </a:r>
            <a:r>
              <a:rPr lang="ar-SA" sz="2600" dirty="0" smtClean="0">
                <a:hlinkClick r:id="rId23" action="ppaction://hlinkfile" tooltip="عبد الله بن عامر (الصفحة غير موجودة)"/>
              </a:rPr>
              <a:t>عبد الله بن عامر</a:t>
            </a:r>
            <a:r>
              <a:rPr lang="ar-SA" sz="2600" dirty="0" smtClean="0"/>
              <a:t>، و</a:t>
            </a:r>
            <a:r>
              <a:rPr lang="ar-SA" sz="2600" dirty="0" smtClean="0">
                <a:hlinkClick r:id="rId24" action="ppaction://hlinkfile" tooltip="عطية بن قيس الكلابي (الصفحة غير موجودة)"/>
              </a:rPr>
              <a:t>عطية بن قيس </a:t>
            </a:r>
            <a:r>
              <a:rPr lang="ar-SA" sz="2600" dirty="0" err="1" smtClean="0">
                <a:hlinkClick r:id="rId24" action="ppaction://hlinkfile" tooltip="عطية بن قيس الكلابي (الصفحة غير موجودة)"/>
              </a:rPr>
              <a:t>الكلابي</a:t>
            </a:r>
            <a:r>
              <a:rPr lang="ar-SA" sz="2600" dirty="0" smtClean="0"/>
              <a:t>، و</a:t>
            </a:r>
            <a:r>
              <a:rPr lang="ar-SA" sz="2600" dirty="0" smtClean="0">
                <a:hlinkClick r:id="rId25" action="ppaction://hlinkfile" tooltip="إسماعيل بن عبد الله بن المهاجر (الصفحة غير موجودة)"/>
              </a:rPr>
              <a:t>إسماعيل بن عبد الله بن المهاجر</a:t>
            </a:r>
            <a:r>
              <a:rPr lang="ar-SA" sz="2600" dirty="0" smtClean="0"/>
              <a:t>، ثم </a:t>
            </a:r>
            <a:r>
              <a:rPr lang="ar-SA" sz="2600" dirty="0" smtClean="0">
                <a:hlinkClick r:id="rId26" action="ppaction://hlinkfile" tooltip="يحيى بن الحارث الذماري (الصفحة غير موجودة)"/>
              </a:rPr>
              <a:t>يحيى بن الحارث </a:t>
            </a:r>
            <a:r>
              <a:rPr lang="ar-SA" sz="2600" dirty="0" err="1" smtClean="0">
                <a:hlinkClick r:id="rId26" action="ppaction://hlinkfile" tooltip="يحيى بن الحارث الذماري (الصفحة غير موجودة)"/>
              </a:rPr>
              <a:t>الذماري</a:t>
            </a:r>
            <a:r>
              <a:rPr lang="ar-SA" sz="2600" dirty="0" smtClean="0"/>
              <a:t>، ثم </a:t>
            </a:r>
            <a:r>
              <a:rPr lang="ar-SA" sz="2600" dirty="0" err="1" smtClean="0">
                <a:hlinkClick r:id="rId27" action="ppaction://hlinkfile" tooltip="شريح بن زيد الحضرمي (الصفحة غير موجودة)"/>
              </a:rPr>
              <a:t>شريح</a:t>
            </a:r>
            <a:r>
              <a:rPr lang="ar-SA" sz="2600" dirty="0" smtClean="0">
                <a:hlinkClick r:id="rId27" action="ppaction://hlinkfile" tooltip="شريح بن زيد الحضرمي (الصفحة غير موجودة)"/>
              </a:rPr>
              <a:t> بن زيد الحضرمي</a:t>
            </a:r>
            <a:r>
              <a:rPr lang="ar-SA" sz="2600" dirty="0" smtClean="0"/>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3000" b="1" dirty="0" smtClean="0"/>
              <a:t> القراءات السبع والعشر</a:t>
            </a:r>
          </a:p>
          <a:p>
            <a:r>
              <a:rPr lang="ar-SA" sz="3000" dirty="0" smtClean="0"/>
              <a:t>جاء الإمام </a:t>
            </a:r>
            <a:r>
              <a:rPr lang="ar-SA" sz="3000" dirty="0" smtClean="0">
                <a:hlinkClick r:id="rId2" action="ppaction://hlinkfile" tooltip="أحمد بن موسى بن العباس (الصفحة غير موجودة)"/>
              </a:rPr>
              <a:t>أحمد بن موسى بن العباس</a:t>
            </a:r>
            <a:r>
              <a:rPr lang="ar-SA" sz="3000" dirty="0" smtClean="0"/>
              <a:t> المشهور ب</a:t>
            </a:r>
            <a:r>
              <a:rPr lang="ar-SA" sz="3000" b="1" dirty="0" smtClean="0">
                <a:hlinkClick r:id="rId3" action="ppaction://hlinkfile" tooltip="ابن مجاهد (الصفحة غير موجودة)"/>
              </a:rPr>
              <a:t>ابن مجاهد</a:t>
            </a:r>
            <a:r>
              <a:rPr lang="ar-SA" sz="3000" dirty="0" smtClean="0"/>
              <a:t> المتوفى سنة (324هـ) فأفرد القراءات السبع المعروفة، فدونها في كتابه: </a:t>
            </a:r>
            <a:r>
              <a:rPr lang="ar-SA" sz="3000" b="1" dirty="0" smtClean="0">
                <a:hlinkClick r:id="rId4" action="ppaction://hlinkfile" tooltip="القراءات السبعة (الصفحة غير موجودة)"/>
              </a:rPr>
              <a:t>القراءات السبعة</a:t>
            </a:r>
            <a:r>
              <a:rPr lang="ar-SA" sz="3000" dirty="0" smtClean="0"/>
              <a:t> فاحتلت مكانتها في التدوين، وأصبح علمها مفرداً يقصدها طلاب القراءات. حتى قيل: أول من سبّع القراءات ابن مجاهد.</a:t>
            </a:r>
          </a:p>
          <a:p>
            <a:r>
              <a:rPr lang="ar-SA" sz="3000" dirty="0" smtClean="0"/>
              <a:t>وقد بنى اختياره هذا على شروط عالية جداً، فلم يأخذ إلا عن الإمام الذي اشتهر بالضبط والأمانة، وطول العمر في ملازمة الإقراء، مع الاتفاق على الأخذ منه، والتلقي عنه، فكان له من ذلك قراءات هؤلاء السبعة، وهم:</a:t>
            </a:r>
            <a:endParaRPr lang="ar-SA" sz="3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sz="2500" dirty="0" smtClean="0"/>
          </a:p>
          <a:p>
            <a:r>
              <a:rPr lang="ar-SA" sz="2500" dirty="0" smtClean="0">
                <a:hlinkClick r:id="rId2" action="ppaction://hlinkfile" tooltip="ابن كثير المكي"/>
              </a:rPr>
              <a:t>عبد الله بن كثير الداري المكي</a:t>
            </a:r>
            <a:r>
              <a:rPr lang="ar-SA" sz="2500" dirty="0" smtClean="0"/>
              <a:t>، (45-120 هـ).</a:t>
            </a:r>
          </a:p>
          <a:p>
            <a:r>
              <a:rPr lang="ar-SA" sz="2500" dirty="0" smtClean="0">
                <a:hlinkClick r:id="rId3" action="ppaction://hlinkfile" tooltip="ابن عامر الشامي (الصفحة غير موجودة)"/>
              </a:rPr>
              <a:t>عبد الله بن عامر </a:t>
            </a:r>
            <a:r>
              <a:rPr lang="ar-SA" sz="2500" dirty="0" err="1" smtClean="0">
                <a:hlinkClick r:id="rId3" action="ppaction://hlinkfile" tooltip="ابن عامر الشامي (الصفحة غير موجودة)"/>
              </a:rPr>
              <a:t>اليحصبي</a:t>
            </a:r>
            <a:r>
              <a:rPr lang="ar-SA" sz="2500" dirty="0" smtClean="0">
                <a:hlinkClick r:id="rId3" action="ppaction://hlinkfile" tooltip="ابن عامر الشامي (الصفحة غير موجودة)"/>
              </a:rPr>
              <a:t> الشامي</a:t>
            </a:r>
            <a:r>
              <a:rPr lang="ar-SA" sz="2500" dirty="0" smtClean="0"/>
              <a:t> (8-18 هـ).</a:t>
            </a:r>
          </a:p>
          <a:p>
            <a:r>
              <a:rPr lang="ar-SA" sz="2500" dirty="0" smtClean="0">
                <a:hlinkClick r:id="rId4" action="ppaction://hlinkfile" tooltip="عاصم بن أبي النجود"/>
              </a:rPr>
              <a:t>عاصم بن أبي النَّجود </a:t>
            </a:r>
            <a:r>
              <a:rPr lang="ar-SA" sz="2500" dirty="0" err="1" smtClean="0">
                <a:hlinkClick r:id="rId4" action="ppaction://hlinkfile" tooltip="عاصم بن أبي النجود"/>
              </a:rPr>
              <a:t>الأسدي</a:t>
            </a:r>
            <a:r>
              <a:rPr lang="ar-SA" sz="2500" dirty="0" smtClean="0">
                <a:hlinkClick r:id="rId4" action="ppaction://hlinkfile" tooltip="عاصم بن أبي النجود"/>
              </a:rPr>
              <a:t> الكوفي</a:t>
            </a:r>
            <a:r>
              <a:rPr lang="ar-SA" sz="2500" dirty="0" smtClean="0"/>
              <a:t>، المتوفى سنة (127هـ).</a:t>
            </a:r>
          </a:p>
          <a:p>
            <a:r>
              <a:rPr lang="ar-SA" sz="2500" dirty="0" smtClean="0">
                <a:hlinkClick r:id="rId5" action="ppaction://hlinkfile" tooltip="أبو عمرو بن العلاء"/>
              </a:rPr>
              <a:t>أبو عمرو بن العلاء البصري</a:t>
            </a:r>
            <a:r>
              <a:rPr lang="ar-SA" sz="2500" dirty="0" smtClean="0"/>
              <a:t>، (70-154 هـ).</a:t>
            </a:r>
          </a:p>
          <a:p>
            <a:r>
              <a:rPr lang="ar-SA" sz="2500" dirty="0" smtClean="0">
                <a:hlinkClick r:id="rId6" action="ppaction://hlinkfile" tooltip="حمزة الزيات"/>
              </a:rPr>
              <a:t>حمزة بن حبيب الزيات الكوفي</a:t>
            </a:r>
            <a:r>
              <a:rPr lang="ar-SA" sz="2500" dirty="0" smtClean="0"/>
              <a:t>، (8-156 هـ).</a:t>
            </a:r>
          </a:p>
          <a:p>
            <a:r>
              <a:rPr lang="ar-SA" sz="2500" dirty="0" smtClean="0">
                <a:hlinkClick r:id="rId7" action="ppaction://hlinkfile" tooltip="نافع بن أبي نعيم"/>
              </a:rPr>
              <a:t>نافع بن عبد الرحمن بن أبي نعيم المدني</a:t>
            </a:r>
            <a:r>
              <a:rPr lang="ar-SA" sz="2500" dirty="0" smtClean="0"/>
              <a:t>، المتوفى سنة (169هـ).</a:t>
            </a:r>
          </a:p>
          <a:p>
            <a:r>
              <a:rPr lang="ar-SA" sz="2500" dirty="0" smtClean="0">
                <a:hlinkClick r:id="rId8" action="ppaction://hlinkfile" tooltip="الكسائي"/>
              </a:rPr>
              <a:t>أبو الحسن علي بن حمزة </a:t>
            </a:r>
            <a:r>
              <a:rPr lang="ar-SA" sz="2500" dirty="0" err="1" smtClean="0">
                <a:hlinkClick r:id="rId8" action="ppaction://hlinkfile" tooltip="الكسائي"/>
              </a:rPr>
              <a:t>الكسائي</a:t>
            </a:r>
            <a:r>
              <a:rPr lang="ar-SA" sz="2500" dirty="0" smtClean="0">
                <a:hlinkClick r:id="rId8" action="ppaction://hlinkfile" tooltip="الكسائي"/>
              </a:rPr>
              <a:t> النحوي الكوفي</a:t>
            </a:r>
            <a:r>
              <a:rPr lang="ar-SA" sz="2500" dirty="0" smtClean="0"/>
              <a:t>، المتوفى سنة (189هـ).</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400" dirty="0" smtClean="0"/>
              <a:t>ولم تكن هذه القراءات هي كلها بل هذه القراءات التي حددها </a:t>
            </a:r>
            <a:r>
              <a:rPr lang="ar-SA" sz="2400" dirty="0" smtClean="0">
                <a:hlinkClick r:id="rId2" action="ppaction://hlinkfile" tooltip="ابن مجاهد (الصفحة غير موجودة)"/>
              </a:rPr>
              <a:t>ابن مجاهد</a:t>
            </a:r>
            <a:r>
              <a:rPr lang="ar-SA" sz="2400" dirty="0" smtClean="0"/>
              <a:t> لأنها وافقت الشروط التي وضعها. ولكل قارئ راوي يروي عنه , فنافع المدني رواته : قالون و ورش , والمكي : قنبل والبزي , والشامي : هشام وابن ذكوان , </a:t>
            </a:r>
            <a:r>
              <a:rPr lang="ar-SA" sz="2400" dirty="0" smtClean="0"/>
              <a:t>وعاصم</a:t>
            </a:r>
            <a:r>
              <a:rPr lang="ar-SA" sz="2400" dirty="0" smtClean="0"/>
              <a:t> : حفص و شعبه , والبصري : الدوري البصري و السوسي , وحمزه : خلف </a:t>
            </a:r>
            <a:r>
              <a:rPr lang="ar-SA" sz="2400" dirty="0" smtClean="0"/>
              <a:t>وخلاد,والكسائي</a:t>
            </a:r>
            <a:r>
              <a:rPr lang="ar-SA" sz="2400" dirty="0" smtClean="0"/>
              <a:t> : الدوري الكسائي و بن الحارث .</a:t>
            </a:r>
          </a:p>
          <a:p>
            <a:r>
              <a:rPr lang="ar-SA" sz="2400" dirty="0" smtClean="0"/>
              <a:t>وقد تابع العلماء البحث لتحديد القراءات المتواترة، حتى استقر الاعتماد العلمي، واشتهر على زيادة ثلاث قراءات أخرى، أضيفت إلى السبع، أضافها </a:t>
            </a:r>
            <a:r>
              <a:rPr lang="ar-SA" sz="2400" dirty="0" smtClean="0">
                <a:hlinkClick r:id="rId3" action="ppaction://hlinkfile" tooltip="الإمام محمد الجزري (الصفحة غير موجودة)"/>
              </a:rPr>
              <a:t>الإمام محمد الجزري</a:t>
            </a:r>
            <a:r>
              <a:rPr lang="ar-SA" sz="2400" dirty="0" smtClean="0"/>
              <a:t>، فأصبح مجموع المتواتر من القراءات عشر قراءات، وهذه القراءات الثلاث هي قراءات هؤلاء الأئمة:</a:t>
            </a:r>
          </a:p>
          <a:p>
            <a:r>
              <a:rPr lang="ar-SA" sz="2400" dirty="0" smtClean="0">
                <a:hlinkClick r:id="rId4" action="ppaction://hlinkfile" tooltip="أبو جعفر المدني"/>
              </a:rPr>
              <a:t>أبو جعفر يزيد بن القعقاع المدني</a:t>
            </a:r>
            <a:r>
              <a:rPr lang="ar-SA" sz="2400" dirty="0" smtClean="0"/>
              <a:t>، المتوفى سنة (130هـ</a:t>
            </a:r>
            <a:r>
              <a:rPr lang="ar-SA" sz="2400" dirty="0" smtClean="0"/>
              <a:t>)،</a:t>
            </a:r>
            <a:r>
              <a:rPr lang="ar-SA" sz="2400" dirty="0" smtClean="0">
                <a:hlinkClick r:id="rId5" action="ppaction://hlinkfile" tooltip="يعقوب الحضرمي"/>
              </a:rPr>
              <a:t>يعقوب </a:t>
            </a:r>
            <a:r>
              <a:rPr lang="ar-SA" sz="2400" dirty="0" smtClean="0">
                <a:hlinkClick r:id="rId5" action="ppaction://hlinkfile" tooltip="يعقوب الحضرمي"/>
              </a:rPr>
              <a:t>بن اسحاق الحضرمي الكوفي</a:t>
            </a:r>
            <a:r>
              <a:rPr lang="ar-SA" sz="2400" dirty="0" smtClean="0"/>
              <a:t>، المتوفى سنة (205هـ</a:t>
            </a:r>
            <a:r>
              <a:rPr lang="ar-SA" sz="2400" dirty="0" smtClean="0"/>
              <a:t>)،</a:t>
            </a:r>
            <a:r>
              <a:rPr lang="ar-SA" sz="2400" dirty="0" smtClean="0">
                <a:hlinkClick r:id="rId6" action="ppaction://hlinkfile" tooltip="خلف"/>
              </a:rPr>
              <a:t>خلف </a:t>
            </a:r>
            <a:r>
              <a:rPr lang="ar-SA" sz="2400" dirty="0" smtClean="0">
                <a:hlinkClick r:id="rId6" action="ppaction://hlinkfile" tooltip="خلف"/>
              </a:rPr>
              <a:t>بن هشام</a:t>
            </a:r>
            <a:r>
              <a:rPr lang="ar-SA" sz="2400" dirty="0" smtClean="0"/>
              <a:t>، المتوفى سنة (229 هـ</a:t>
            </a:r>
            <a:r>
              <a:rPr lang="ar-SA" sz="2400" dirty="0" smtClean="0"/>
              <a:t>)،وهنالك </a:t>
            </a:r>
            <a:r>
              <a:rPr lang="ar-SA" sz="2400" dirty="0" smtClean="0"/>
              <a:t>قراءات أخرى </a:t>
            </a:r>
            <a:r>
              <a:rPr lang="ar-SA" sz="2400" dirty="0" smtClean="0">
                <a:hlinkClick r:id="rId7" action="ppaction://hlinkfile" tooltip="قراءات شاذة (الصفحة غير موجودة)"/>
              </a:rPr>
              <a:t>شاذة</a:t>
            </a:r>
            <a:r>
              <a:rPr lang="ar-SA" sz="2400" dirty="0" smtClean="0"/>
              <a:t> لا يصح التعبد بها لكنه يستدل بها أحيانا من الناحية اللغوية وهذه القراءات </a:t>
            </a:r>
            <a:r>
              <a:rPr lang="ar-SA" sz="2400" dirty="0" smtClean="0"/>
              <a:t>كثيرة موجودة </a:t>
            </a:r>
            <a:r>
              <a:rPr lang="ar-SA" sz="2400" dirty="0" smtClean="0"/>
              <a:t>في بطون </a:t>
            </a:r>
            <a:r>
              <a:rPr lang="ar-SA" sz="2400" dirty="0" smtClean="0"/>
              <a:t>الكتب.</a:t>
            </a:r>
            <a:endParaRPr lang="ar-SA" sz="2400" dirty="0" smtClean="0"/>
          </a:p>
          <a:p>
            <a:endParaRPr lang="ar-SA" sz="2400" dirty="0" smtClean="0"/>
          </a:p>
          <a:p>
            <a:endParaRPr lang="ar-SA" sz="2400" dirty="0" smtClean="0"/>
          </a:p>
          <a:p>
            <a:endParaRPr lang="ar-SA" sz="2400" dirty="0" smtClean="0"/>
          </a:p>
          <a:p>
            <a:endParaRPr lang="ar-SA" sz="2400" dirty="0" smtClean="0"/>
          </a:p>
          <a:p>
            <a:endParaRPr lang="ar-SA" sz="2400" dirty="0" smtClean="0"/>
          </a:p>
          <a:p>
            <a:endParaRPr lang="ar-SA" sz="2400" dirty="0" smtClean="0"/>
          </a:p>
          <a:p>
            <a:r>
              <a:rPr lang="ar-SA" sz="2400" b="1" dirty="0" smtClean="0"/>
              <a:t> </a:t>
            </a:r>
            <a:endParaRPr lang="ar-SA" sz="2400" dirty="0" smtClean="0"/>
          </a:p>
          <a:p>
            <a:endParaRPr lang="ar-SA" sz="2400" dirty="0" smtClean="0"/>
          </a:p>
          <a:p>
            <a:endParaRPr lang="ar-SA" sz="2400" dirty="0" smtClean="0"/>
          </a:p>
          <a:p>
            <a:endParaRPr lang="ar-SA" sz="2400" dirty="0" smtClean="0"/>
          </a:p>
          <a:p>
            <a:endParaRPr lang="ar-SA" sz="2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2400" dirty="0" smtClean="0"/>
              <a:t>يمكن الرجوع إلى: دور اللهجة في توجيه القراءات القرآني. جزاء </a:t>
            </a:r>
            <a:r>
              <a:rPr lang="ar-SA" sz="2400" dirty="0" err="1" smtClean="0"/>
              <a:t>المصاروة</a:t>
            </a:r>
            <a:r>
              <a:rPr lang="ar-SA" sz="2400" dirty="0" smtClean="0"/>
              <a:t> </a:t>
            </a:r>
            <a:r>
              <a:rPr lang="en-US" sz="2400" dirty="0" smtClean="0"/>
              <a:t>http://www.tafsir.net/vb/showthread.php?p=144079</a:t>
            </a:r>
            <a:endParaRPr lang="ar-SA" sz="2400" dirty="0"/>
          </a:p>
        </p:txBody>
      </p:sp>
      <p:sp>
        <p:nvSpPr>
          <p:cNvPr id="3" name="عنصر نائب للمحتوى 2"/>
          <p:cNvSpPr>
            <a:spLocks noGrp="1"/>
          </p:cNvSpPr>
          <p:nvPr>
            <p:ph idx="1"/>
          </p:nvPr>
        </p:nvSpPr>
        <p:spPr/>
        <p:txBody>
          <a:bodyPr/>
          <a:lstStyle/>
          <a:p>
            <a:r>
              <a:rPr lang="ar-SA" dirty="0" smtClean="0"/>
              <a:t>وقد تختلف القراءة عن الأخرى في الجانب النحوي ما بين رفع ونصب وجر، أو تختلفان في ضبط البنية الداخلية للكلمة ما بين فتح وضم وكسر وسكون، وقد تختلفان في شكل الحروف، وترد معظم الاختلافات إلى الجانب الصوتي المبني على الجانب اللهجي، وسنذكر في هذه المحاضرة بعض هذه القراءات وتوجيهاتها الصوتية. </a:t>
            </a: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من ذلك ما ورد في سورة الفاتحة في قوله تعالى:[الحمدُ للهِ ربِّ العالمينَ] وهذه قراءة الجمهور، وقد قرأ ابراهيم </a:t>
            </a:r>
            <a:r>
              <a:rPr lang="ar-SA" dirty="0" smtClean="0"/>
              <a:t>بن أبي عبلة </a:t>
            </a:r>
            <a:r>
              <a:rPr lang="ar-SA" dirty="0" smtClean="0"/>
              <a:t>(الحمدُ لُلهِ) بضم لام الجر، كما قرأ </a:t>
            </a:r>
            <a:r>
              <a:rPr lang="ar-SA" dirty="0" smtClean="0"/>
              <a:t>الحسن وزيد بن </a:t>
            </a:r>
            <a:r>
              <a:rPr lang="ar-SA" dirty="0" smtClean="0"/>
              <a:t>علي (الحمدِ للهَ) بكسر الدال. ويمكن تفسير هاتين القراءتين على قانون المماثلة الصوتية، ففي القراءة الأولى أثرت ضمة الدال في كسرة اللام فقلبتها ضمة مثلها فهي مماثلة مقبلة كلية منفصلة، وفي الثانية العكس </a:t>
            </a:r>
            <a:r>
              <a:rPr lang="ar-SA" dirty="0" smtClean="0"/>
              <a:t>أ</a:t>
            </a:r>
            <a:r>
              <a:rPr lang="ar-SA" dirty="0" smtClean="0"/>
              <a:t>ثرت كسرة اللام في ضمة الدال فقلبتها كسرة وهي مماثلة مدبرة كلية منفصلة.</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1"/>
            <a:r>
              <a:rPr lang="ar-SA" dirty="0" smtClean="0"/>
              <a:t>وفي قوله تعالى:[ولا الضاليين] قرأ </a:t>
            </a:r>
            <a:r>
              <a:rPr lang="ar-SA" dirty="0" smtClean="0"/>
              <a:t>أيوب السختياني : </a:t>
            </a:r>
            <a:r>
              <a:rPr lang="ar-SA" dirty="0" smtClean="0"/>
              <a:t>(ولا الضألين) </a:t>
            </a:r>
            <a:r>
              <a:rPr lang="ar-SA" dirty="0" smtClean="0"/>
              <a:t>، بإبدال الألف همزة فراراً من التقاء الساكنين</a:t>
            </a:r>
            <a:r>
              <a:rPr lang="ar-SA" dirty="0" smtClean="0"/>
              <a:t>. ويمكن تفسير هذه القراءة على أنها جاءت للفرار من المقطع الرابع المرفوض وهو المقطع الطويل المغلق في كلمة الضالّين:</a:t>
            </a:r>
            <a:r>
              <a:rPr lang="en-US" dirty="0" err="1" smtClean="0">
                <a:cs typeface="Calibri"/>
              </a:rPr>
              <a:t>ḍaal</a:t>
            </a:r>
            <a:r>
              <a:rPr lang="en-US" dirty="0" smtClean="0">
                <a:cs typeface="Calibri"/>
              </a:rPr>
              <a:t>\ </a:t>
            </a:r>
            <a:r>
              <a:rPr lang="en-US" dirty="0" err="1" smtClean="0">
                <a:cs typeface="Calibri"/>
              </a:rPr>
              <a:t>liina</a:t>
            </a:r>
            <a:endParaRPr lang="ar-SA" dirty="0" smtClean="0"/>
          </a:p>
          <a:p>
            <a:pPr algn="just" rtl="1"/>
            <a:r>
              <a:rPr lang="ar-SA" dirty="0" smtClean="0"/>
              <a:t>  فتشكل المقطع الرابع في أول الكلمة فلجأت اللغة إلى إقحام الهمزة للتخلص من هذا المقطع.</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1026" name="Picture 2"/>
          <p:cNvPicPr>
            <a:picLocks noGrp="1" noChangeAspect="1" noChangeArrowheads="1"/>
          </p:cNvPicPr>
          <p:nvPr>
            <p:ph idx="1"/>
          </p:nvPr>
        </p:nvPicPr>
        <p:blipFill>
          <a:blip r:embed="rId2" cstate="print"/>
          <a:srcRect/>
          <a:stretch>
            <a:fillRect/>
          </a:stretch>
        </p:blipFill>
        <p:spPr bwMode="auto">
          <a:xfrm>
            <a:off x="495300" y="1066800"/>
            <a:ext cx="8915400" cy="2233229"/>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33338" y="3200400"/>
            <a:ext cx="9839325" cy="2819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2050" name="Picture 2"/>
          <p:cNvPicPr>
            <a:picLocks noGrp="1" noChangeAspect="1" noChangeArrowheads="1"/>
          </p:cNvPicPr>
          <p:nvPr>
            <p:ph idx="1"/>
          </p:nvPr>
        </p:nvPicPr>
        <p:blipFill>
          <a:blip r:embed="rId2" cstate="print"/>
          <a:srcRect/>
          <a:stretch>
            <a:fillRect/>
          </a:stretch>
        </p:blipFill>
        <p:spPr bwMode="auto">
          <a:xfrm>
            <a:off x="495300" y="914400"/>
            <a:ext cx="8915400" cy="1736534"/>
          </a:xfrm>
          <a:prstGeom prst="rect">
            <a:avLst/>
          </a:prstGeom>
          <a:noFill/>
          <a:ln w="9525">
            <a:noFill/>
            <a:miter lim="800000"/>
            <a:headEnd/>
            <a:tailEnd/>
          </a:ln>
        </p:spPr>
      </p:pic>
      <p:pic>
        <p:nvPicPr>
          <p:cNvPr id="2051" name="Picture 3"/>
          <p:cNvPicPr>
            <a:picLocks noChangeAspect="1" noChangeArrowheads="1"/>
          </p:cNvPicPr>
          <p:nvPr/>
        </p:nvPicPr>
        <p:blipFill>
          <a:blip r:embed="rId3" cstate="print"/>
          <a:srcRect/>
          <a:stretch>
            <a:fillRect/>
          </a:stretch>
        </p:blipFill>
        <p:spPr bwMode="auto">
          <a:xfrm>
            <a:off x="-61913" y="2286000"/>
            <a:ext cx="10029826" cy="3886199"/>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3074" name="Picture 2"/>
          <p:cNvPicPr>
            <a:picLocks noGrp="1" noChangeAspect="1" noChangeArrowheads="1"/>
          </p:cNvPicPr>
          <p:nvPr>
            <p:ph idx="1"/>
          </p:nvPr>
        </p:nvPicPr>
        <p:blipFill>
          <a:blip r:embed="rId2" cstate="print"/>
          <a:srcRect/>
          <a:stretch>
            <a:fillRect/>
          </a:stretch>
        </p:blipFill>
        <p:spPr bwMode="auto">
          <a:xfrm>
            <a:off x="495300" y="1295400"/>
            <a:ext cx="8915400" cy="2404753"/>
          </a:xfrm>
          <a:prstGeom prst="rect">
            <a:avLst/>
          </a:prstGeom>
          <a:noFill/>
          <a:ln w="9525">
            <a:noFill/>
            <a:miter lim="800000"/>
            <a:headEnd/>
            <a:tailEnd/>
          </a:ln>
        </p:spPr>
      </p:pic>
      <p:sp>
        <p:nvSpPr>
          <p:cNvPr id="5" name="مستطيل 4"/>
          <p:cNvSpPr/>
          <p:nvPr/>
        </p:nvSpPr>
        <p:spPr>
          <a:xfrm>
            <a:off x="5334000" y="3200400"/>
            <a:ext cx="21336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000" b="1" dirty="0" smtClean="0">
                <a:solidFill>
                  <a:schemeClr val="tx1"/>
                </a:solidFill>
              </a:rPr>
              <a:t>كلية في حالة الانفصال</a:t>
            </a:r>
            <a:endParaRPr lang="ar-SA" sz="2000" b="1" dirty="0">
              <a:solidFill>
                <a:schemeClr val="tx1"/>
              </a:solidFill>
            </a:endParaRPr>
          </a:p>
        </p:txBody>
      </p:sp>
      <p:pic>
        <p:nvPicPr>
          <p:cNvPr id="3075" name="Picture 3"/>
          <p:cNvPicPr>
            <a:picLocks noChangeAspect="1" noChangeArrowheads="1"/>
          </p:cNvPicPr>
          <p:nvPr/>
        </p:nvPicPr>
        <p:blipFill>
          <a:blip r:embed="rId3" cstate="print"/>
          <a:srcRect/>
          <a:stretch>
            <a:fillRect/>
          </a:stretch>
        </p:blipFill>
        <p:spPr bwMode="auto">
          <a:xfrm>
            <a:off x="342900" y="3505200"/>
            <a:ext cx="9220200" cy="1581150"/>
          </a:xfrm>
          <a:prstGeom prst="rect">
            <a:avLst/>
          </a:prstGeom>
          <a:noFill/>
          <a:ln w="9525">
            <a:noFill/>
            <a:miter lim="800000"/>
            <a:headEnd/>
            <a:tailEnd/>
          </a:ln>
        </p:spPr>
      </p:pic>
      <p:pic>
        <p:nvPicPr>
          <p:cNvPr id="3076" name="Picture 4"/>
          <p:cNvPicPr>
            <a:picLocks noChangeAspect="1" noChangeArrowheads="1"/>
          </p:cNvPicPr>
          <p:nvPr/>
        </p:nvPicPr>
        <p:blipFill>
          <a:blip r:embed="rId4" cstate="print"/>
          <a:srcRect/>
          <a:stretch>
            <a:fillRect/>
          </a:stretch>
        </p:blipFill>
        <p:spPr bwMode="auto">
          <a:xfrm>
            <a:off x="95250" y="4914900"/>
            <a:ext cx="9715500" cy="14097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098" name="Picture 2"/>
          <p:cNvPicPr>
            <a:picLocks noGrp="1" noChangeAspect="1" noChangeArrowheads="1"/>
          </p:cNvPicPr>
          <p:nvPr>
            <p:ph idx="1"/>
          </p:nvPr>
        </p:nvPicPr>
        <p:blipFill>
          <a:blip r:embed="rId2" cstate="print"/>
          <a:srcRect/>
          <a:stretch>
            <a:fillRect/>
          </a:stretch>
        </p:blipFill>
        <p:spPr bwMode="auto">
          <a:xfrm>
            <a:off x="495300" y="1524000"/>
            <a:ext cx="8915400" cy="1290628"/>
          </a:xfrm>
          <a:prstGeom prst="rect">
            <a:avLst/>
          </a:prstGeom>
          <a:noFill/>
          <a:ln w="9525">
            <a:noFill/>
            <a:miter lim="800000"/>
            <a:headEnd/>
            <a:tailEnd/>
          </a:ln>
        </p:spPr>
      </p:pic>
      <p:pic>
        <p:nvPicPr>
          <p:cNvPr id="4099" name="Picture 3"/>
          <p:cNvPicPr>
            <a:picLocks noChangeAspect="1" noChangeArrowheads="1"/>
          </p:cNvPicPr>
          <p:nvPr/>
        </p:nvPicPr>
        <p:blipFill>
          <a:blip r:embed="rId3" cstate="print"/>
          <a:srcRect/>
          <a:stretch>
            <a:fillRect/>
          </a:stretch>
        </p:blipFill>
        <p:spPr bwMode="auto">
          <a:xfrm>
            <a:off x="195263" y="2743200"/>
            <a:ext cx="9515475" cy="3581400"/>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1"/>
            <a:r>
              <a:rPr lang="ar-SA" sz="2500" dirty="0" smtClean="0"/>
              <a:t>ذكر القدماء أن أصوات الحلق غالباً ما يأتي بعدها فتحة، وقد تابعهم المحدثون في ذلك فقالوا </a:t>
            </a:r>
            <a:r>
              <a:rPr lang="ar-SA" sz="2500" dirty="0" smtClean="0">
                <a:solidFill>
                  <a:srgbClr val="FF0000"/>
                </a:solidFill>
              </a:rPr>
              <a:t>إن أصوات الحلق تؤثر الفتحة</a:t>
            </a:r>
            <a:r>
              <a:rPr lang="ar-SA" sz="2500" dirty="0" smtClean="0"/>
              <a:t>، لذلك ففي قوله تعالى:[يوم ضعْنِكم ويومَ إقامتكم] قرأ نافع وابن كثير وأبو عمرو(ضَعَنِكم) بفتح العين. وهذا تطبيق عملي على هذا الرأي فقد مال صوت العين إلى الفتحة.</a:t>
            </a:r>
          </a:p>
          <a:p>
            <a:pPr algn="just" rtl="1"/>
            <a:r>
              <a:rPr lang="ar-SA" sz="2500" dirty="0" smtClean="0"/>
              <a:t>وفي قوله تعالى:[لما جاءت رسلنا لوطاً سيء بهم] قرأ عيسى وطلحة (سوءَ بهم) وكلاهما لهجة، والأصل في بناء الفعل ساء للمجهول أن يكون كما يلي: سُوِئَ : </a:t>
            </a:r>
            <a:r>
              <a:rPr lang="en-US" sz="2500" dirty="0" err="1" smtClean="0"/>
              <a:t>suwi</a:t>
            </a:r>
            <a:r>
              <a:rPr lang="en-US" sz="2500" dirty="0" smtClean="0">
                <a:ea typeface="Monotype Koufi"/>
                <a:cs typeface="Monotype Koufi"/>
              </a:rPr>
              <a:t>&gt;</a:t>
            </a:r>
            <a:r>
              <a:rPr lang="en-US" sz="2500" dirty="0" smtClean="0"/>
              <a:t>a</a:t>
            </a:r>
            <a:r>
              <a:rPr lang="ar-SA" sz="2500" dirty="0" smtClean="0"/>
              <a:t> وما حدث في قراءة سوءَ هو التخلص من الحركة المزدوجة الهابطة والتعويض عن ذلك بتطويل الحركة(الضمة)</a:t>
            </a:r>
          </a:p>
          <a:p>
            <a:pPr algn="just" rtl="1"/>
            <a:r>
              <a:rPr lang="en-US" sz="2500" dirty="0" err="1" smtClean="0"/>
              <a:t>suwi</a:t>
            </a:r>
            <a:r>
              <a:rPr lang="en-US" sz="2500" dirty="0" smtClean="0">
                <a:ea typeface="Monotype Koufi"/>
                <a:cs typeface="Monotype Koufi"/>
              </a:rPr>
              <a:t>&gt;</a:t>
            </a:r>
            <a:r>
              <a:rPr lang="en-US" sz="2500" dirty="0" smtClean="0"/>
              <a:t>a</a:t>
            </a:r>
            <a:r>
              <a:rPr lang="ar-SA" sz="2500" dirty="0" smtClean="0"/>
              <a:t>                     </a:t>
            </a:r>
            <a:r>
              <a:rPr lang="en-US" sz="2500" dirty="0" err="1" smtClean="0"/>
              <a:t>su</a:t>
            </a:r>
            <a:r>
              <a:rPr lang="en-US" sz="2500" dirty="0" smtClean="0">
                <a:ea typeface="Monotype Koufi"/>
                <a:cs typeface="Monotype Koufi"/>
              </a:rPr>
              <a:t>&gt;</a:t>
            </a:r>
            <a:r>
              <a:rPr lang="en-US" sz="2500" dirty="0" smtClean="0"/>
              <a:t>a</a:t>
            </a:r>
            <a:r>
              <a:rPr lang="ar-SA" sz="2500" dirty="0" smtClean="0"/>
              <a:t>               </a:t>
            </a:r>
            <a:r>
              <a:rPr lang="en-US" sz="2500" dirty="0" err="1" smtClean="0"/>
              <a:t>suu</a:t>
            </a:r>
            <a:r>
              <a:rPr lang="en-US" sz="2500" dirty="0" smtClean="0">
                <a:ea typeface="Monotype Koufi"/>
                <a:cs typeface="Monotype Koufi"/>
              </a:rPr>
              <a:t>&gt;</a:t>
            </a:r>
            <a:r>
              <a:rPr lang="en-US" sz="2500" dirty="0" smtClean="0"/>
              <a:t>a</a:t>
            </a:r>
            <a:r>
              <a:rPr lang="ar-SA" sz="2500" dirty="0" smtClean="0"/>
              <a:t> </a:t>
            </a:r>
          </a:p>
          <a:p>
            <a:pPr algn="just" rtl="1"/>
            <a:r>
              <a:rPr lang="ar-SA" sz="2500" dirty="0" smtClean="0"/>
              <a:t>(الأصل)        (حذف الحركة المزدوجة) (التعويض بإطالة الضمة)</a:t>
            </a:r>
          </a:p>
          <a:p>
            <a:pPr algn="just" rtl="1"/>
            <a:r>
              <a:rPr lang="ar-SA" sz="2500" dirty="0" smtClean="0"/>
              <a:t>أما قراءة الجمهور(سيء) فما حدث هو مماثلة بين ضمة السين وكسرة الواو فصارت: </a:t>
            </a:r>
            <a:r>
              <a:rPr lang="en-US" sz="2500" dirty="0" err="1" smtClean="0"/>
              <a:t>siwi</a:t>
            </a:r>
            <a:r>
              <a:rPr lang="en-US" sz="2500" dirty="0" smtClean="0">
                <a:ea typeface="Monotype Koufi"/>
                <a:cs typeface="Monotype Koufi"/>
              </a:rPr>
              <a:t>&gt;a</a:t>
            </a:r>
            <a:r>
              <a:rPr lang="ar-SA" sz="2500" dirty="0" smtClean="0">
                <a:ea typeface="Monotype Koufi"/>
                <a:cs typeface="Monotype Koufi"/>
              </a:rPr>
              <a:t>  </a:t>
            </a:r>
            <a:r>
              <a:rPr lang="ar-SA" sz="2500" dirty="0" smtClean="0"/>
              <a:t>ثم حذفت شبه الحركة فصارت</a:t>
            </a:r>
            <a:r>
              <a:rPr lang="ar-SA" sz="2500" dirty="0" smtClean="0">
                <a:ea typeface="Monotype Koufi"/>
                <a:cs typeface="Monotype Koufi"/>
              </a:rPr>
              <a:t>: </a:t>
            </a:r>
            <a:r>
              <a:rPr lang="en-US" sz="2500" dirty="0" err="1" smtClean="0">
                <a:ea typeface="Monotype Koufi"/>
                <a:cs typeface="Monotype Koufi"/>
              </a:rPr>
              <a:t>sii</a:t>
            </a:r>
            <a:r>
              <a:rPr lang="en-US" sz="2500" dirty="0" smtClean="0">
                <a:ea typeface="Monotype Koufi"/>
                <a:cs typeface="Monotype Koufi"/>
              </a:rPr>
              <a:t>&gt;a</a:t>
            </a:r>
            <a:endParaRPr lang="ar-SA" sz="2500" dirty="0" smtClean="0"/>
          </a:p>
          <a:p>
            <a:pPr algn="just" rtl="1"/>
            <a:endParaRPr lang="ar-SA" sz="2500" dirty="0"/>
          </a:p>
        </p:txBody>
      </p:sp>
      <p:cxnSp>
        <p:nvCxnSpPr>
          <p:cNvPr id="5" name="رابط كسهم مستقيم 4"/>
          <p:cNvCxnSpPr/>
          <p:nvPr/>
        </p:nvCxnSpPr>
        <p:spPr>
          <a:xfrm rot="10800000">
            <a:off x="6553200" y="7085011"/>
            <a:ext cx="990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 name="رابط كسهم مستقيم 5"/>
          <p:cNvCxnSpPr/>
          <p:nvPr/>
        </p:nvCxnSpPr>
        <p:spPr>
          <a:xfrm rot="10800000">
            <a:off x="3657601" y="7010400"/>
            <a:ext cx="990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just" rtl="1"/>
            <a:r>
              <a:rPr lang="ar-SA" sz="2800" dirty="0" smtClean="0"/>
              <a:t>وفي قوله تعالى:[اهدنا الصراط المستقيم] قرا الجمهور الصراط بالصاد وقرأها قنبل ورويس بالسين، وقرأها حمزة بإشمام الصاد زاياً. ويرى القدماء أن أصل اللفظ بالسين وخالفهم إبراهيم أنيس في العصر الحديث حيث يرى أن الأصل بالصاد، لكن القراءات فيها تدفعنا إلى القول بأن الأصل بالسين ويدعم هذا قول</a:t>
            </a:r>
            <a:r>
              <a:rPr lang="ar-SA" sz="2800" dirty="0" smtClean="0"/>
              <a:t> </a:t>
            </a:r>
            <a:r>
              <a:rPr lang="ar-SA" sz="2800" dirty="0" err="1" smtClean="0"/>
              <a:t>بروكلمان</a:t>
            </a:r>
            <a:r>
              <a:rPr lang="ar-SA" sz="2800" dirty="0" smtClean="0"/>
              <a:t> أن الكلمة مستعارة من كلمة لاتينية هي :</a:t>
            </a:r>
            <a:r>
              <a:rPr lang="en-US" sz="2800" dirty="0" smtClean="0"/>
              <a:t> </a:t>
            </a:r>
            <a:r>
              <a:rPr lang="en-US" sz="2800" dirty="0" err="1" smtClean="0"/>
              <a:t>starat</a:t>
            </a:r>
            <a:r>
              <a:rPr lang="ar-SA" sz="2800" dirty="0" smtClean="0"/>
              <a:t>.</a:t>
            </a:r>
          </a:p>
          <a:p>
            <a:pPr algn="just" rtl="1"/>
            <a:r>
              <a:rPr lang="ar-SA" sz="2800" dirty="0" smtClean="0"/>
              <a:t>لذا </a:t>
            </a:r>
            <a:r>
              <a:rPr lang="ar-SA" sz="2800" dirty="0" err="1" smtClean="0"/>
              <a:t>فالاصل</a:t>
            </a:r>
            <a:r>
              <a:rPr lang="ar-SA" sz="2800" dirty="0" smtClean="0"/>
              <a:t> بالسين لكن وجود الطاء في آخر الكلمة وهي صوت مطبق أثر في السين فقلبها صاداً(مماثلة مدبرة جزئية منفصلة) أما القراء بالإشمام والإشمام هنا يعني مزج الصاد بالزاي أي نطقها زاياً مفخمة كما تنطق الظاء في لهجة </a:t>
            </a:r>
            <a:r>
              <a:rPr lang="ar-SA" sz="2800" dirty="0" err="1" smtClean="0"/>
              <a:t>اأهل</a:t>
            </a:r>
            <a:r>
              <a:rPr lang="ar-SA" sz="2800" dirty="0" smtClean="0"/>
              <a:t> مصر، وتفسيرها أن السين صوت مهموس وقد جاورت صوتين </a:t>
            </a:r>
            <a:r>
              <a:rPr lang="ar-SA" sz="2800" dirty="0" err="1" smtClean="0"/>
              <a:t>مجهورين</a:t>
            </a:r>
            <a:r>
              <a:rPr lang="ar-SA" sz="2800" dirty="0" smtClean="0"/>
              <a:t> فتحولت إلى نظيرها </a:t>
            </a:r>
            <a:r>
              <a:rPr lang="ar-SA" sz="2800" dirty="0" err="1" smtClean="0"/>
              <a:t>المجهور</a:t>
            </a:r>
            <a:r>
              <a:rPr lang="ar-SA" sz="2800" dirty="0" smtClean="0"/>
              <a:t> وهو الزاي فكانت زاياً مطبقة لتناسب الطاء.</a:t>
            </a:r>
            <a:endParaRPr lang="ar-SA" sz="2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بقي أن نقول إن هناك الكثير من القراءات القرآنية التي يمكن تفسيرها على أساس صوتي، فالأصوات المتجاورة يؤثر بعضها في بعض كم إن اللغة تميل إلى السهولة والتيسير وتحقيق الانسجام الصوتي، لذا كثيراً ما تستبدل حركة خفيفة بحركة أثقل، </a:t>
            </a:r>
            <a:r>
              <a:rPr lang="ar-SA" dirty="0" err="1" smtClean="0"/>
              <a:t>وزعلينا</a:t>
            </a:r>
            <a:r>
              <a:rPr lang="ar-SA" dirty="0" smtClean="0"/>
              <a:t> أن نعلم أنه ثبت عن طريق المختبرات الصوتية أن الضمة هي أثقل الحركات ثم الكسرة ثم الفتحة، وعلى أساس هذا نستطيع أن نفسر كثيراً من التطورات الصوتية في لغتنا ولهجاتنا.</a:t>
            </a:r>
            <a:endParaRPr lang="ar-S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2264</TotalTime>
  <Words>1406</Words>
  <Application>Microsoft Office PowerPoint</Application>
  <PresentationFormat>A4 Paper (210x297 mm)‎</PresentationFormat>
  <Paragraphs>73</Paragraphs>
  <Slides>22</Slides>
  <Notes>0</Notes>
  <HiddenSlides>0</HiddenSlides>
  <MMClips>0</MMClips>
  <ScaleCrop>false</ScaleCrop>
  <HeadingPairs>
    <vt:vector size="4" baseType="variant">
      <vt:variant>
        <vt:lpstr>سمة</vt:lpstr>
      </vt:variant>
      <vt:variant>
        <vt:i4>1</vt:i4>
      </vt:variant>
      <vt:variant>
        <vt:lpstr>عناوين الشرائح</vt:lpstr>
      </vt:variant>
      <vt:variant>
        <vt:i4>22</vt:i4>
      </vt:variant>
    </vt:vector>
  </HeadingPairs>
  <TitlesOfParts>
    <vt:vector size="23" baseType="lpstr">
      <vt:lpstr>Office Theme</vt:lpstr>
      <vt:lpstr>الشريحة 1</vt:lpstr>
      <vt:lpstr>المحاضرة الرابعةعشرة</vt:lpstr>
      <vt:lpstr>تمهيد عن القراءات</vt:lpstr>
      <vt:lpstr>الشريحة 4</vt:lpstr>
      <vt:lpstr>الشريحة 5</vt:lpstr>
      <vt:lpstr>الشريحة 6</vt:lpstr>
      <vt:lpstr>الشريحة 7</vt:lpstr>
      <vt:lpstr>الشريحة 8</vt:lpstr>
      <vt:lpstr>الشريحة 9</vt:lpstr>
      <vt:lpstr>الشريحة 10</vt:lpstr>
      <vt:lpstr>الشريحة 11</vt:lpstr>
      <vt:lpstr>يمكن الرجوع إلى: دور اللهجة في توجيه القراءات القرآني. جزاء المصاروة http://www.tafsir.net/vb/showthread.php?p=144079</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180</cp:revision>
  <dcterms:created xsi:type="dcterms:W3CDTF">2009-10-14T19:14:34Z</dcterms:created>
  <dcterms:modified xsi:type="dcterms:W3CDTF">2011-04-22T11:34:42Z</dcterms:modified>
</cp:coreProperties>
</file>