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69" r:id="rId5"/>
    <p:sldId id="281" r:id="rId6"/>
    <p:sldId id="270" r:id="rId7"/>
    <p:sldId id="278" r:id="rId8"/>
    <p:sldId id="271" r:id="rId9"/>
    <p:sldId id="272" r:id="rId10"/>
    <p:sldId id="273" r:id="rId11"/>
    <p:sldId id="280" r:id="rId12"/>
    <p:sldId id="276" r:id="rId13"/>
    <p:sldId id="279" r:id="rId14"/>
    <p:sldId id="282"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009900"/>
    <a:srgbClr val="709256"/>
    <a:srgbClr val="AD9968"/>
    <a:srgbClr val="3B84AF"/>
    <a:srgbClr val="FF3300"/>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5" d="100"/>
          <a:sy n="75" d="100"/>
        </p:scale>
        <p:origin x="-97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3124200" y="3962400"/>
            <a:ext cx="3810000" cy="707886"/>
          </a:xfrm>
          <a:prstGeom prst="rect">
            <a:avLst/>
          </a:prstGeom>
          <a:noFill/>
        </p:spPr>
        <p:txBody>
          <a:bodyPr wrap="square" rtlCol="1">
            <a:spAutoFit/>
          </a:bodyPr>
          <a:lstStyle/>
          <a:p>
            <a:r>
              <a:rPr lang="ar-SA" sz="4000" dirty="0" smtClean="0"/>
              <a:t>ما يتعدى إلى مفعولين</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ترتيب المفعولين</a:t>
            </a:r>
            <a:endParaRPr lang="ar-SA" dirty="0"/>
          </a:p>
        </p:txBody>
      </p:sp>
      <p:sp>
        <p:nvSpPr>
          <p:cNvPr id="3" name="عنصر نائب للمحتوى 2"/>
          <p:cNvSpPr>
            <a:spLocks noGrp="1"/>
          </p:cNvSpPr>
          <p:nvPr>
            <p:ph idx="1"/>
          </p:nvPr>
        </p:nvSpPr>
        <p:spPr/>
        <p:txBody>
          <a:bodyPr/>
          <a:lstStyle/>
          <a:p>
            <a:pPr rtl="1"/>
            <a:r>
              <a:rPr lang="ar-SA" dirty="0" smtClean="0"/>
              <a:t>إذا تعدى الفعل إلى مفعولين الثاني منهما ليس خبرا في الأصل فالأصل تقديم ما هو فاعل في المعنى نحو </a:t>
            </a:r>
            <a:r>
              <a:rPr lang="ar-SA" dirty="0" smtClean="0">
                <a:solidFill>
                  <a:srgbClr val="FF0000"/>
                </a:solidFill>
              </a:rPr>
              <a:t>أعطيت زيدا درهما </a:t>
            </a:r>
            <a:r>
              <a:rPr lang="ar-SA" dirty="0" smtClean="0"/>
              <a:t>فالأصل تقديم زيد على درهم لأنه فاعل في المعنى فهو الذي أخذ الدرهم. وكذلك: </a:t>
            </a:r>
            <a:r>
              <a:rPr lang="ar-SA" dirty="0" smtClean="0">
                <a:solidFill>
                  <a:srgbClr val="FF0000"/>
                </a:solidFill>
              </a:rPr>
              <a:t>كسوت زيدا جبةً </a:t>
            </a:r>
            <a:r>
              <a:rPr lang="ar-SA" dirty="0" smtClean="0"/>
              <a:t>.فالأصل تقديم زيد لأنه هو الذي لبس الجبة، فهو الفاعل في المعنى.</a:t>
            </a:r>
          </a:p>
          <a:p>
            <a:pPr rtl="1"/>
            <a:r>
              <a:rPr lang="ar-SA" dirty="0" smtClean="0"/>
              <a:t>وتلزم المحافظة على هذا الأصل، أي يجب تقديم الفاعل في المعنى إذا طرأ ما يوجب ذلك، وهو خوف اللبس نحو: </a:t>
            </a:r>
            <a:r>
              <a:rPr lang="ar-SA" dirty="0" smtClean="0">
                <a:solidFill>
                  <a:srgbClr val="FF0000"/>
                </a:solidFill>
              </a:rPr>
              <a:t>أعطيت زيدا عَمْرا</a:t>
            </a:r>
            <a:r>
              <a:rPr lang="ar-SA" dirty="0" smtClean="0"/>
              <a:t>، إذا أعطيت عمرا لزيد، فزيد هو الآخذ ويجب تقديم الآخذ منهما ولا يجوز تقديم غيره حتى لا يحدث لبس.</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ترتيب المفعولين</a:t>
            </a:r>
            <a:endParaRPr lang="ar-SA" dirty="0"/>
          </a:p>
        </p:txBody>
      </p:sp>
      <p:sp>
        <p:nvSpPr>
          <p:cNvPr id="3" name="عنصر نائب للمحتوى 2"/>
          <p:cNvSpPr>
            <a:spLocks noGrp="1"/>
          </p:cNvSpPr>
          <p:nvPr>
            <p:ph idx="1"/>
          </p:nvPr>
        </p:nvSpPr>
        <p:spPr/>
        <p:txBody>
          <a:bodyPr/>
          <a:lstStyle/>
          <a:p>
            <a:pPr rtl="1"/>
            <a:r>
              <a:rPr lang="ar-SA" sz="2800" dirty="0" smtClean="0"/>
              <a:t>إذ يحتمل أن يكون هو الفاعل، أي إن كلاً من المفعولين يصلح لأن يكون فاعلاً في المعنى.</a:t>
            </a:r>
          </a:p>
          <a:p>
            <a:pPr rtl="1"/>
            <a:r>
              <a:rPr lang="ar-SA" sz="2800" dirty="0" smtClean="0"/>
              <a:t>وأحياناً يجب العكس، أي يجب تقديم ما ليس فاعلا في المعنى وتأخير ما هو فاعل في المعنى، أي يجب مخالفة الأصل، وذلك إذا ارتبط المفعول الثاني بضمير يعود على الأول، نحو: </a:t>
            </a:r>
            <a:r>
              <a:rPr lang="ar-SA" sz="2800" dirty="0" smtClean="0">
                <a:solidFill>
                  <a:srgbClr val="FF0000"/>
                </a:solidFill>
              </a:rPr>
              <a:t>أعطيت الدرهم صاحبه</a:t>
            </a:r>
            <a:r>
              <a:rPr lang="ar-SA" sz="2800" dirty="0" smtClean="0"/>
              <a:t>، فلا يجوز تقديم صاحبه وإن كان فاعلا في المعنى، فلا نقول: أعطيت صاحبه الدرهم، لئلا يعود الضمير على متأخر لفظا ورتبة وهو ممتنع، فالصاحب هو الآخذ يعني هو الفاعل في المعنى، والأصل تقديمه، لكنه هنا تأخر وجوباً، لأن فيه ضميراً يعود على المفعول الأول، ولا يجوز أن يعود الضمير على متأخر في اللفظ وفي الرتبة، فرتبة المفعول به التأخر عن الفاعل..</a:t>
            </a:r>
          </a:p>
          <a:p>
            <a:endParaRPr lang="ar-SA" sz="2800" dirty="0" smtClean="0"/>
          </a:p>
          <a:p>
            <a:endParaRPr lang="ar-SA"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ترتيب المفعولين</a:t>
            </a:r>
            <a:endParaRPr lang="ar-SA" dirty="0"/>
          </a:p>
        </p:txBody>
      </p:sp>
      <p:pic>
        <p:nvPicPr>
          <p:cNvPr id="4" name="عنصر نائب للمحتوى 3" descr="أخذ الطفل.jpg"/>
          <p:cNvPicPr>
            <a:picLocks noGrp="1" noChangeAspect="1"/>
          </p:cNvPicPr>
          <p:nvPr>
            <p:ph idx="1"/>
          </p:nvPr>
        </p:nvPicPr>
        <p:blipFill>
          <a:blip r:embed="rId2" cstate="print"/>
          <a:stretch>
            <a:fillRect/>
          </a:stretch>
        </p:blipFill>
        <p:spPr>
          <a:xfrm>
            <a:off x="3962400" y="1676401"/>
            <a:ext cx="1343025" cy="990600"/>
          </a:xfrm>
        </p:spPr>
      </p:pic>
      <p:pic>
        <p:nvPicPr>
          <p:cNvPr id="5" name="صورة 4" descr="أعطى الطفل.jpg"/>
          <p:cNvPicPr>
            <a:picLocks noChangeAspect="1"/>
          </p:cNvPicPr>
          <p:nvPr/>
        </p:nvPicPr>
        <p:blipFill>
          <a:blip r:embed="rId3" cstate="print"/>
          <a:stretch>
            <a:fillRect/>
          </a:stretch>
        </p:blipFill>
        <p:spPr>
          <a:xfrm>
            <a:off x="5257800" y="1447800"/>
            <a:ext cx="914400" cy="1295400"/>
          </a:xfrm>
          <a:prstGeom prst="rect">
            <a:avLst/>
          </a:prstGeom>
        </p:spPr>
      </p:pic>
      <p:sp>
        <p:nvSpPr>
          <p:cNvPr id="7" name="مربع نص 6"/>
          <p:cNvSpPr txBox="1"/>
          <p:nvPr/>
        </p:nvSpPr>
        <p:spPr>
          <a:xfrm>
            <a:off x="5334000" y="2743200"/>
            <a:ext cx="838200" cy="523220"/>
          </a:xfrm>
          <a:prstGeom prst="rect">
            <a:avLst/>
          </a:prstGeom>
          <a:noFill/>
        </p:spPr>
        <p:txBody>
          <a:bodyPr wrap="square" rtlCol="1">
            <a:spAutoFit/>
          </a:bodyPr>
          <a:lstStyle/>
          <a:p>
            <a:r>
              <a:rPr lang="ar-SA" sz="2800" dirty="0" smtClean="0"/>
              <a:t>محمد</a:t>
            </a:r>
            <a:endParaRPr lang="ar-SA" sz="2800" dirty="0"/>
          </a:p>
        </p:txBody>
      </p:sp>
      <p:sp>
        <p:nvSpPr>
          <p:cNvPr id="8" name="مربع نص 7"/>
          <p:cNvSpPr txBox="1"/>
          <p:nvPr/>
        </p:nvSpPr>
        <p:spPr>
          <a:xfrm>
            <a:off x="4114800" y="2829580"/>
            <a:ext cx="838200" cy="523220"/>
          </a:xfrm>
          <a:prstGeom prst="rect">
            <a:avLst/>
          </a:prstGeom>
          <a:noFill/>
        </p:spPr>
        <p:txBody>
          <a:bodyPr wrap="square" rtlCol="1">
            <a:spAutoFit/>
          </a:bodyPr>
          <a:lstStyle/>
          <a:p>
            <a:r>
              <a:rPr lang="ar-SA" sz="2800" dirty="0" smtClean="0"/>
              <a:t>علي</a:t>
            </a:r>
            <a:endParaRPr lang="ar-SA" sz="2800" dirty="0"/>
          </a:p>
        </p:txBody>
      </p:sp>
      <p:sp>
        <p:nvSpPr>
          <p:cNvPr id="9" name="مربع نص 8"/>
          <p:cNvSpPr txBox="1"/>
          <p:nvPr/>
        </p:nvSpPr>
        <p:spPr>
          <a:xfrm>
            <a:off x="2743200" y="1905000"/>
            <a:ext cx="838200" cy="523220"/>
          </a:xfrm>
          <a:prstGeom prst="rect">
            <a:avLst/>
          </a:prstGeom>
          <a:noFill/>
        </p:spPr>
        <p:txBody>
          <a:bodyPr wrap="square" rtlCol="1">
            <a:spAutoFit/>
          </a:bodyPr>
          <a:lstStyle/>
          <a:p>
            <a:r>
              <a:rPr lang="ar-SA" sz="2800" dirty="0" smtClean="0"/>
              <a:t>خالد</a:t>
            </a:r>
            <a:endParaRPr lang="ar-SA" sz="2800" dirty="0"/>
          </a:p>
        </p:txBody>
      </p:sp>
      <p:cxnSp>
        <p:nvCxnSpPr>
          <p:cNvPr id="11" name="رابط كسهم مستقيم 10"/>
          <p:cNvCxnSpPr/>
          <p:nvPr/>
        </p:nvCxnSpPr>
        <p:spPr>
          <a:xfrm flipV="1">
            <a:off x="3581400" y="2057400"/>
            <a:ext cx="4572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0" y="3124200"/>
            <a:ext cx="9677400" cy="2062103"/>
          </a:xfrm>
          <a:prstGeom prst="rect">
            <a:avLst/>
          </a:prstGeom>
          <a:noFill/>
        </p:spPr>
        <p:txBody>
          <a:bodyPr wrap="square" rtlCol="1">
            <a:spAutoFit/>
          </a:bodyPr>
          <a:lstStyle/>
          <a:p>
            <a:endParaRPr lang="ar-SA" sz="3200" dirty="0" smtClean="0"/>
          </a:p>
          <a:p>
            <a:r>
              <a:rPr lang="ar-SA" sz="3200" dirty="0" smtClean="0"/>
              <a:t>للتعبير </a:t>
            </a:r>
            <a:r>
              <a:rPr lang="ar-SA" sz="3200" dirty="0" smtClean="0"/>
              <a:t>عن الصورة السابقة يجب أن نقول: </a:t>
            </a:r>
            <a:r>
              <a:rPr lang="ar-SA" sz="3200" dirty="0" smtClean="0">
                <a:solidFill>
                  <a:srgbClr val="FF0066"/>
                </a:solidFill>
              </a:rPr>
              <a:t>أعطى محمدٌ علياً خالداً</a:t>
            </a:r>
            <a:r>
              <a:rPr lang="ar-SA" sz="3200" dirty="0" smtClean="0"/>
              <a:t>، فلا يجوز أن نقدم المفعول الثاني، حتى لا يحدث لبسٌ، فيظن السامع أن علياً هو الطفل مثلاً.</a:t>
            </a:r>
          </a:p>
        </p:txBody>
      </p:sp>
      <p:cxnSp>
        <p:nvCxnSpPr>
          <p:cNvPr id="10" name="رابط كسهم مستقيم 9"/>
          <p:cNvCxnSpPr>
            <a:endCxn id="4" idx="2"/>
          </p:cNvCxnSpPr>
          <p:nvPr/>
        </p:nvCxnSpPr>
        <p:spPr>
          <a:xfrm flipV="1">
            <a:off x="4572000" y="2667001"/>
            <a:ext cx="61913"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flipV="1">
            <a:off x="5562600" y="2438400"/>
            <a:ext cx="76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إعمال ظن وأخواتها وإلغاؤها وتعليقها</a:t>
            </a:r>
            <a:endParaRPr lang="ar-SA" dirty="0"/>
          </a:p>
        </p:txBody>
      </p:sp>
      <p:sp>
        <p:nvSpPr>
          <p:cNvPr id="3" name="عنصر نائب للمحتوى 2"/>
          <p:cNvSpPr>
            <a:spLocks noGrp="1"/>
          </p:cNvSpPr>
          <p:nvPr>
            <p:ph idx="1"/>
          </p:nvPr>
        </p:nvSpPr>
        <p:spPr/>
        <p:txBody>
          <a:bodyPr/>
          <a:lstStyle/>
          <a:p>
            <a:pPr rtl="1"/>
            <a:r>
              <a:rPr lang="ar-SA" sz="3000" dirty="0" smtClean="0"/>
              <a:t>لهذه الأفعال ثلاثة أحكام:</a:t>
            </a:r>
          </a:p>
          <a:p>
            <a:pPr rtl="1"/>
            <a:r>
              <a:rPr lang="ar-SA" sz="3000" dirty="0" smtClean="0"/>
              <a:t>أحدها: الإعمال، وهو الأصل، والمقصود به أن ينصب الفعلُ </a:t>
            </a:r>
            <a:r>
              <a:rPr lang="ar-SA" sz="3000" dirty="0" err="1" smtClean="0"/>
              <a:t>مفعوليه</a:t>
            </a:r>
            <a:r>
              <a:rPr lang="ar-SA" sz="3000" dirty="0" smtClean="0"/>
              <a:t>،  كما تقول: </a:t>
            </a:r>
            <a:r>
              <a:rPr lang="ar-SA" sz="3000" dirty="0" smtClean="0">
                <a:solidFill>
                  <a:srgbClr val="FF0000"/>
                </a:solidFill>
              </a:rPr>
              <a:t>ظننتُ الضيفَ قادماً</a:t>
            </a:r>
            <a:r>
              <a:rPr lang="ar-SA" sz="3000" dirty="0" smtClean="0"/>
              <a:t>. وهذا هو الأصل في هذه الأفعال كما مر بنا.</a:t>
            </a:r>
          </a:p>
          <a:p>
            <a:pPr rtl="1"/>
            <a:r>
              <a:rPr lang="ar-SA" sz="3000" dirty="0" smtClean="0"/>
              <a:t>الثاني: </a:t>
            </a:r>
            <a:r>
              <a:rPr lang="ar-SA" sz="3000" dirty="0" smtClean="0">
                <a:solidFill>
                  <a:srgbClr val="FF0000"/>
                </a:solidFill>
              </a:rPr>
              <a:t>جواز</a:t>
            </a:r>
            <a:r>
              <a:rPr lang="ar-SA" sz="3000" dirty="0" smtClean="0"/>
              <a:t> الإلغاء، وهو: إبطال العمل لفظا ومحلا، لضعف الفعل (العامل) بتوسطه بين المفعولين أو تأخره عنهما، فالأصل في هذه الأفعال أن تأتي أولاً ثم يأتي المفعولان، فإذا توسطت بين المفعولين أو تأخرت عنهما ضعفت، كـ: "زيدٌ ظننت قائمٌ" و: "زيدٌ قائمٌ ظننت” فزيد مبتدأ مرفوع وقائم خبر مرفوع، وظننت: فعل وفاعل، والفعل ملغى غير عامل في أي مفعول.</a:t>
            </a:r>
            <a:endParaRPr lang="ar-SA" sz="3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ظن وأخواتها</a:t>
            </a:r>
            <a:endParaRPr lang="ar-SA" dirty="0"/>
          </a:p>
        </p:txBody>
      </p:sp>
      <p:sp>
        <p:nvSpPr>
          <p:cNvPr id="3" name="عنصر نائب للمحتوى 2"/>
          <p:cNvSpPr>
            <a:spLocks noGrp="1"/>
          </p:cNvSpPr>
          <p:nvPr>
            <p:ph idx="1"/>
          </p:nvPr>
        </p:nvSpPr>
        <p:spPr/>
        <p:txBody>
          <a:bodyPr/>
          <a:lstStyle/>
          <a:p>
            <a:pPr rtl="1"/>
            <a:r>
              <a:rPr lang="ar-SA" sz="2800" dirty="0" smtClean="0"/>
              <a:t>ومن إلغائها قول الشاعر:</a:t>
            </a:r>
          </a:p>
          <a:p>
            <a:pPr rtl="1"/>
            <a:r>
              <a:rPr lang="ar-SA" sz="2800" dirty="0" smtClean="0">
                <a:solidFill>
                  <a:srgbClr val="FF0000"/>
                </a:solidFill>
              </a:rPr>
              <a:t>وفي الأراجيز -خِلُت- اللؤمُ والخوَرُ</a:t>
            </a:r>
          </a:p>
          <a:p>
            <a:pPr rtl="1"/>
            <a:r>
              <a:rPr lang="ar-SA" sz="2800" dirty="0" smtClean="0"/>
              <a:t>في الأراجيز: شبه جملة في محل رفع خبر مقدم، واللؤم مبتدأ مؤخر. وإلغاء الفعل إذا تأخر عن المبتدأ والخبر أقوى من إعماله، أما المتوسط فالعكس، إعماله أقوى من إلغائه، فالأقوى أن تقول: زيداً ظننتُ قادماً، وزيدٌ قادمٌ ظننتُ، لأن الإلغاء جوازي وليس </a:t>
            </a:r>
            <a:r>
              <a:rPr lang="ar-SA" sz="2800" dirty="0" err="1" smtClean="0"/>
              <a:t>وجوبياً</a:t>
            </a:r>
            <a:r>
              <a:rPr lang="ar-SA" sz="2800" dirty="0" smtClean="0"/>
              <a:t>..</a:t>
            </a:r>
          </a:p>
          <a:p>
            <a:pPr rtl="1"/>
            <a:r>
              <a:rPr lang="ar-SA" sz="2800" dirty="0" smtClean="0"/>
              <a:t>الثالث: </a:t>
            </a:r>
            <a:r>
              <a:rPr lang="ar-SA" sz="2800" dirty="0" smtClean="0">
                <a:solidFill>
                  <a:srgbClr val="FF0000"/>
                </a:solidFill>
              </a:rPr>
              <a:t>وجوب </a:t>
            </a:r>
            <a:r>
              <a:rPr lang="ar-SA" sz="2800" dirty="0" smtClean="0"/>
              <a:t>التعليق، وهو إبطال العمل لفظا لا محلاً؛ أي إنها لا تنصب المفعولين في اللفظ، لكن يبقى محلهما النصب. ويجب التعليق إذا جاء بعدها لفظ له صدر الكلام، والألفاظ التي لها صدر الكلام وتعلّق هذه الأفعال: </a:t>
            </a:r>
          </a:p>
          <a:p>
            <a:pPr rtl="1"/>
            <a:r>
              <a:rPr lang="ar-SA" sz="2800" dirty="0" smtClean="0"/>
              <a:t>1</a:t>
            </a:r>
            <a:r>
              <a:rPr lang="ar-SA" sz="2800" dirty="0" smtClean="0">
                <a:solidFill>
                  <a:srgbClr val="FF0000"/>
                </a:solidFill>
              </a:rPr>
              <a:t>-لام الابتداء</a:t>
            </a:r>
            <a:r>
              <a:rPr lang="ar-SA" sz="2800" dirty="0" smtClean="0"/>
              <a:t>، نحو: (وَلَقَدْ عَلِمُوا ل</a:t>
            </a:r>
            <a:r>
              <a:rPr lang="ar-SA" sz="2800" dirty="0" smtClean="0">
                <a:solidFill>
                  <a:srgbClr val="0070C0"/>
                </a:solidFill>
              </a:rPr>
              <a:t>َمَنِ</a:t>
            </a:r>
            <a:r>
              <a:rPr lang="ar-SA" sz="2800" dirty="0" smtClean="0"/>
              <a:t> اشْتَرَاهُ مَا لَهُ فِي الْآخِرَةِ مِنْ خَلاقٍ).</a:t>
            </a: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التعليق</a:t>
            </a:r>
            <a:endParaRPr lang="ar-SA" dirty="0"/>
          </a:p>
        </p:txBody>
      </p:sp>
      <p:sp>
        <p:nvSpPr>
          <p:cNvPr id="3" name="عنصر نائب للمحتوى 2"/>
          <p:cNvSpPr>
            <a:spLocks noGrp="1"/>
          </p:cNvSpPr>
          <p:nvPr>
            <p:ph idx="1"/>
          </p:nvPr>
        </p:nvSpPr>
        <p:spPr/>
        <p:txBody>
          <a:bodyPr/>
          <a:lstStyle/>
          <a:p>
            <a:pPr rtl="1"/>
            <a:r>
              <a:rPr lang="ar-SA" dirty="0" smtClean="0"/>
              <a:t> ف(من) هنا مبتدأ وليست مفعولاً به للفعل (علِم)</a:t>
            </a:r>
          </a:p>
          <a:p>
            <a:pPr rtl="1"/>
            <a:r>
              <a:rPr lang="ar-SA" dirty="0" smtClean="0"/>
              <a:t>2- </a:t>
            </a:r>
            <a:r>
              <a:rPr lang="ar-SA" dirty="0" smtClean="0">
                <a:solidFill>
                  <a:srgbClr val="FF0000"/>
                </a:solidFill>
              </a:rPr>
              <a:t>لام القسم</a:t>
            </a:r>
            <a:r>
              <a:rPr lang="ar-SA" dirty="0" smtClean="0"/>
              <a:t>، كقول الشاعر:</a:t>
            </a:r>
          </a:p>
          <a:p>
            <a:pPr algn="ctr" rtl="1"/>
            <a:r>
              <a:rPr lang="ar-SA" dirty="0" smtClean="0"/>
              <a:t> ولقد علمتُ </a:t>
            </a:r>
            <a:r>
              <a:rPr lang="ar-SA" dirty="0" smtClean="0">
                <a:solidFill>
                  <a:srgbClr val="0070C0"/>
                </a:solidFill>
              </a:rPr>
              <a:t>لتأتينّ</a:t>
            </a:r>
            <a:r>
              <a:rPr lang="ar-SA" dirty="0" smtClean="0"/>
              <a:t> منيتي</a:t>
            </a:r>
          </a:p>
          <a:p>
            <a:pPr rtl="1"/>
            <a:r>
              <a:rPr lang="ar-SA" dirty="0" smtClean="0"/>
              <a:t>فاللام لام القسم وقد علقت الفعل (علم) عن العمل فلم يأخذ مفعولين.</a:t>
            </a:r>
          </a:p>
          <a:p>
            <a:pPr rtl="1"/>
            <a:r>
              <a:rPr lang="ar-SA" dirty="0" smtClean="0"/>
              <a:t>3- </a:t>
            </a:r>
            <a:r>
              <a:rPr lang="ar-SA" dirty="0" smtClean="0">
                <a:solidFill>
                  <a:srgbClr val="FF0000"/>
                </a:solidFill>
              </a:rPr>
              <a:t>ما النافية </a:t>
            </a:r>
            <a:r>
              <a:rPr lang="ar-SA" dirty="0" smtClean="0"/>
              <a:t>نحو: (لَقَدْ عَلِمْتَ </a:t>
            </a:r>
            <a:r>
              <a:rPr lang="ar-SA" dirty="0" smtClean="0">
                <a:solidFill>
                  <a:srgbClr val="0070C0"/>
                </a:solidFill>
              </a:rPr>
              <a:t>مَا</a:t>
            </a:r>
            <a:r>
              <a:rPr lang="ar-SA" dirty="0" smtClean="0"/>
              <a:t> هَؤُلاءِ يَنْطِقُونَ).هؤلاء: مبتدأ، وجملة ينطقون الخبر.</a:t>
            </a:r>
          </a:p>
          <a:p>
            <a:pPr rtl="1"/>
            <a:r>
              <a:rPr lang="ar-SA" dirty="0" smtClean="0"/>
              <a:t>4- </a:t>
            </a:r>
            <a:r>
              <a:rPr lang="ar-SA" dirty="0" smtClean="0">
                <a:solidFill>
                  <a:srgbClr val="FF0000"/>
                </a:solidFill>
              </a:rPr>
              <a:t>لا وإن النافيتان في جواب القسم</a:t>
            </a:r>
            <a:r>
              <a:rPr lang="ar-SA" dirty="0" smtClean="0"/>
              <a:t> نحو: ”ظننتُ والله </a:t>
            </a:r>
            <a:r>
              <a:rPr lang="ar-SA" dirty="0" smtClean="0">
                <a:solidFill>
                  <a:srgbClr val="0070C0"/>
                </a:solidFill>
              </a:rPr>
              <a:t>لا</a:t>
            </a:r>
            <a:r>
              <a:rPr lang="ar-SA" dirty="0" smtClean="0"/>
              <a:t> زيدٌ في الدار ولا عمرو” أو حسبت والله </a:t>
            </a:r>
            <a:r>
              <a:rPr lang="ar-SA" dirty="0" smtClean="0">
                <a:solidFill>
                  <a:srgbClr val="0070C0"/>
                </a:solidFill>
              </a:rPr>
              <a:t>إنْ</a:t>
            </a:r>
            <a:r>
              <a:rPr lang="ar-SA" dirty="0" smtClean="0"/>
              <a:t> زيد في الدار.</a:t>
            </a:r>
          </a:p>
          <a:p>
            <a:pPr rtl="1"/>
            <a:endParaRPr lang="ar-SA" dirty="0" smtClean="0"/>
          </a:p>
          <a:p>
            <a:pPr rtl="1"/>
            <a:endParaRPr lang="ar-SA"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الإلغاء والتعليق</a:t>
            </a:r>
            <a:endParaRPr lang="ar-SA" dirty="0"/>
          </a:p>
        </p:txBody>
      </p:sp>
      <p:sp>
        <p:nvSpPr>
          <p:cNvPr id="3" name="عنصر نائب للمحتوى 2"/>
          <p:cNvSpPr>
            <a:spLocks noGrp="1"/>
          </p:cNvSpPr>
          <p:nvPr>
            <p:ph idx="1"/>
          </p:nvPr>
        </p:nvSpPr>
        <p:spPr/>
        <p:txBody>
          <a:bodyPr/>
          <a:lstStyle/>
          <a:p>
            <a:pPr rtl="1"/>
            <a:r>
              <a:rPr lang="ar-SA" dirty="0" smtClean="0"/>
              <a:t>5- ا</a:t>
            </a:r>
            <a:r>
              <a:rPr lang="ar-SA" dirty="0" smtClean="0">
                <a:solidFill>
                  <a:srgbClr val="FF0000"/>
                </a:solidFill>
              </a:rPr>
              <a:t>لاستفهام</a:t>
            </a:r>
            <a:r>
              <a:rPr lang="ar-SA" dirty="0" smtClean="0"/>
              <a:t>، وله صورتان:</a:t>
            </a:r>
          </a:p>
          <a:p>
            <a:pPr rtl="1"/>
            <a:r>
              <a:rPr lang="ar-SA" dirty="0" smtClean="0"/>
              <a:t>نحو: (وَإِنْ أَدْرِي </a:t>
            </a:r>
            <a:r>
              <a:rPr lang="ar-SA" dirty="0" smtClean="0">
                <a:solidFill>
                  <a:srgbClr val="0070C0"/>
                </a:solidFill>
              </a:rPr>
              <a:t>أَ</a:t>
            </a:r>
            <a:r>
              <a:rPr lang="ar-SA" dirty="0" smtClean="0"/>
              <a:t>قَرِيبٌ أَمْ بَعِيدٌ مَا تُوعَدُون).</a:t>
            </a:r>
          </a:p>
          <a:p>
            <a:pPr rtl="1"/>
            <a:r>
              <a:rPr lang="ar-SA" dirty="0" smtClean="0"/>
              <a:t>ولا يدخل الإلغاء ولا التعليق في شيء من أفعال التحويل، ولا في الأفعال الجامدة، والأفعال الجامدة اثنان: هب، وتعلم.</a:t>
            </a:r>
          </a:p>
          <a:p>
            <a:pPr rtl="1"/>
            <a:r>
              <a:rPr lang="ar-SA" b="1" dirty="0" smtClean="0">
                <a:solidFill>
                  <a:srgbClr val="FF0000"/>
                </a:solidFill>
              </a:rPr>
              <a:t>الفرق بين الإلغاء والتعليق:</a:t>
            </a:r>
          </a:p>
          <a:p>
            <a:pPr rtl="1"/>
            <a:r>
              <a:rPr lang="ar-SA" dirty="0" smtClean="0"/>
              <a:t>الفرق بين الإلغاء والتعليق من وجهين:</a:t>
            </a:r>
          </a:p>
          <a:p>
            <a:pPr rtl="1"/>
            <a:r>
              <a:rPr lang="ar-SA" dirty="0" smtClean="0"/>
              <a:t>أحدهما: أن العامل الملغى لا عمل له البتة، والعامل المعلق له عمل في المحل، فإذا عطفت على المفعول به أو المبتدأ تبين الفرق.</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الإلغاء والتعليق</a:t>
            </a:r>
            <a:endParaRPr lang="ar-SA" dirty="0"/>
          </a:p>
        </p:txBody>
      </p:sp>
      <p:sp>
        <p:nvSpPr>
          <p:cNvPr id="3" name="عنصر نائب للمحتوى 2"/>
          <p:cNvSpPr>
            <a:spLocks noGrp="1"/>
          </p:cNvSpPr>
          <p:nvPr>
            <p:ph idx="1"/>
          </p:nvPr>
        </p:nvSpPr>
        <p:spPr/>
        <p:txBody>
          <a:bodyPr/>
          <a:lstStyle/>
          <a:p>
            <a:pPr rtl="1"/>
            <a:r>
              <a:rPr lang="ar-SA" dirty="0" smtClean="0"/>
              <a:t> ففي حالة الإلغاء تعطف بالرفع فتقول: </a:t>
            </a:r>
            <a:r>
              <a:rPr lang="ar-SA" dirty="0" smtClean="0">
                <a:solidFill>
                  <a:srgbClr val="FF0000"/>
                </a:solidFill>
              </a:rPr>
              <a:t>زيد ظننت قادمٌ وحالقٌ شعره</a:t>
            </a:r>
            <a:r>
              <a:rPr lang="ar-SA" dirty="0" smtClean="0"/>
              <a:t>، وفي حالة التعليق تعطف بالنصب على المحل، فتقول: ظننت ما زيدٌ قادمٌ وحالقاً شعره.</a:t>
            </a:r>
          </a:p>
          <a:p>
            <a:r>
              <a:rPr lang="ar-SA" dirty="0" smtClean="0"/>
              <a:t>ومن التعليق قول الشاعر:</a:t>
            </a:r>
          </a:p>
          <a:p>
            <a:r>
              <a:rPr lang="ar-SA" dirty="0" smtClean="0"/>
              <a:t>وما كنتُ أدري قبل عزة ما </a:t>
            </a:r>
            <a:r>
              <a:rPr lang="ar-SA" dirty="0" err="1" smtClean="0"/>
              <a:t>البكا</a:t>
            </a:r>
            <a:r>
              <a:rPr lang="ar-SA" dirty="0" smtClean="0"/>
              <a:t>  ولا موجعاتِ القلب حتى تولت</a:t>
            </a:r>
          </a:p>
          <a:p>
            <a:r>
              <a:rPr lang="ar-SA" dirty="0" smtClean="0"/>
              <a:t>فقد علق الفعل(أدري) لأن بعده اسم استفهام، وأسماء الاستفهام لا يعمل ما بعدها فيما قبلها، فجاء ما بعده جملة اسمية مكونة من مبتدأ وخبر(ما </a:t>
            </a:r>
            <a:r>
              <a:rPr lang="ar-SA" dirty="0" err="1" smtClean="0"/>
              <a:t>البكا</a:t>
            </a:r>
            <a:r>
              <a:rPr lang="ar-SA" dirty="0" smtClean="0"/>
              <a:t>) لكنه عطف عليها بالنصب فقال: موجعاتِ) عطف على محل المبتدأ المنصوب في الأصل لأنه مفعول </a:t>
            </a:r>
            <a:r>
              <a:rPr lang="ar-SA" dirty="0" err="1" smtClean="0"/>
              <a:t>به</a:t>
            </a:r>
            <a:r>
              <a:rPr lang="ar-SA" dirty="0" smtClean="0"/>
              <a:t>.</a:t>
            </a:r>
          </a:p>
          <a:p>
            <a:pPr rtl="1"/>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الإلغاء والتعلق</a:t>
            </a:r>
            <a:endParaRPr lang="ar-SA" dirty="0"/>
          </a:p>
        </p:txBody>
      </p:sp>
      <p:sp>
        <p:nvSpPr>
          <p:cNvPr id="3" name="عنصر نائب للمحتوى 2"/>
          <p:cNvSpPr>
            <a:spLocks noGrp="1"/>
          </p:cNvSpPr>
          <p:nvPr>
            <p:ph idx="1"/>
          </p:nvPr>
        </p:nvSpPr>
        <p:spPr/>
        <p:txBody>
          <a:bodyPr/>
          <a:lstStyle/>
          <a:p>
            <a:r>
              <a:rPr lang="ar-SA" dirty="0" smtClean="0"/>
              <a:t>والفرق الثاني بينهما: أن سبب التعليق موجب، فلا يجوز: "ظننت ما زيدا قائما" وسبب الإلغاء مجوِّز، فيجوز: "زيدًا ظننتُ قائما" و"زيدٌ ظننتُ قائمٌ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ينصب ثلاثة مفاعيل</a:t>
            </a:r>
            <a:endParaRPr lang="ar-SA" dirty="0"/>
          </a:p>
        </p:txBody>
      </p:sp>
      <p:sp>
        <p:nvSpPr>
          <p:cNvPr id="3" name="عنصر نائب للمحتوى 2"/>
          <p:cNvSpPr>
            <a:spLocks noGrp="1"/>
          </p:cNvSpPr>
          <p:nvPr>
            <p:ph idx="1"/>
          </p:nvPr>
        </p:nvSpPr>
        <p:spPr>
          <a:xfrm>
            <a:off x="495300" y="1600200"/>
            <a:ext cx="8915400" cy="4648200"/>
          </a:xfrm>
        </p:spPr>
        <p:txBody>
          <a:bodyPr/>
          <a:lstStyle/>
          <a:p>
            <a:pPr rtl="1"/>
            <a:r>
              <a:rPr lang="ar-SA" sz="3000" dirty="0" smtClean="0"/>
              <a:t>هناك أفعال لا تكتفي بمفعولين بل تنصب ثلاثة مفاعيل، وهذه الأفعال هي: </a:t>
            </a:r>
            <a:r>
              <a:rPr lang="ar-SA" sz="3000" dirty="0" smtClean="0">
                <a:solidFill>
                  <a:srgbClr val="0070C0"/>
                </a:solidFill>
              </a:rPr>
              <a:t>أعلم</a:t>
            </a:r>
            <a:r>
              <a:rPr lang="ar-SA" sz="3000" dirty="0" smtClean="0"/>
              <a:t> </a:t>
            </a:r>
            <a:r>
              <a:rPr lang="ar-SA" sz="3000" dirty="0" smtClean="0">
                <a:solidFill>
                  <a:srgbClr val="00B0F0"/>
                </a:solidFill>
              </a:rPr>
              <a:t>وأرى</a:t>
            </a:r>
            <a:r>
              <a:rPr lang="ar-SA" sz="3000" dirty="0" smtClean="0"/>
              <a:t> اللذان أصلهما علم ورأى المتعديان لاثنين، </a:t>
            </a:r>
            <a:r>
              <a:rPr lang="ar-SA" sz="3000" dirty="0" smtClean="0">
                <a:solidFill>
                  <a:srgbClr val="0070C0"/>
                </a:solidFill>
              </a:rPr>
              <a:t>ونبّأ</a:t>
            </a:r>
            <a:r>
              <a:rPr lang="ar-SA" sz="3000" dirty="0" smtClean="0"/>
              <a:t> </a:t>
            </a:r>
            <a:r>
              <a:rPr lang="ar-SA" sz="3000" dirty="0" smtClean="0">
                <a:solidFill>
                  <a:srgbClr val="0070C0"/>
                </a:solidFill>
              </a:rPr>
              <a:t>وأنبأ</a:t>
            </a:r>
            <a:r>
              <a:rPr lang="ar-SA" sz="3000" dirty="0" smtClean="0"/>
              <a:t> </a:t>
            </a:r>
            <a:r>
              <a:rPr lang="ar-SA" sz="3000" dirty="0" smtClean="0">
                <a:solidFill>
                  <a:srgbClr val="0070C0"/>
                </a:solidFill>
              </a:rPr>
              <a:t>وخبّر</a:t>
            </a:r>
            <a:r>
              <a:rPr lang="ar-SA" sz="3000" dirty="0" smtClean="0"/>
              <a:t> </a:t>
            </a:r>
            <a:r>
              <a:rPr lang="ar-SA" sz="3000" dirty="0" smtClean="0">
                <a:solidFill>
                  <a:srgbClr val="0070C0"/>
                </a:solidFill>
              </a:rPr>
              <a:t>وأخبر</a:t>
            </a:r>
            <a:r>
              <a:rPr lang="ar-SA" sz="3000" dirty="0" smtClean="0"/>
              <a:t> </a:t>
            </a:r>
            <a:r>
              <a:rPr lang="ar-SA" sz="3000" dirty="0" smtClean="0">
                <a:solidFill>
                  <a:srgbClr val="0070C0"/>
                </a:solidFill>
              </a:rPr>
              <a:t>وحدّث</a:t>
            </a:r>
            <a:r>
              <a:rPr lang="ar-SA" sz="3000" dirty="0" smtClean="0"/>
              <a:t>، نحو: (كَذَلِكَ يُرِيهِمُ اللَّهُ أَعْمَالَهُمْ حَسَرَاتٍ عَلَيْهِم)، يري: فعل مضارع مرفوع وعلامة رفعه الضمة المقدرة، وهم: ضمير في محل نصب </a:t>
            </a:r>
            <a:r>
              <a:rPr lang="ar-SA" sz="3000" dirty="0" smtClean="0">
                <a:solidFill>
                  <a:srgbClr val="FF0000"/>
                </a:solidFill>
              </a:rPr>
              <a:t>مفعول به </a:t>
            </a:r>
            <a:r>
              <a:rPr lang="ar-SA" sz="3000" dirty="0" smtClean="0"/>
              <a:t>أول، الله: فاعل مرفوع بالضمة، أعمال: </a:t>
            </a:r>
            <a:r>
              <a:rPr lang="ar-SA" sz="3000" dirty="0" smtClean="0">
                <a:solidFill>
                  <a:srgbClr val="FF0000"/>
                </a:solidFill>
              </a:rPr>
              <a:t>مفعول به ثان </a:t>
            </a:r>
            <a:r>
              <a:rPr lang="ar-SA" sz="3000" dirty="0" smtClean="0"/>
              <a:t>منصوب وعلامة نصبه الفتحة وهو مضاف والضمير في محل جر مضاف إليه، حسرات: </a:t>
            </a:r>
            <a:r>
              <a:rPr lang="ar-SA" sz="3000" dirty="0" smtClean="0">
                <a:solidFill>
                  <a:srgbClr val="FF0000"/>
                </a:solidFill>
              </a:rPr>
              <a:t>مفعول به ثالث</a:t>
            </a:r>
            <a:r>
              <a:rPr lang="ar-SA" sz="3000" dirty="0" smtClean="0"/>
              <a:t> منصوب وعلامة نصبه الكسرة لأنه جمع مؤنث سالم.</a:t>
            </a:r>
          </a:p>
          <a:p>
            <a:pPr rtl="1"/>
            <a:r>
              <a:rPr lang="ar-SA" sz="3000" dirty="0" smtClean="0"/>
              <a:t>ومنه كذلك (إِذْ يُرِيكَهُمُ اللَّهُ فِي مَنَامِكَ قَلِيلًا وَلَوْ أَرَاكَهُمْ كَثِيرًا) فالكاف مفعول أول وهم مفعول ثان وقليلاً مفعول ثالث.</a:t>
            </a:r>
            <a:endParaRPr lang="ar-SA" sz="3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المتعدي إلى ثلاثة مفاعيل</a:t>
            </a:r>
            <a:endParaRPr lang="ar-SA" dirty="0"/>
          </a:p>
        </p:txBody>
      </p:sp>
      <p:sp>
        <p:nvSpPr>
          <p:cNvPr id="3" name="عنصر نائب للمحتوى 2"/>
          <p:cNvSpPr>
            <a:spLocks noGrp="1"/>
          </p:cNvSpPr>
          <p:nvPr>
            <p:ph idx="1"/>
          </p:nvPr>
        </p:nvSpPr>
        <p:spPr/>
        <p:txBody>
          <a:bodyPr/>
          <a:lstStyle/>
          <a:p>
            <a:pPr rtl="1"/>
            <a:r>
              <a:rPr lang="ar-SA" dirty="0" smtClean="0"/>
              <a:t>وتقول: نبأتُ أخي أن الامتحان سهلٌ.</a:t>
            </a:r>
          </a:p>
          <a:p>
            <a:pPr rtl="1"/>
            <a:r>
              <a:rPr lang="ar-SA" dirty="0" smtClean="0"/>
              <a:t>أخي هي المفعول الأول، وسدت جملة (أن واسمها وخبرها) مسد المفعولين الثاني والثالث.</a:t>
            </a:r>
          </a:p>
          <a:p>
            <a:pPr rtl="1"/>
            <a:r>
              <a:rPr lang="ar-SA" dirty="0" smtClean="0"/>
              <a:t>والأغلب في أنبأ ونبأ وخبر وأخبر أن تسد أن واسمها وخبرها مسد المفعولين الثاني والثالث.</a:t>
            </a:r>
          </a:p>
          <a:p>
            <a:endParaRPr lang="ar-SA"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تدريبات</a:t>
            </a:r>
            <a:endParaRPr lang="ar-SA" dirty="0"/>
          </a:p>
        </p:txBody>
      </p:sp>
      <p:sp>
        <p:nvSpPr>
          <p:cNvPr id="3" name="عنصر نائب للمحتوى 2"/>
          <p:cNvSpPr>
            <a:spLocks noGrp="1"/>
          </p:cNvSpPr>
          <p:nvPr>
            <p:ph idx="1"/>
          </p:nvPr>
        </p:nvSpPr>
        <p:spPr/>
        <p:txBody>
          <a:bodyPr/>
          <a:lstStyle/>
          <a:p>
            <a:pPr rtl="1"/>
            <a:r>
              <a:rPr lang="ar-SA" sz="1800" dirty="0" smtClean="0"/>
              <a:t>1-  </a:t>
            </a:r>
            <a:r>
              <a:rPr lang="ar-SA" sz="1800" b="1" dirty="0" smtClean="0"/>
              <a:t>واحد من الأفعال التالية يتعدى إلى مفعولين ليس أصلهما مبتدأ وخبراً:</a:t>
            </a:r>
            <a:endParaRPr lang="en-US" sz="1800" dirty="0" smtClean="0"/>
          </a:p>
          <a:p>
            <a:pPr rtl="1"/>
            <a:r>
              <a:rPr lang="ar-SA" sz="1800" dirty="0" smtClean="0"/>
              <a:t>        أ. علمَ.             ب. منحَ.        ج. وجدَ.           د. ظنَّ.</a:t>
            </a:r>
          </a:p>
          <a:p>
            <a:pPr rtl="1"/>
            <a:r>
              <a:rPr lang="ar-SA" sz="1800" b="1" dirty="0" smtClean="0"/>
              <a:t>2-  أخذ </a:t>
            </a:r>
            <a:r>
              <a:rPr lang="ar-SA" sz="1800" b="1" smtClean="0"/>
              <a:t>الفعل (أعطى) </a:t>
            </a:r>
            <a:r>
              <a:rPr lang="ar-SA" sz="1800" b="1" dirty="0" smtClean="0"/>
              <a:t>مفعولين في واحدة مما يلي:</a:t>
            </a:r>
            <a:endParaRPr lang="en-US" sz="1800" dirty="0" smtClean="0"/>
          </a:p>
          <a:p>
            <a:pPr rtl="1"/>
            <a:r>
              <a:rPr lang="ar-SA" sz="1800" dirty="0" smtClean="0"/>
              <a:t>         أ. "أما من أعطى واتقى".                  ب. "ولسوف يعطيك ربك فترضى".         </a:t>
            </a:r>
            <a:endParaRPr lang="en-US" sz="1800" dirty="0" smtClean="0"/>
          </a:p>
          <a:p>
            <a:pPr rtl="1"/>
            <a:r>
              <a:rPr lang="ar-SA" sz="1800" dirty="0" smtClean="0"/>
              <a:t>          ج. "إنّا أعطيناك الكوثر".                د. أحب أن أعطي الفقراء.</a:t>
            </a:r>
          </a:p>
          <a:p>
            <a:pPr rtl="1"/>
            <a:r>
              <a:rPr lang="ar-SA" sz="1800" b="1" dirty="0" smtClean="0"/>
              <a:t>3-تَعَلَّمْ شفاءَ النَّفسِ قَهرَ عَدُوِّها    فَبالِغْ بِلُطْفٍ في </a:t>
            </a:r>
            <a:r>
              <a:rPr lang="ar-SA" sz="1800" b="1" dirty="0" err="1" smtClean="0"/>
              <a:t>التَّحيُّلِ</a:t>
            </a:r>
            <a:r>
              <a:rPr lang="ar-SA" sz="1800" b="1" dirty="0" smtClean="0"/>
              <a:t> والْمَكْرِ </a:t>
            </a:r>
            <a:endParaRPr lang="en-US" sz="1800" dirty="0" smtClean="0"/>
          </a:p>
          <a:p>
            <a:pPr rtl="1"/>
            <a:r>
              <a:rPr lang="ar-SA" sz="1800" b="1" dirty="0" smtClean="0"/>
              <a:t>إعراب شفاء هو:</a:t>
            </a:r>
            <a:endParaRPr lang="en-US" sz="1800" dirty="0" smtClean="0"/>
          </a:p>
          <a:p>
            <a:pPr rtl="1"/>
            <a:r>
              <a:rPr lang="ar-SA" sz="1800" dirty="0" smtClean="0"/>
              <a:t>        أ. مفعول به ثان.       ب. مفعول به أول.         ج. تمييز.                 د. ميتدأ.</a:t>
            </a:r>
            <a:endParaRPr lang="en-US" sz="1800" dirty="0" smtClean="0"/>
          </a:p>
          <a:p>
            <a:pPr rtl="1"/>
            <a:r>
              <a:rPr lang="ar-SA" sz="1800" b="1" dirty="0" smtClean="0"/>
              <a:t>4-لا يجوز تقديم المفعول الثاني على الأول في جملة واحدة مما يلي:</a:t>
            </a:r>
            <a:endParaRPr lang="en-US" sz="1800" dirty="0" smtClean="0"/>
          </a:p>
          <a:p>
            <a:pPr rtl="1"/>
            <a:r>
              <a:rPr lang="ar-SA" sz="1800" dirty="0" smtClean="0"/>
              <a:t>أ.أعطيت أخي مالاً.    ب. منحت المتفوق جائزةً.    ج. أعطيت أخي عمي.   د. سألت أبي مالاً.</a:t>
            </a:r>
            <a:endParaRPr lang="en-US" sz="1800" dirty="0" smtClean="0"/>
          </a:p>
          <a:p>
            <a:pPr rtl="1"/>
            <a:r>
              <a:rPr lang="ar-SA" sz="1800" b="1" dirty="0" smtClean="0"/>
              <a:t>5-واحد من الأفعال التالية ينصب ثلاثة مفاعيل:</a:t>
            </a:r>
            <a:endParaRPr lang="en-US" sz="1800" dirty="0" smtClean="0"/>
          </a:p>
          <a:p>
            <a:r>
              <a:rPr lang="ar-SA" sz="1800" dirty="0" smtClean="0"/>
              <a:t>          أ. نبّأ.                ب. سرق.             ج. خال.                د. هبْ.</a:t>
            </a:r>
          </a:p>
          <a:p>
            <a:pPr rtl="1"/>
            <a:r>
              <a:rPr lang="ar-SA" sz="1800" b="1" dirty="0" smtClean="0"/>
              <a:t>6-- واحدة من الجمل التالية جاء فيها الفعل (ظنّ) معلقاً:</a:t>
            </a:r>
            <a:endParaRPr lang="en-US" sz="1800" dirty="0" smtClean="0"/>
          </a:p>
          <a:p>
            <a:pPr rtl="1"/>
            <a:r>
              <a:rPr lang="ar-SA" sz="1800" dirty="0" smtClean="0"/>
              <a:t>أ.ظننتُ زيداً قادماً.      ب. ظننت ما زيد قائمٌ.     ج. زيدٌ ظننتُ قادمٌ.     د. زيدٌ قائمٌ ظننتُ</a:t>
            </a:r>
            <a:endParaRPr lang="en-US" sz="1800" dirty="0" smtClean="0"/>
          </a:p>
          <a:p>
            <a:endParaRPr lang="en-US" sz="1800" dirty="0" smtClean="0"/>
          </a:p>
          <a:p>
            <a:endParaRPr lang="ar-SA" sz="1800" dirty="0"/>
          </a:p>
        </p:txBody>
      </p:sp>
      <p:sp>
        <p:nvSpPr>
          <p:cNvPr id="4" name="مستطيل 3"/>
          <p:cNvSpPr/>
          <p:nvPr/>
        </p:nvSpPr>
        <p:spPr>
          <a:xfrm>
            <a:off x="7239000" y="19812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8382000" y="30480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6934200" y="39624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5334000" y="46482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8534400" y="53340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p:cNvSpPr/>
          <p:nvPr/>
        </p:nvSpPr>
        <p:spPr>
          <a:xfrm>
            <a:off x="7391400" y="59436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1910</TotalTime>
  <Words>1226</Words>
  <Application>Microsoft Office PowerPoint</Application>
  <PresentationFormat>A4 Paper (210x297 mm)‎</PresentationFormat>
  <Paragraphs>75</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الرابعة</vt:lpstr>
      <vt:lpstr>ترتيب المفعولين</vt:lpstr>
      <vt:lpstr>ترتيب المفعولين</vt:lpstr>
      <vt:lpstr>ترتيب المفعولين</vt:lpstr>
      <vt:lpstr>إعمال ظن وأخواتها وإلغاؤها وتعليقها</vt:lpstr>
      <vt:lpstr>أحكام ظن وأخواتها</vt:lpstr>
      <vt:lpstr>التعليق</vt:lpstr>
      <vt:lpstr>الإلغاء والتعليق</vt:lpstr>
      <vt:lpstr>الإلغاء والتعليق</vt:lpstr>
      <vt:lpstr>الإلغاء والتعلق</vt:lpstr>
      <vt:lpstr>ما ينصب ثلاثة مفاعيل</vt:lpstr>
      <vt:lpstr>المتعدي إلى ثلاثة مفاعيل</vt:lpstr>
      <vt:lpstr>تدريبات</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129</cp:revision>
  <dcterms:created xsi:type="dcterms:W3CDTF">2009-10-14T19:14:34Z</dcterms:created>
  <dcterms:modified xsi:type="dcterms:W3CDTF">2011-09-29T09:12:38Z</dcterms:modified>
</cp:coreProperties>
</file>