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009900"/>
    <a:srgbClr val="709256"/>
    <a:srgbClr val="AD9968"/>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75" d="100"/>
          <a:sy n="75" d="100"/>
        </p:scale>
        <p:origin x="-19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286000" y="3962400"/>
            <a:ext cx="3810000" cy="707886"/>
          </a:xfrm>
          <a:prstGeom prst="rect">
            <a:avLst/>
          </a:prstGeom>
          <a:noFill/>
        </p:spPr>
        <p:txBody>
          <a:bodyPr wrap="square" rtlCol="1">
            <a:spAutoFit/>
          </a:bodyPr>
          <a:lstStyle/>
          <a:p>
            <a:r>
              <a:rPr lang="ar-SA" sz="4000" dirty="0" smtClean="0"/>
              <a:t>المفعول لأجله</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algn="just" rtl="1" eaLnBrk="1" hangingPunct="1"/>
            <a:r>
              <a:rPr lang="ar-SA" b="1" dirty="0" smtClean="0">
                <a:cs typeface="Arial" pitchFamily="34" charset="0"/>
              </a:rPr>
              <a:t>تعرفت في المحاضرة السابقة إلى المفعول المطلق الذي يكون الغرض منه توكيد الفعل أو بيان نوعه أو بيان عدد مرات حدوثه.</a:t>
            </a:r>
          </a:p>
          <a:p>
            <a:pPr algn="just" rtl="1" eaLnBrk="1" hangingPunct="1"/>
            <a:r>
              <a:rPr lang="ar-SA" b="1" dirty="0" smtClean="0">
                <a:cs typeface="Arial" pitchFamily="34" charset="0"/>
              </a:rPr>
              <a:t>وفي هذه المحاضرة سوف تتعرّف إلى نوع جديد من أنواع المفاعيل وهو</a:t>
            </a:r>
          </a:p>
          <a:p>
            <a:pPr algn="ctr" rtl="1" eaLnBrk="1" hangingPunct="1"/>
            <a:r>
              <a:rPr lang="ar-SA" b="1" dirty="0" smtClean="0">
                <a:solidFill>
                  <a:srgbClr val="FF0000"/>
                </a:solidFill>
                <a:cs typeface="Arial" pitchFamily="34" charset="0"/>
              </a:rPr>
              <a:t>المفعــــــــــول لأجلـــــــــــــــــه</a:t>
            </a:r>
          </a:p>
          <a:p>
            <a:pPr rtl="1" eaLnBrk="1" hangingPunct="1"/>
            <a:r>
              <a:rPr lang="ar-SA" b="1" dirty="0" smtClean="0">
                <a:cs typeface="Arial" pitchFamily="34" charset="0"/>
              </a:rPr>
              <a:t>وقد سبق أن قلنا إن الفعل يحدث لسبب معين أي لأجل غرض معين فإذا ذُكر هذا السبب على هيئة معينه فهو مفعول لأجله.</a:t>
            </a: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المفعول لأجله</a:t>
            </a:r>
            <a:endParaRPr lang="ar-SA" dirty="0"/>
          </a:p>
        </p:txBody>
      </p:sp>
      <p:sp>
        <p:nvSpPr>
          <p:cNvPr id="3" name="عنصر نائب للمحتوى 2"/>
          <p:cNvSpPr>
            <a:spLocks noGrp="1"/>
          </p:cNvSpPr>
          <p:nvPr>
            <p:ph idx="1"/>
          </p:nvPr>
        </p:nvSpPr>
        <p:spPr/>
        <p:txBody>
          <a:bodyPr/>
          <a:lstStyle/>
          <a:p>
            <a:r>
              <a:rPr lang="ar-SA" dirty="0" smtClean="0"/>
              <a:t>هو </a:t>
            </a:r>
            <a:r>
              <a:rPr lang="ar-SA" u="sng" dirty="0" smtClean="0"/>
              <a:t>مصدر</a:t>
            </a:r>
            <a:r>
              <a:rPr lang="ar-SA" dirty="0" smtClean="0"/>
              <a:t> </a:t>
            </a:r>
            <a:r>
              <a:rPr lang="ar-SA" u="sng" dirty="0" smtClean="0"/>
              <a:t>قلبيّ</a:t>
            </a:r>
            <a:r>
              <a:rPr lang="ar-SA" dirty="0" smtClean="0"/>
              <a:t> يذكر </a:t>
            </a:r>
            <a:r>
              <a:rPr lang="ar-SA" u="sng" dirty="0" smtClean="0"/>
              <a:t>علةً</a:t>
            </a:r>
            <a:r>
              <a:rPr lang="ar-SA" dirty="0" smtClean="0"/>
              <a:t> لحدثٍ يشاركه في </a:t>
            </a:r>
            <a:r>
              <a:rPr lang="ar-SA" u="sng" dirty="0" smtClean="0"/>
              <a:t>الفاعل</a:t>
            </a:r>
            <a:r>
              <a:rPr lang="ar-SA" dirty="0" smtClean="0"/>
              <a:t> وفي </a:t>
            </a:r>
            <a:r>
              <a:rPr lang="ar-SA" u="sng" dirty="0" smtClean="0"/>
              <a:t>الزمن</a:t>
            </a:r>
            <a:r>
              <a:rPr lang="ar-SA" dirty="0" smtClean="0"/>
              <a:t>، مثل: </a:t>
            </a:r>
            <a:r>
              <a:rPr lang="ar-SA" dirty="0" smtClean="0">
                <a:solidFill>
                  <a:srgbClr val="FF0000"/>
                </a:solidFill>
              </a:rPr>
              <a:t>جئتُ رغبةً في العلمِ</a:t>
            </a:r>
            <a:r>
              <a:rPr lang="ar-SA" dirty="0" smtClean="0"/>
              <a:t>، فـ(رغبةً) مصدر قلبيّ ذكر لبيان علة الحدث(المجيء) وهو يشاركه في الفاعل(أنا) أي إن فاعل المجيء وفاعل الرغبة هو أنا</a:t>
            </a:r>
            <a:r>
              <a:rPr lang="ar-SA" dirty="0" smtClean="0">
                <a:solidFill>
                  <a:srgbClr val="FF0000"/>
                </a:solidFill>
              </a:rPr>
              <a:t>(فاعل في المعنى)</a:t>
            </a:r>
            <a:r>
              <a:rPr lang="ar-SA" dirty="0" smtClean="0"/>
              <a:t>، كما يتشاركان في الزمن، فالرغبة مصاحبة للمجيء، لذلك تعرب(رغبة) مفعولا لأجله منصوباً وعلامة نصبه الفتحة.</a:t>
            </a:r>
          </a:p>
          <a:p>
            <a:r>
              <a:rPr lang="ar-SA" dirty="0" smtClean="0"/>
              <a:t>ويسمى </a:t>
            </a:r>
            <a:r>
              <a:rPr lang="ar-SA" dirty="0" smtClean="0">
                <a:solidFill>
                  <a:srgbClr val="FF0000"/>
                </a:solidFill>
              </a:rPr>
              <a:t>المفعول لأجله والمفعول من أجله والمفعول له</a:t>
            </a:r>
            <a:r>
              <a:rPr lang="ar-SA" dirty="0" smtClean="0"/>
              <a:t>.</a:t>
            </a:r>
          </a:p>
          <a:p>
            <a:r>
              <a:rPr lang="ar-SA" dirty="0" smtClean="0"/>
              <a:t>المصدر القلبي:ما كان مصدراً للأفعال التي منشؤها الحواس </a:t>
            </a:r>
            <a:r>
              <a:rPr lang="ar-SA" dirty="0" err="1" smtClean="0"/>
              <a:t>الباطنة</a:t>
            </a:r>
            <a:r>
              <a:rPr lang="ar-SA" dirty="0" smtClean="0"/>
              <a:t> كالخوف والرغبة والحب والحياء والشفقة والعلم...</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انتصاب المفعول لأجله</a:t>
            </a:r>
            <a:endParaRPr lang="ar-SA" dirty="0"/>
          </a:p>
        </p:txBody>
      </p:sp>
      <p:sp>
        <p:nvSpPr>
          <p:cNvPr id="3" name="عنصر نائب للمحتوى 2"/>
          <p:cNvSpPr>
            <a:spLocks noGrp="1"/>
          </p:cNvSpPr>
          <p:nvPr>
            <p:ph idx="1"/>
          </p:nvPr>
        </p:nvSpPr>
        <p:spPr/>
        <p:txBody>
          <a:bodyPr/>
          <a:lstStyle/>
          <a:p>
            <a:pPr rtl="1"/>
            <a:r>
              <a:rPr lang="ar-SA" dirty="0" smtClean="0"/>
              <a:t>يمكننا من خلال التعريف السابق للمفعول لأجله أن نستنتج خمسة شروط لابد من توافرها في اللفظ حتى ينصب على أنه مفعول لأجله:</a:t>
            </a:r>
          </a:p>
          <a:p>
            <a:pPr rtl="1"/>
            <a:r>
              <a:rPr lang="ar-SA" dirty="0" smtClean="0">
                <a:solidFill>
                  <a:srgbClr val="FF0000"/>
                </a:solidFill>
              </a:rPr>
              <a:t>الشرط الأول</a:t>
            </a:r>
            <a:r>
              <a:rPr lang="ar-SA" dirty="0" smtClean="0"/>
              <a:t>: أن يكون مصدراً، فإن لم يكن مصدراً لم يجز نصبه، قال تعالى:“والأرضَ وضعها للأنامِ“ فالأنام علة لحدوث الفعل لكنه ليس مصدراً فلا يجوز نصبه.</a:t>
            </a:r>
          </a:p>
          <a:p>
            <a:pPr rtl="1"/>
            <a:r>
              <a:rPr lang="ar-SA" dirty="0" smtClean="0">
                <a:solidFill>
                  <a:srgbClr val="FF0000"/>
                </a:solidFill>
              </a:rPr>
              <a:t>الشرط الثاني</a:t>
            </a:r>
            <a:r>
              <a:rPr lang="ar-SA" dirty="0" smtClean="0"/>
              <a:t>:أن يكون مصدراً قلبياً، فإن لم يكن قلبياً لم يجز نصبه، فتقول: جئت للقراءة، ولا يجوز نصب القراءة لأنها مصدر غير قلبي.</a:t>
            </a: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انتصاب المفعول لأجله</a:t>
            </a:r>
            <a:endParaRPr lang="ar-SA" dirty="0"/>
          </a:p>
        </p:txBody>
      </p:sp>
      <p:sp>
        <p:nvSpPr>
          <p:cNvPr id="3" name="عنصر نائب للمحتوى 2"/>
          <p:cNvSpPr>
            <a:spLocks noGrp="1"/>
          </p:cNvSpPr>
          <p:nvPr>
            <p:ph idx="1"/>
          </p:nvPr>
        </p:nvSpPr>
        <p:spPr/>
        <p:txBody>
          <a:bodyPr/>
          <a:lstStyle/>
          <a:p>
            <a:pPr rtl="1"/>
            <a:r>
              <a:rPr lang="ar-SA" sz="2700" dirty="0" smtClean="0">
                <a:solidFill>
                  <a:srgbClr val="FF0000"/>
                </a:solidFill>
              </a:rPr>
              <a:t>الشرط الثالث</a:t>
            </a:r>
            <a:r>
              <a:rPr lang="ar-SA" sz="2700" dirty="0" smtClean="0"/>
              <a:t>: أن يتحد المصدر مع الحدث في الفاعل، أي أن يكون فاعل الفعل المتقدم وفاعل المفعول لأجله في المعنى واحداً، فإن اختلفا لم يجز النصب، فتقول:أحببتُكَ لتعظيمك العلم، ففاعل المحبة أنا وفاعل التعظيم أنت.لذا لا يجوز نصب (تعظيم) وأحبني أعمامي لإكرامي أبي. ففاعل (أحب) هو أعمامي، أما فاعل الإكرام فهو أنا، لذا لا يجووز نصب (إكرام) على أنه مفعول لأجله فوجب جره.</a:t>
            </a:r>
          </a:p>
          <a:p>
            <a:pPr rtl="1"/>
            <a:r>
              <a:rPr lang="ar-SA" sz="2700" dirty="0" smtClean="0"/>
              <a:t>وقد يكون اتحاد المصدر مع الفعل في الفاعل تقديراً كما في</a:t>
            </a:r>
            <a:r>
              <a:rPr lang="ar-SA" sz="2700" b="1" dirty="0" smtClean="0"/>
              <a:t> </a:t>
            </a:r>
            <a:r>
              <a:rPr lang="ar-SA" sz="2700" dirty="0" smtClean="0"/>
              <a:t>قوله تعالى: (يُرِيكُمُ الْبَرْقَ خَوْفًا وَطَمَعًا)؛ لأن معنى يريكم: يجعلكم ترون</a:t>
            </a:r>
          </a:p>
          <a:p>
            <a:pPr rtl="1"/>
            <a:r>
              <a:rPr lang="ar-SA" sz="2700" dirty="0" smtClean="0">
                <a:solidFill>
                  <a:srgbClr val="FF0000"/>
                </a:solidFill>
              </a:rPr>
              <a:t>الشرط الرابع</a:t>
            </a:r>
            <a:r>
              <a:rPr lang="ar-SA" sz="2700" dirty="0" smtClean="0"/>
              <a:t>: أن يتحد المصدر مع الحدث في الزمان، فلا يجوز أن تقول: </a:t>
            </a:r>
            <a:r>
              <a:rPr lang="ar-SA" sz="2700" b="1" dirty="0" smtClean="0"/>
              <a:t>جئتك اليوم </a:t>
            </a:r>
            <a:r>
              <a:rPr lang="ar-SA" sz="2700" b="1" dirty="0" smtClean="0"/>
              <a:t>إكراماً غدا</a:t>
            </a:r>
            <a:r>
              <a:rPr lang="ar-SA" sz="2700" dirty="0" smtClean="0"/>
              <a:t>، لاختلاف زمن المجيء عن زمن الإكرام.</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انتصاب المفعول لأجله</a:t>
            </a:r>
            <a:endParaRPr lang="ar-SA" dirty="0"/>
          </a:p>
        </p:txBody>
      </p:sp>
      <p:sp>
        <p:nvSpPr>
          <p:cNvPr id="3" name="عنصر نائب للمحتوى 2"/>
          <p:cNvSpPr>
            <a:spLocks noGrp="1"/>
          </p:cNvSpPr>
          <p:nvPr>
            <p:ph idx="1"/>
          </p:nvPr>
        </p:nvSpPr>
        <p:spPr/>
        <p:txBody>
          <a:bodyPr/>
          <a:lstStyle/>
          <a:p>
            <a:pPr rtl="1"/>
            <a:r>
              <a:rPr lang="ar-SA" sz="3000" dirty="0" smtClean="0">
                <a:solidFill>
                  <a:srgbClr val="FF0000"/>
                </a:solidFill>
              </a:rPr>
              <a:t>الشرط الخامس</a:t>
            </a:r>
            <a:r>
              <a:rPr lang="ar-SA" sz="3000" dirty="0" smtClean="0"/>
              <a:t>: أن يكون المصدر علةً لحدوث الفعل بحيث يصح أن يقع جواباً لقولك:“لمَ فعلتَ؟“ فإذا قلت: عظّمتُ العلماءَ تعظيماً، لم يكن(تعظيماً) مفعولاً لأجله لأنه لا يبين السبب.</a:t>
            </a:r>
          </a:p>
          <a:p>
            <a:pPr rtl="1"/>
            <a:r>
              <a:rPr lang="ar-SA" sz="3000" dirty="0" smtClean="0"/>
              <a:t>فإن فُقد شرط من هذه الشروط وجب جرّ اللفظ (السبب) بحرف الجر:</a:t>
            </a:r>
          </a:p>
          <a:p>
            <a:pPr rtl="1"/>
            <a:r>
              <a:rPr lang="ar-SA" sz="3000" dirty="0" smtClean="0"/>
              <a:t>ومن ذلك الحديث:“دخلت امرأةٌ النار </a:t>
            </a:r>
            <a:r>
              <a:rPr lang="ar-SA" sz="3000" dirty="0" smtClean="0">
                <a:solidFill>
                  <a:srgbClr val="FF0000"/>
                </a:solidFill>
              </a:rPr>
              <a:t>في هرة</a:t>
            </a:r>
            <a:r>
              <a:rPr lang="ar-SA" sz="3000" dirty="0" smtClean="0"/>
              <a:t>“(السبب ليس مصدرا)</a:t>
            </a:r>
          </a:p>
          <a:p>
            <a:pPr rtl="1"/>
            <a:r>
              <a:rPr lang="ar-SA" sz="3000" dirty="0" smtClean="0"/>
              <a:t>ومن ذلك أيضاً قول الشاعر:</a:t>
            </a:r>
          </a:p>
          <a:p>
            <a:pPr algn="ctr" rtl="1"/>
            <a:r>
              <a:rPr lang="ar-SA" sz="3000" dirty="0" smtClean="0">
                <a:latin typeface="Andalus" pitchFamily="18" charset="-78"/>
                <a:cs typeface="Andalus" pitchFamily="18" charset="-78"/>
              </a:rPr>
              <a:t>وإنّي لتعروني </a:t>
            </a:r>
            <a:r>
              <a:rPr lang="ar-SA" sz="3000" dirty="0" smtClean="0">
                <a:solidFill>
                  <a:srgbClr val="FF0000"/>
                </a:solidFill>
                <a:latin typeface="Andalus" pitchFamily="18" charset="-78"/>
                <a:cs typeface="Andalus" pitchFamily="18" charset="-78"/>
              </a:rPr>
              <a:t>لذكراكِ</a:t>
            </a:r>
            <a:r>
              <a:rPr lang="ar-SA" sz="3000" dirty="0" smtClean="0">
                <a:latin typeface="Andalus" pitchFamily="18" charset="-78"/>
                <a:cs typeface="Andalus" pitchFamily="18" charset="-78"/>
              </a:rPr>
              <a:t> هِزّةٌ     كما انتفض العصفور بلّله القطْرُ</a:t>
            </a:r>
          </a:p>
          <a:p>
            <a:pPr rtl="1"/>
            <a:r>
              <a:rPr lang="ar-SA" sz="3000" dirty="0" smtClean="0"/>
              <a:t>لم ينصب المصدر لاختلاف الفاعل، ففاعل (تعروني) الذكرى، وفاعل (ذكراك) أنا أي لتذكري إياك.</a:t>
            </a:r>
          </a:p>
          <a:p>
            <a:pPr rtl="1"/>
            <a:endParaRPr lang="ar-SA" sz="3000" dirty="0" smtClean="0"/>
          </a:p>
          <a:p>
            <a:endParaRPr lang="ar-SA" sz="3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أحكام المفعول لأجله</a:t>
            </a: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أولاً</a:t>
            </a:r>
            <a:r>
              <a:rPr lang="ar-SA" dirty="0" smtClean="0"/>
              <a:t>: المفعول لأجله من </a:t>
            </a:r>
            <a:r>
              <a:rPr lang="ar-SA" dirty="0" err="1" smtClean="0"/>
              <a:t>المنصوبات</a:t>
            </a:r>
            <a:r>
              <a:rPr lang="ar-SA" dirty="0" smtClean="0"/>
              <a:t> لذا فالأصل فيه النصب، قال تعالى:“يجعلون أصابعهم في آذانهم من الصواعق </a:t>
            </a:r>
            <a:r>
              <a:rPr lang="ar-SA" u="sng" dirty="0" smtClean="0">
                <a:solidFill>
                  <a:srgbClr val="FF0000"/>
                </a:solidFill>
              </a:rPr>
              <a:t>حذرَ</a:t>
            </a:r>
            <a:r>
              <a:rPr lang="ar-SA" dirty="0" smtClean="0"/>
              <a:t> الموت“ مفعول لأجله منصوب وعلامة نصبه الفتحة.</a:t>
            </a:r>
          </a:p>
          <a:p>
            <a:r>
              <a:rPr lang="ar-SA" dirty="0" smtClean="0">
                <a:solidFill>
                  <a:srgbClr val="FF0000"/>
                </a:solidFill>
              </a:rPr>
              <a:t>ثانياً</a:t>
            </a:r>
            <a:r>
              <a:rPr lang="ar-SA" dirty="0" smtClean="0"/>
              <a:t>: يجوز تقديم المفعول لأجله على عامله (الحدث) فتقول: </a:t>
            </a:r>
            <a:r>
              <a:rPr lang="ar-SA" dirty="0" smtClean="0">
                <a:solidFill>
                  <a:srgbClr val="FF0000"/>
                </a:solidFill>
              </a:rPr>
              <a:t>رغبةً</a:t>
            </a:r>
            <a:r>
              <a:rPr lang="ar-SA" dirty="0" smtClean="0"/>
              <a:t> في العلم </a:t>
            </a:r>
            <a:r>
              <a:rPr lang="ar-SA" dirty="0" smtClean="0">
                <a:solidFill>
                  <a:srgbClr val="0070C0"/>
                </a:solidFill>
              </a:rPr>
              <a:t>جئت</a:t>
            </a:r>
            <a:r>
              <a:rPr lang="ar-SA" dirty="0" smtClean="0"/>
              <a:t> إلى الجامعة.</a:t>
            </a:r>
          </a:p>
          <a:p>
            <a:r>
              <a:rPr lang="ar-SA" dirty="0" smtClean="0">
                <a:solidFill>
                  <a:srgbClr val="FF0000"/>
                </a:solidFill>
              </a:rPr>
              <a:t>ثالثاً</a:t>
            </a:r>
            <a:r>
              <a:rPr lang="ar-SA" dirty="0" smtClean="0"/>
              <a:t>: إذا استوفى المفعول لأجله كافة الشروط فنصبه على سبيل الجواز لا الوجوب، لذا يجوز: جئتُ رغبةً في العلم، ولرغبةٍ في العلم.</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حالات المفعول لأجله</a:t>
            </a:r>
            <a:endParaRPr lang="ar-SA" dirty="0"/>
          </a:p>
        </p:txBody>
      </p:sp>
      <p:sp>
        <p:nvSpPr>
          <p:cNvPr id="3" name="عنصر نائب للمحتوى 2"/>
          <p:cNvSpPr>
            <a:spLocks noGrp="1"/>
          </p:cNvSpPr>
          <p:nvPr>
            <p:ph idx="1"/>
          </p:nvPr>
        </p:nvSpPr>
        <p:spPr>
          <a:xfrm>
            <a:off x="495300" y="1447800"/>
            <a:ext cx="8915400" cy="4800600"/>
          </a:xfrm>
        </p:spPr>
        <p:txBody>
          <a:bodyPr/>
          <a:lstStyle/>
          <a:p>
            <a:pPr rtl="1"/>
            <a:r>
              <a:rPr lang="ar-SA" sz="3100" dirty="0" smtClean="0"/>
              <a:t>يأتي المفعول لأجله على ثلاث أحوال:</a:t>
            </a:r>
          </a:p>
          <a:p>
            <a:pPr rtl="1"/>
            <a:r>
              <a:rPr lang="ar-SA" sz="3100" dirty="0" smtClean="0"/>
              <a:t>الأولى: أن يكون نكرة أي مجرداً من أل التعريف والإضافة، </a:t>
            </a:r>
            <a:r>
              <a:rPr lang="ar-SA" sz="3100" dirty="0" smtClean="0">
                <a:solidFill>
                  <a:srgbClr val="FF0000"/>
                </a:solidFill>
              </a:rPr>
              <a:t>والأكثر في هذه الحالة نصبه</a:t>
            </a:r>
            <a:r>
              <a:rPr lang="ar-SA" sz="3100" dirty="0" smtClean="0"/>
              <a:t>، وقد يجرّ على قلةٍ كقول الشاعر:</a:t>
            </a:r>
          </a:p>
          <a:p>
            <a:pPr algn="ctr" rtl="1"/>
            <a:r>
              <a:rPr lang="ar-SA" sz="3100" dirty="0" smtClean="0">
                <a:latin typeface="Andalus" pitchFamily="18" charset="-78"/>
                <a:cs typeface="Andalus" pitchFamily="18" charset="-78"/>
              </a:rPr>
              <a:t>مَنْ أمَّكم </a:t>
            </a:r>
            <a:r>
              <a:rPr lang="ar-SA" sz="3100" dirty="0" smtClean="0">
                <a:solidFill>
                  <a:srgbClr val="FF0000"/>
                </a:solidFill>
                <a:latin typeface="Andalus" pitchFamily="18" charset="-78"/>
                <a:cs typeface="Andalus" pitchFamily="18" charset="-78"/>
              </a:rPr>
              <a:t>لرغبةٍ</a:t>
            </a:r>
            <a:r>
              <a:rPr lang="ar-SA" sz="3100" dirty="0" smtClean="0">
                <a:latin typeface="Andalus" pitchFamily="18" charset="-78"/>
                <a:cs typeface="Andalus" pitchFamily="18" charset="-78"/>
              </a:rPr>
              <a:t> فيكم جُبرْ    ومن تكونوا ناصريه ينتصرْ</a:t>
            </a:r>
          </a:p>
          <a:p>
            <a:pPr rtl="1"/>
            <a:r>
              <a:rPr lang="ar-SA" sz="3100" dirty="0" smtClean="0"/>
              <a:t>فقد جاء المصدر (رغبة) مجرداً من أل التعريف والإضافة والأكثر أن ينصب (رغبةً) لكنه جُر وهذا قليل.</a:t>
            </a:r>
          </a:p>
          <a:p>
            <a:pPr rtl="1"/>
            <a:r>
              <a:rPr lang="ar-SA" sz="3100" dirty="0" smtClean="0"/>
              <a:t>الثانية: أن يكون معرّفاً </a:t>
            </a:r>
            <a:r>
              <a:rPr lang="ar-SA" sz="3100" dirty="0" err="1" smtClean="0"/>
              <a:t>بأل</a:t>
            </a:r>
            <a:r>
              <a:rPr lang="ar-SA" sz="3100" dirty="0" smtClean="0"/>
              <a:t> التعريف، </a:t>
            </a:r>
            <a:r>
              <a:rPr lang="ar-SA" sz="3100" dirty="0" smtClean="0">
                <a:solidFill>
                  <a:srgbClr val="FF0000"/>
                </a:solidFill>
              </a:rPr>
              <a:t>والأكثر جرّه </a:t>
            </a:r>
            <a:r>
              <a:rPr lang="ar-SA" sz="3100" dirty="0" smtClean="0"/>
              <a:t>لكنه ينصب على قلة كقول الشاعر:</a:t>
            </a:r>
          </a:p>
          <a:p>
            <a:pPr algn="ctr" rtl="1"/>
            <a:r>
              <a:rPr lang="ar-SA" sz="3100" dirty="0" smtClean="0">
                <a:latin typeface="Andalus" pitchFamily="18" charset="-78"/>
                <a:cs typeface="Andalus" pitchFamily="18" charset="-78"/>
              </a:rPr>
              <a:t>لا أقعدُ </a:t>
            </a:r>
            <a:r>
              <a:rPr lang="ar-SA" sz="3100" dirty="0" smtClean="0">
                <a:solidFill>
                  <a:srgbClr val="FF0000"/>
                </a:solidFill>
                <a:latin typeface="Andalus" pitchFamily="18" charset="-78"/>
                <a:cs typeface="Andalus" pitchFamily="18" charset="-78"/>
              </a:rPr>
              <a:t>الجبنَ</a:t>
            </a:r>
            <a:r>
              <a:rPr lang="ar-SA" sz="3100" dirty="0" smtClean="0">
                <a:latin typeface="Andalus" pitchFamily="18" charset="-78"/>
                <a:cs typeface="Andalus" pitchFamily="18" charset="-78"/>
              </a:rPr>
              <a:t> عن الهيجاءِ      ولو توالت زُمَرُ الأعداءِ</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حالات المفعول لأجله</a:t>
            </a:r>
            <a:endParaRPr lang="ar-SA" dirty="0"/>
          </a:p>
        </p:txBody>
      </p:sp>
      <p:sp>
        <p:nvSpPr>
          <p:cNvPr id="3" name="عنصر نائب للمحتوى 2"/>
          <p:cNvSpPr>
            <a:spLocks noGrp="1"/>
          </p:cNvSpPr>
          <p:nvPr>
            <p:ph idx="1"/>
          </p:nvPr>
        </p:nvSpPr>
        <p:spPr/>
        <p:txBody>
          <a:bodyPr/>
          <a:lstStyle/>
          <a:p>
            <a:pPr rtl="1"/>
            <a:r>
              <a:rPr lang="ar-SA" sz="3000" dirty="0" smtClean="0"/>
              <a:t>الثالثة: أن يكون مضافاً وهنا </a:t>
            </a:r>
            <a:r>
              <a:rPr lang="ar-SA" sz="3000" dirty="0" smtClean="0">
                <a:solidFill>
                  <a:srgbClr val="FF0000"/>
                </a:solidFill>
              </a:rPr>
              <a:t>يجوز الجر والنصب على السواء </a:t>
            </a:r>
            <a:r>
              <a:rPr lang="ar-SA" sz="3000" dirty="0" smtClean="0"/>
              <a:t>كقول الشاعر:</a:t>
            </a:r>
          </a:p>
          <a:p>
            <a:pPr algn="ctr" rtl="1"/>
            <a:r>
              <a:rPr lang="ar-SA" sz="3000" dirty="0" smtClean="0">
                <a:latin typeface="Andalus" pitchFamily="18" charset="-78"/>
                <a:cs typeface="Andalus" pitchFamily="18" charset="-78"/>
              </a:rPr>
              <a:t>وأغفرُ عوراءَ الكريمِ </a:t>
            </a:r>
            <a:r>
              <a:rPr lang="ar-SA" sz="3000" dirty="0" smtClean="0">
                <a:solidFill>
                  <a:srgbClr val="FF0000"/>
                </a:solidFill>
                <a:latin typeface="Andalus" pitchFamily="18" charset="-78"/>
                <a:cs typeface="Andalus" pitchFamily="18" charset="-78"/>
              </a:rPr>
              <a:t>ادّخارَه</a:t>
            </a:r>
            <a:r>
              <a:rPr lang="ar-SA" sz="3000" dirty="0" smtClean="0">
                <a:latin typeface="Andalus" pitchFamily="18" charset="-78"/>
                <a:cs typeface="Andalus" pitchFamily="18" charset="-78"/>
              </a:rPr>
              <a:t>     وأعرض عن شتم اللئيم تكرّما</a:t>
            </a:r>
          </a:p>
          <a:p>
            <a:r>
              <a:rPr lang="ar-SA" sz="3000" dirty="0" smtClean="0"/>
              <a:t>فالمصدر (ادّخار) مفعول لأجله منصوب وهو مضاف والهاء ضمير </a:t>
            </a:r>
            <a:endParaRPr lang="en-US" sz="3000" dirty="0" smtClean="0"/>
          </a:p>
          <a:p>
            <a:r>
              <a:rPr lang="ar-SA" sz="3000" dirty="0" smtClean="0"/>
              <a:t>متصل مبني في محل جر مضاف إليه.</a:t>
            </a:r>
          </a:p>
          <a:p>
            <a:r>
              <a:rPr lang="ar-SA" sz="3000" dirty="0" smtClean="0">
                <a:solidFill>
                  <a:srgbClr val="FF0000"/>
                </a:solidFill>
              </a:rPr>
              <a:t>      فكر: ورد في البيت السابق مفعول لأجله آخر اذكره وبين نوعه.</a:t>
            </a:r>
          </a:p>
          <a:p>
            <a:r>
              <a:rPr lang="ar-SA" sz="3000" dirty="0" smtClean="0"/>
              <a:t>لا تنس أنه حتى لو استوفى المفعول لأجله كل الشروط فيجوز جره، قال تعالى:“وإنّ منها لما يهبطُ من </a:t>
            </a:r>
            <a:r>
              <a:rPr lang="ar-SA" sz="3000" dirty="0" smtClean="0">
                <a:solidFill>
                  <a:srgbClr val="FF0000"/>
                </a:solidFill>
              </a:rPr>
              <a:t>خشيةِ</a:t>
            </a:r>
            <a:r>
              <a:rPr lang="ar-SA" sz="3000" dirty="0" smtClean="0"/>
              <a:t> الله“</a:t>
            </a:r>
          </a:p>
          <a:p>
            <a:endParaRPr lang="ar-SA" sz="3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المفعول لأجله في قوله تعالى:“وجعلنا في قلوب الذين اتبعوه رأفةً ورحمةً ورهبانيةً ابتدعوها ما كتبناها عليهم إلا ابتغاءَ </a:t>
            </a:r>
            <a:r>
              <a:rPr lang="ar-SA" dirty="0" smtClean="0"/>
              <a:t>رضوانِ </a:t>
            </a:r>
            <a:r>
              <a:rPr lang="ar-SA" dirty="0" smtClean="0"/>
              <a:t>الله“ هو:</a:t>
            </a:r>
          </a:p>
          <a:p>
            <a:r>
              <a:rPr lang="ar-SA" dirty="0" smtClean="0"/>
              <a:t>أ. رحمة.</a:t>
            </a:r>
          </a:p>
          <a:p>
            <a:r>
              <a:rPr lang="ar-SA" dirty="0" smtClean="0"/>
              <a:t>ب. رهبانية.</a:t>
            </a:r>
          </a:p>
          <a:p>
            <a:r>
              <a:rPr lang="ar-SA" dirty="0" smtClean="0"/>
              <a:t>ج. ابتغاء.</a:t>
            </a:r>
          </a:p>
          <a:p>
            <a:r>
              <a:rPr lang="ar-SA" dirty="0" smtClean="0"/>
              <a:t>د. رضوان.</a:t>
            </a:r>
          </a:p>
          <a:p>
            <a:endParaRPr lang="ar-SA" dirty="0"/>
          </a:p>
        </p:txBody>
      </p:sp>
      <p:sp>
        <p:nvSpPr>
          <p:cNvPr id="4" name="مستطيل 3"/>
          <p:cNvSpPr/>
          <p:nvPr/>
        </p:nvSpPr>
        <p:spPr>
          <a:xfrm>
            <a:off x="8001000" y="4495800"/>
            <a:ext cx="12954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لا يجوز نصب الكلمة المخطوط تحتها على أنها مفعول لأجله ”جهزت قلمي </a:t>
            </a:r>
            <a:r>
              <a:rPr lang="ar-SA" u="sng" dirty="0" smtClean="0"/>
              <a:t>لكتابة</a:t>
            </a:r>
            <a:r>
              <a:rPr lang="ar-SA" dirty="0" smtClean="0"/>
              <a:t> الدرس“ والسبب:</a:t>
            </a:r>
          </a:p>
          <a:p>
            <a:r>
              <a:rPr lang="ar-SA" dirty="0" smtClean="0"/>
              <a:t>أ. عدم الاتحاد </a:t>
            </a:r>
            <a:r>
              <a:rPr lang="ar-SA" dirty="0" smtClean="0"/>
              <a:t>مع </a:t>
            </a:r>
            <a:r>
              <a:rPr lang="ar-SA" dirty="0" smtClean="0"/>
              <a:t>الحدث في الفاعل.</a:t>
            </a:r>
          </a:p>
          <a:p>
            <a:r>
              <a:rPr lang="ar-SA" dirty="0" smtClean="0"/>
              <a:t>ب. عدم الاتحاد مع الحدث في الزمن.</a:t>
            </a:r>
          </a:p>
          <a:p>
            <a:r>
              <a:rPr lang="ar-SA" dirty="0" smtClean="0"/>
              <a:t>ج. هذه الكلمة ليست مصدراً.</a:t>
            </a:r>
          </a:p>
          <a:p>
            <a:r>
              <a:rPr lang="ar-SA" dirty="0" smtClean="0"/>
              <a:t>د. هذا المصدر ليس قلبياً.</a:t>
            </a:r>
          </a:p>
          <a:p>
            <a:endParaRPr lang="ar-SA" dirty="0"/>
          </a:p>
        </p:txBody>
      </p:sp>
      <p:sp>
        <p:nvSpPr>
          <p:cNvPr id="4" name="مستطيل 3"/>
          <p:cNvSpPr/>
          <p:nvPr/>
        </p:nvSpPr>
        <p:spPr>
          <a:xfrm>
            <a:off x="6019800" y="4495800"/>
            <a:ext cx="34290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قبلت رأسك لاحترامك أبويك. </a:t>
            </a:r>
          </a:p>
          <a:p>
            <a:r>
              <a:rPr lang="ar-SA" dirty="0" smtClean="0"/>
              <a:t> في هذه الجملة لا يجوز نصب (احترام) على أنه مفعول لأجله وذلك لأنه: </a:t>
            </a:r>
          </a:p>
          <a:p>
            <a:r>
              <a:rPr lang="ar-SA" dirty="0" smtClean="0"/>
              <a:t>أ. غير متحد مع الفعل في الفاعل.</a:t>
            </a:r>
          </a:p>
          <a:p>
            <a:r>
              <a:rPr lang="ar-SA" dirty="0" smtClean="0"/>
              <a:t>ب. غير متحد مع الفعل في الزمن.</a:t>
            </a:r>
          </a:p>
          <a:p>
            <a:r>
              <a:rPr lang="ar-SA" dirty="0" smtClean="0"/>
              <a:t>ج. ليس مصدراً.</a:t>
            </a:r>
          </a:p>
          <a:p>
            <a:r>
              <a:rPr lang="ar-SA" dirty="0" smtClean="0"/>
              <a:t>د. ليس مصدراً قلبياً.</a:t>
            </a:r>
          </a:p>
          <a:p>
            <a:endParaRPr lang="ar-SA" dirty="0"/>
          </a:p>
        </p:txBody>
      </p:sp>
      <p:sp>
        <p:nvSpPr>
          <p:cNvPr id="4" name="مستطيل 3"/>
          <p:cNvSpPr/>
          <p:nvPr/>
        </p:nvSpPr>
        <p:spPr>
          <a:xfrm>
            <a:off x="5029200" y="3352800"/>
            <a:ext cx="4419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إذا جاء المفعول لأجله معرفاً </a:t>
            </a:r>
            <a:r>
              <a:rPr lang="ar-SA" dirty="0" err="1" smtClean="0"/>
              <a:t>بأل</a:t>
            </a:r>
            <a:r>
              <a:rPr lang="ar-SA" dirty="0" smtClean="0"/>
              <a:t> فحكمه:</a:t>
            </a:r>
          </a:p>
          <a:p>
            <a:r>
              <a:rPr lang="ar-SA" dirty="0" smtClean="0"/>
              <a:t>أ. الأولى نصبه.</a:t>
            </a:r>
          </a:p>
          <a:p>
            <a:r>
              <a:rPr lang="ar-SA" dirty="0" smtClean="0"/>
              <a:t>ب. الأولى جره.</a:t>
            </a:r>
          </a:p>
          <a:p>
            <a:r>
              <a:rPr lang="ar-SA" dirty="0" smtClean="0"/>
              <a:t>ج. يجوز النصب والجر على السواء.</a:t>
            </a:r>
          </a:p>
          <a:p>
            <a:r>
              <a:rPr lang="ar-SA" dirty="0" smtClean="0"/>
              <a:t>د. الأولى رفعه.</a:t>
            </a:r>
            <a:endParaRPr lang="ar-SA" dirty="0"/>
          </a:p>
        </p:txBody>
      </p:sp>
      <p:sp>
        <p:nvSpPr>
          <p:cNvPr id="4" name="مستطيل 3"/>
          <p:cNvSpPr/>
          <p:nvPr/>
        </p:nvSpPr>
        <p:spPr>
          <a:xfrm>
            <a:off x="7162800" y="2895600"/>
            <a:ext cx="22860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r>
              <a:rPr lang="ar-SA" dirty="0" smtClean="0"/>
              <a:t>المصدر المنصوب الذي يبين علة حدوث الفعل هو:</a:t>
            </a:r>
          </a:p>
          <a:p>
            <a:r>
              <a:rPr lang="ar-SA" dirty="0" smtClean="0"/>
              <a:t>أ. المفعول لأجله.</a:t>
            </a:r>
          </a:p>
          <a:p>
            <a:r>
              <a:rPr lang="ar-SA" dirty="0" smtClean="0"/>
              <a:t>ب. المفعول من أجله.</a:t>
            </a:r>
          </a:p>
          <a:p>
            <a:r>
              <a:rPr lang="ar-SA" dirty="0" smtClean="0"/>
              <a:t>ج. المفعول له.</a:t>
            </a:r>
          </a:p>
          <a:p>
            <a:r>
              <a:rPr lang="ar-SA" dirty="0" smtClean="0"/>
              <a:t>د. جميع ما ذكر.</a:t>
            </a:r>
            <a:endParaRPr lang="ar-SA" dirty="0"/>
          </a:p>
        </p:txBody>
      </p:sp>
      <p:sp>
        <p:nvSpPr>
          <p:cNvPr id="4" name="مستطيل 3"/>
          <p:cNvSpPr/>
          <p:nvPr/>
        </p:nvSpPr>
        <p:spPr>
          <a:xfrm>
            <a:off x="7162800" y="4038600"/>
            <a:ext cx="22860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2020</TotalTime>
  <Words>969</Words>
  <Application>Microsoft Office PowerPoint</Application>
  <PresentationFormat>A4 Paper (210x297 mm)‎</PresentationFormat>
  <Paragraphs>83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السادسة</vt:lpstr>
      <vt:lpstr>مقدمة</vt:lpstr>
      <vt:lpstr>تعريف المفعول لأجله</vt:lpstr>
      <vt:lpstr>شروط انتصاب المفعول لأجله</vt:lpstr>
      <vt:lpstr>شروط انتصاب المفعول لأجله</vt:lpstr>
      <vt:lpstr>شروط انتصاب المفعول لأجله</vt:lpstr>
      <vt:lpstr>أحكام المفعول لأجله</vt:lpstr>
      <vt:lpstr>حالات المفعول لأجله</vt:lpstr>
      <vt:lpstr>حالات المفعول لأجله</vt:lpstr>
      <vt:lpstr>تطبيقات</vt:lpstr>
      <vt:lpstr>تطبيقات</vt:lpstr>
      <vt:lpstr>تطبيقات</vt:lpstr>
      <vt:lpstr>تطبيقات</vt:lpstr>
      <vt:lpstr>تطبيقات</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139</cp:revision>
  <dcterms:created xsi:type="dcterms:W3CDTF">2009-10-14T19:14:34Z</dcterms:created>
  <dcterms:modified xsi:type="dcterms:W3CDTF">2011-10-08T09:55:09Z</dcterms:modified>
</cp:coreProperties>
</file>