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8" r:id="rId4"/>
    <p:sldId id="269" r:id="rId5"/>
    <p:sldId id="270" r:id="rId6"/>
    <p:sldId id="271" r:id="rId7"/>
    <p:sldId id="282" r:id="rId8"/>
    <p:sldId id="272" r:id="rId9"/>
    <p:sldId id="273" r:id="rId10"/>
    <p:sldId id="274" r:id="rId11"/>
    <p:sldId id="275" r:id="rId12"/>
    <p:sldId id="276" r:id="rId13"/>
    <p:sldId id="277" r:id="rId14"/>
    <p:sldId id="278" r:id="rId15"/>
    <p:sldId id="279" r:id="rId16"/>
    <p:sldId id="284" r:id="rId17"/>
    <p:sldId id="285" r:id="rId18"/>
    <p:sldId id="280" r:id="rId19"/>
    <p:sldId id="281" r:id="rId20"/>
    <p:sldId id="283"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FF0066"/>
    <a:srgbClr val="709256"/>
    <a:srgbClr val="AD9968"/>
    <a:srgbClr val="3B84AF"/>
    <a:srgbClr val="FF33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75" d="100"/>
          <a:sy n="75" d="100"/>
        </p:scale>
        <p:origin x="-192" y="1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2362200" y="3962400"/>
            <a:ext cx="3810000" cy="707886"/>
          </a:xfrm>
          <a:prstGeom prst="rect">
            <a:avLst/>
          </a:prstGeom>
          <a:noFill/>
        </p:spPr>
        <p:txBody>
          <a:bodyPr wrap="square" rtlCol="1">
            <a:spAutoFit/>
          </a:bodyPr>
          <a:lstStyle/>
          <a:p>
            <a:r>
              <a:rPr lang="ar-SA" sz="4000" dirty="0" smtClean="0"/>
              <a:t>المفعول فيه</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a:xfrm>
            <a:off x="495300" y="1600200"/>
            <a:ext cx="8915400" cy="4724400"/>
          </a:xfrm>
        </p:spPr>
        <p:txBody>
          <a:bodyPr/>
          <a:lstStyle/>
          <a:p>
            <a:pPr algn="just" rtl="1" eaLnBrk="1" hangingPunct="1"/>
            <a:r>
              <a:rPr lang="ar-SA" dirty="0" smtClean="0">
                <a:cs typeface="Arial" pitchFamily="34" charset="0"/>
              </a:rPr>
              <a:t>تعرفت في المحاضرة السابقة إلى المفعول لأجله الذي يكون الغرض منه بيان سبب وقوع الحدث.</a:t>
            </a:r>
          </a:p>
          <a:p>
            <a:pPr algn="just" rtl="1" eaLnBrk="1" hangingPunct="1"/>
            <a:r>
              <a:rPr lang="ar-SA" dirty="0" smtClean="0">
                <a:cs typeface="Arial" pitchFamily="34" charset="0"/>
              </a:rPr>
              <a:t>وفي هذه المحاضرة سوف تتعرّف إلى نوع جديد من أنواع المفاعيل وهو</a:t>
            </a:r>
          </a:p>
          <a:p>
            <a:pPr algn="ctr" rtl="1" eaLnBrk="1" hangingPunct="1"/>
            <a:r>
              <a:rPr lang="ar-SA" dirty="0" smtClean="0">
                <a:solidFill>
                  <a:srgbClr val="FF0000"/>
                </a:solidFill>
                <a:cs typeface="Arial" pitchFamily="34" charset="0"/>
              </a:rPr>
              <a:t>المفعــــــــــول فيه(الظرف)</a:t>
            </a:r>
          </a:p>
          <a:p>
            <a:pPr rtl="1" eaLnBrk="1" hangingPunct="1"/>
            <a:r>
              <a:rPr lang="ar-SA" dirty="0" smtClean="0">
                <a:cs typeface="Arial" pitchFamily="34" charset="0"/>
              </a:rPr>
              <a:t>وقد سبق أن قلنا إن الفعل يحدث في وقت معين فإذا ذُكر هذا الوقت على هيئة معينه فهو مفعول فيه أو ظرف، وكذلك يقع الفعل في مكان معين، فإذا ذكر هذا المكان على هيئة مخصوصة فهو مفعول فيه أو ظرف.</a:t>
            </a:r>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تعريفه</a:t>
            </a:r>
            <a:endParaRPr lang="ar-SA" dirty="0"/>
          </a:p>
        </p:txBody>
      </p:sp>
      <p:sp>
        <p:nvSpPr>
          <p:cNvPr id="3" name="عنصر نائب للمحتوى 2"/>
          <p:cNvSpPr>
            <a:spLocks noGrp="1"/>
          </p:cNvSpPr>
          <p:nvPr>
            <p:ph idx="1"/>
          </p:nvPr>
        </p:nvSpPr>
        <p:spPr>
          <a:xfrm>
            <a:off x="495300" y="1371600"/>
            <a:ext cx="8915400" cy="4800600"/>
          </a:xfrm>
        </p:spPr>
        <p:txBody>
          <a:bodyPr/>
          <a:lstStyle/>
          <a:p>
            <a:pPr algn="just" rtl="1"/>
            <a:r>
              <a:rPr lang="ar-SA" sz="2700" dirty="0" smtClean="0"/>
              <a:t>المفعولُ فيه(ويُسمّى ظرفاً)هو اسمٌ يَنتصبُ على تقدير(في)، ويُذكرُ لبيانِ زمان الفعل أو مكانهِ.</a:t>
            </a:r>
          </a:p>
          <a:p>
            <a:pPr algn="just" rtl="1"/>
            <a:r>
              <a:rPr lang="ar-SA" sz="2700" dirty="0" smtClean="0"/>
              <a:t>فإذا قلتَ: جئتك يومَ الجمعة، فإن كلمة (يوم) منصوبة على الظرفية لأنها تضمنت معنى (في) فالمعنى: جئتك في يوم الجمعة.</a:t>
            </a:r>
          </a:p>
          <a:p>
            <a:pPr algn="just" rtl="1"/>
            <a:r>
              <a:rPr lang="ar-SA" sz="2700" dirty="0" smtClean="0"/>
              <a:t>أما </a:t>
            </a:r>
            <a:r>
              <a:rPr lang="ar-SA" sz="2700" dirty="0" err="1" smtClean="0"/>
              <a:t>اذا</a:t>
            </a:r>
            <a:r>
              <a:rPr lang="ar-SA" sz="2700" dirty="0" smtClean="0"/>
              <a:t> لم يكن على تقدير (في) فلا يكون ظرفاً، بل يكون كسائر الأسماء، على حسب ما يطلبه العامل. فيكون مبتدأ وخبراً، نحو "</a:t>
            </a:r>
            <a:r>
              <a:rPr lang="ar-SA" sz="2700" dirty="0" smtClean="0">
                <a:solidFill>
                  <a:srgbClr val="FF0000"/>
                </a:solidFill>
              </a:rPr>
              <a:t>يومُنا</a:t>
            </a:r>
            <a:r>
              <a:rPr lang="ar-SA" sz="2700" dirty="0" smtClean="0"/>
              <a:t> </a:t>
            </a:r>
            <a:r>
              <a:rPr lang="ar-SA" sz="2700" dirty="0" smtClean="0">
                <a:solidFill>
                  <a:srgbClr val="FF0000"/>
                </a:solidFill>
              </a:rPr>
              <a:t>يومٌ</a:t>
            </a:r>
            <a:r>
              <a:rPr lang="ar-SA" sz="2700" dirty="0" smtClean="0"/>
              <a:t> سعيد"، وفاعلاً، نحو "جاء </a:t>
            </a:r>
            <a:r>
              <a:rPr lang="ar-SA" sz="2700" dirty="0" smtClean="0">
                <a:solidFill>
                  <a:srgbClr val="FF0000"/>
                </a:solidFill>
              </a:rPr>
              <a:t>يومُ</a:t>
            </a:r>
            <a:r>
              <a:rPr lang="ar-SA" sz="2700" dirty="0" smtClean="0"/>
              <a:t> الجمعة"، ومفعولاً به، نحو "لا تضيّع </a:t>
            </a:r>
            <a:r>
              <a:rPr lang="ar-SA" sz="2700" dirty="0" smtClean="0">
                <a:solidFill>
                  <a:srgbClr val="FF0000"/>
                </a:solidFill>
              </a:rPr>
              <a:t>أيامَ</a:t>
            </a:r>
            <a:r>
              <a:rPr lang="ar-SA" sz="2700" dirty="0" smtClean="0"/>
              <a:t> شبابك” لاحظ أن كلمة يوم في هذه الجمل الأخيرة لا تتضمن معنى (في) لذا فهي ليست ظروفاً.</a:t>
            </a:r>
          </a:p>
          <a:p>
            <a:pPr algn="just" rtl="1"/>
            <a:r>
              <a:rPr lang="ar-SA" sz="2700" dirty="0" smtClean="0"/>
              <a:t>والظرف، في الأصل، ما كان وعاء لشيء. وتسمى الأواني ظروفاً لأنها أوعية لما يجعل فيها، وسميت الأزمنة والأمكنة "ظروفاً". لأنّ الأفعال تحصل فيها، فصارت كالأوعية لها.</a:t>
            </a:r>
          </a:p>
          <a:p>
            <a:pPr algn="just"/>
            <a:endParaRPr lang="ar-SA" sz="2700" dirty="0" smtClean="0"/>
          </a:p>
          <a:p>
            <a:endParaRPr lang="ar-SA" sz="2700" dirty="0" smtClean="0"/>
          </a:p>
          <a:p>
            <a:pPr algn="just" rtl="1"/>
            <a:endParaRPr lang="ar-SA" sz="27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ظرف الزمان وظرف المكان</a:t>
            </a:r>
            <a:endParaRPr lang="ar-SA" dirty="0"/>
          </a:p>
        </p:txBody>
      </p:sp>
      <p:sp>
        <p:nvSpPr>
          <p:cNvPr id="3" name="عنصر نائب للمحتوى 2"/>
          <p:cNvSpPr>
            <a:spLocks noGrp="1"/>
          </p:cNvSpPr>
          <p:nvPr>
            <p:ph idx="1"/>
          </p:nvPr>
        </p:nvSpPr>
        <p:spPr/>
        <p:txBody>
          <a:bodyPr/>
          <a:lstStyle/>
          <a:p>
            <a:pPr algn="just" rtl="1"/>
            <a:r>
              <a:rPr lang="ar-SA" dirty="0" smtClean="0"/>
              <a:t>المفعول فيه أو الظرف على قسمينِ: ظرف زمانٍ، وظرف مكان.</a:t>
            </a:r>
          </a:p>
          <a:p>
            <a:pPr algn="just" rtl="1"/>
            <a:r>
              <a:rPr lang="ar-SA" dirty="0" smtClean="0"/>
              <a:t>وظرفُ الزمان ما يَدْلُّ على وقتٍ وقعَ فيه الحدثُ نحو "سافرتُ ليلاً".</a:t>
            </a:r>
          </a:p>
          <a:p>
            <a:pPr algn="just" rtl="1"/>
            <a:r>
              <a:rPr lang="ar-SA" dirty="0" smtClean="0"/>
              <a:t>وظرفُ المكان ما يدلُّ على مكانٍ وقعَ فيه الحدثُ، نحو "وقفتُ تحتَ عَلَمِ البلاد”.</a:t>
            </a:r>
          </a:p>
          <a:p>
            <a:pPr algn="just" rtl="1"/>
            <a:r>
              <a:rPr lang="ar-SA" dirty="0" smtClean="0"/>
              <a:t>وقد تصلح الكلمة نفسها لأن تكون ظرف زمان أو ظرف مكان لكن السياق هو الذي يحدد المقصود، لاحظ الجملتين التاليتين:</a:t>
            </a:r>
          </a:p>
          <a:p>
            <a:pPr algn="just" rtl="1"/>
            <a:r>
              <a:rPr lang="ar-SA" dirty="0" smtClean="0"/>
              <a:t>انتظرتك </a:t>
            </a:r>
            <a:r>
              <a:rPr lang="ar-SA" dirty="0" smtClean="0">
                <a:solidFill>
                  <a:srgbClr val="FF0000"/>
                </a:solidFill>
              </a:rPr>
              <a:t>عند</a:t>
            </a:r>
            <a:r>
              <a:rPr lang="ar-SA" dirty="0" smtClean="0"/>
              <a:t> الخامسة ولم تأتِ.ظرف زمان.</a:t>
            </a:r>
          </a:p>
          <a:p>
            <a:pPr algn="just" rtl="1"/>
            <a:r>
              <a:rPr lang="ar-SA" dirty="0" smtClean="0"/>
              <a:t>انتظرتك </a:t>
            </a:r>
            <a:r>
              <a:rPr lang="ar-SA" dirty="0" smtClean="0">
                <a:solidFill>
                  <a:srgbClr val="FF0000"/>
                </a:solidFill>
              </a:rPr>
              <a:t>عند</a:t>
            </a:r>
            <a:r>
              <a:rPr lang="ar-SA" dirty="0" smtClean="0"/>
              <a:t> المسجدِ ولم تأتِ. ظرف مكان.</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الظروف</a:t>
            </a:r>
            <a:endParaRPr lang="ar-SA" dirty="0"/>
          </a:p>
        </p:txBody>
      </p:sp>
      <p:sp>
        <p:nvSpPr>
          <p:cNvPr id="3" name="عنصر نائب للمحتوى 2"/>
          <p:cNvSpPr>
            <a:spLocks noGrp="1"/>
          </p:cNvSpPr>
          <p:nvPr>
            <p:ph idx="1"/>
          </p:nvPr>
        </p:nvSpPr>
        <p:spPr/>
        <p:txBody>
          <a:bodyPr/>
          <a:lstStyle/>
          <a:p>
            <a:pPr algn="just" rtl="1"/>
            <a:r>
              <a:rPr lang="ar-SA" sz="3000" dirty="0" smtClean="0"/>
              <a:t>والظرفُ، سواءٌ أكانَ </a:t>
            </a:r>
            <a:r>
              <a:rPr lang="ar-SA" sz="3000" dirty="0" err="1" smtClean="0"/>
              <a:t>زمانياً</a:t>
            </a:r>
            <a:r>
              <a:rPr lang="ar-SA" sz="3000" dirty="0" smtClean="0"/>
              <a:t> أم مكانياً، يقسم من حيث دلالته إلى قسمين:مُبهَم </a:t>
            </a:r>
            <a:r>
              <a:rPr lang="ar-SA" sz="3000" dirty="0" err="1" smtClean="0"/>
              <a:t>و</a:t>
            </a:r>
            <a:r>
              <a:rPr lang="ar-SA" sz="3000" dirty="0" smtClean="0"/>
              <a:t> مختصّ، ومن حيث استعماله يقسم إلى قسمين أيضاً: مُتصرّف وغير مُتصرفٍ.</a:t>
            </a:r>
          </a:p>
          <a:p>
            <a:pPr algn="just" rtl="1"/>
            <a:r>
              <a:rPr lang="ar-SA" sz="3000" dirty="0" smtClean="0"/>
              <a:t>وسنفصل القول في </a:t>
            </a:r>
            <a:r>
              <a:rPr lang="ar-SA" sz="3000" dirty="0" err="1" smtClean="0"/>
              <a:t>كا</a:t>
            </a:r>
            <a:r>
              <a:rPr lang="ar-SA" sz="3000" dirty="0" smtClean="0"/>
              <a:t> نوع من هذه الأنواع:</a:t>
            </a:r>
          </a:p>
          <a:p>
            <a:pPr rtl="1"/>
            <a:r>
              <a:rPr lang="ar-SA" sz="3000" dirty="0" smtClean="0">
                <a:solidFill>
                  <a:srgbClr val="FF0000"/>
                </a:solidFill>
              </a:rPr>
              <a:t>أولاً، من حيث الدلالة</a:t>
            </a:r>
            <a:r>
              <a:rPr lang="ar-SA" sz="3000" dirty="0" smtClean="0"/>
              <a:t>.</a:t>
            </a:r>
          </a:p>
          <a:p>
            <a:pPr rtl="1"/>
            <a:r>
              <a:rPr lang="ar-SA" sz="3000" dirty="0" smtClean="0">
                <a:solidFill>
                  <a:srgbClr val="0070C0"/>
                </a:solidFill>
              </a:rPr>
              <a:t>أ. الظرف المبهم</a:t>
            </a:r>
            <a:r>
              <a:rPr lang="ar-SA" sz="3000" dirty="0" smtClean="0"/>
              <a:t>، وهو ما دلَّ على قَدْرٍ من الزمان غير مُعيَّنٍ، نحو "أبدٍ وأمدٍ وحينٍ ووقتٍ وزمانٍ”أو مكان غير محدد أي ليس له حدود معينة مثل(شرق وغرب وتحت وفوق وأمام وخلف) لاحظ أن كلمة حين أو زمان لا تدلان على وقت محدد معروف مثل ساعة ودقيقة مثلاً.</a:t>
            </a:r>
            <a:endParaRPr lang="ar-SA" sz="3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المبهم والمختص</a:t>
            </a:r>
            <a:endParaRPr lang="ar-SA" dirty="0"/>
          </a:p>
        </p:txBody>
      </p:sp>
      <p:sp>
        <p:nvSpPr>
          <p:cNvPr id="3" name="عنصر نائب للمحتوى 2"/>
          <p:cNvSpPr>
            <a:spLocks noGrp="1"/>
          </p:cNvSpPr>
          <p:nvPr>
            <p:ph idx="1"/>
          </p:nvPr>
        </p:nvSpPr>
        <p:spPr>
          <a:xfrm>
            <a:off x="495300" y="1600200"/>
            <a:ext cx="8915400" cy="4724400"/>
          </a:xfrm>
        </p:spPr>
        <p:txBody>
          <a:bodyPr/>
          <a:lstStyle/>
          <a:p>
            <a:pPr rtl="1"/>
            <a:r>
              <a:rPr lang="ar-SA" sz="2900" dirty="0" smtClean="0"/>
              <a:t>وكلمة شرق أو غرب لا تدلان على مكان محدود ذي جهات أربع مثل دار ومسجد مثلاً، لذا كانت هذه الظروف ومثلها ظروفاً مبهمة.</a:t>
            </a:r>
          </a:p>
          <a:p>
            <a:pPr rtl="1"/>
            <a:r>
              <a:rPr lang="ar-SA" sz="2900" dirty="0" smtClean="0">
                <a:solidFill>
                  <a:srgbClr val="0070C0"/>
                </a:solidFill>
              </a:rPr>
              <a:t>ب. الظرف المختص </a:t>
            </a:r>
            <a:r>
              <a:rPr lang="ar-SA" sz="2900" dirty="0" smtClean="0"/>
              <a:t>ويسمى المحدودُ أيضاً وهو ما دلَّ على وقتٍ مُقدَّرٍ مُعَيَّنٍ محدودٍ، نحو "ساعةٍ ويومٍ وليلةٍ وأُسبوعٍ وشهرٍ وسنةٍ وعامٍ”ومنه أسماء الأيام والأشهر.</a:t>
            </a:r>
          </a:p>
          <a:p>
            <a:pPr rtl="1"/>
            <a:r>
              <a:rPr lang="ar-SA" sz="2900" dirty="0" smtClean="0"/>
              <a:t>أو ما دلَّ على مكانٍ معيَّنٍ، أي له صورة محدودةٌ، محصورةٌ كدارٍ ومدرسةٍ ومكتبٍ ومسجدٍ وبلدٍ. ومنهُ أسماءُ البلادِ والقُرَى والجبال والأنهارِ والبحار.</a:t>
            </a:r>
          </a:p>
          <a:p>
            <a:pPr rtl="1"/>
            <a:r>
              <a:rPr lang="ar-SA" sz="2900" dirty="0" smtClean="0"/>
              <a:t>وقد يصبح الظرف المبهم مختصاً إذا أضيف إلى ما يزيل إبهامه مثل: زمان الربيع ووقت الصيف.</a:t>
            </a:r>
          </a:p>
          <a:p>
            <a:endParaRPr lang="ar-SA" sz="2900" dirty="0" smtClean="0"/>
          </a:p>
          <a:p>
            <a:endParaRPr lang="ar-SA" sz="2900" dirty="0" smtClean="0"/>
          </a:p>
          <a:p>
            <a:endParaRPr lang="ar-SA" sz="29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الظرف المتصرف وغير </a:t>
            </a:r>
            <a:r>
              <a:rPr lang="ar-SA" dirty="0" err="1" smtClean="0"/>
              <a:t>المتصرّ</a:t>
            </a:r>
            <a:endParaRPr lang="ar-SA" dirty="0"/>
          </a:p>
        </p:txBody>
      </p:sp>
      <p:sp>
        <p:nvSpPr>
          <p:cNvPr id="3" name="عنصر نائب للمحتوى 2"/>
          <p:cNvSpPr>
            <a:spLocks noGrp="1"/>
          </p:cNvSpPr>
          <p:nvPr>
            <p:ph idx="1"/>
          </p:nvPr>
        </p:nvSpPr>
        <p:spPr>
          <a:xfrm>
            <a:off x="495300" y="1600200"/>
            <a:ext cx="8915400" cy="4724400"/>
          </a:xfrm>
        </p:spPr>
        <p:txBody>
          <a:bodyPr/>
          <a:lstStyle/>
          <a:p>
            <a:r>
              <a:rPr lang="ar-SA" sz="3000" dirty="0" smtClean="0">
                <a:solidFill>
                  <a:srgbClr val="FF0000"/>
                </a:solidFill>
              </a:rPr>
              <a:t>ثانياً، من حيث الاستعمال</a:t>
            </a:r>
            <a:r>
              <a:rPr lang="ar-SA" sz="3000" dirty="0" smtClean="0"/>
              <a:t>.</a:t>
            </a:r>
          </a:p>
          <a:p>
            <a:r>
              <a:rPr lang="ar-SA" sz="3000" dirty="0" smtClean="0">
                <a:solidFill>
                  <a:srgbClr val="0070C0"/>
                </a:solidFill>
              </a:rPr>
              <a:t>أ.الظّرفُ المتصرفُ</a:t>
            </a:r>
            <a:r>
              <a:rPr lang="ar-SA" sz="3000" dirty="0" smtClean="0"/>
              <a:t>، وهو ما يُستعملُ ظرفاً وغيرَ ظرفٍ. فهو يُفارق الظرفيّة إلى حالةٍ لا تُشبهُها كأن يُستعملَ مبتدأ أو خبراً أو فاعلاً أو مفعولاً به، أو نحوَ ذلك، نحو "شهرٍ ويومٍ وسنةٍ وليل"، ونحوها. فهذه الألفاظ تستعمل ظروفاً مثل:"سرتُ يوماً أو شهراً أو سنةً أو ليلاً". وتستعمل غيرَ ظروف مثل: "</a:t>
            </a:r>
            <a:r>
              <a:rPr lang="ar-SA" sz="3000" u="sng" dirty="0" smtClean="0">
                <a:solidFill>
                  <a:srgbClr val="FF0000"/>
                </a:solidFill>
              </a:rPr>
              <a:t>السنةُ</a:t>
            </a:r>
            <a:r>
              <a:rPr lang="ar-SA" sz="3000" dirty="0" smtClean="0"/>
              <a:t> اثنا عَشرَ شهراً. </a:t>
            </a:r>
            <a:r>
              <a:rPr lang="ar-SA" sz="3000" u="sng" dirty="0" smtClean="0">
                <a:solidFill>
                  <a:srgbClr val="FF0000"/>
                </a:solidFill>
              </a:rPr>
              <a:t>والشهرُ</a:t>
            </a:r>
            <a:r>
              <a:rPr lang="ar-SA" sz="3000" dirty="0" smtClean="0"/>
              <a:t> ثلاثون يوماً </a:t>
            </a:r>
            <a:r>
              <a:rPr lang="ar-SA" sz="3000" u="sng" dirty="0" smtClean="0">
                <a:solidFill>
                  <a:srgbClr val="FF0000"/>
                </a:solidFill>
              </a:rPr>
              <a:t>والليلُ</a:t>
            </a:r>
            <a:r>
              <a:rPr lang="ar-SA" sz="3000" dirty="0" smtClean="0"/>
              <a:t> طويل.(جاءت مبتدأ) وسرَّني </a:t>
            </a:r>
            <a:r>
              <a:rPr lang="ar-SA" sz="3000" u="sng" dirty="0" smtClean="0">
                <a:solidFill>
                  <a:srgbClr val="FF0000"/>
                </a:solidFill>
              </a:rPr>
              <a:t>يومُ</a:t>
            </a:r>
            <a:r>
              <a:rPr lang="ar-SA" sz="3000" dirty="0" smtClean="0"/>
              <a:t> قدومِكَ(فاعل). وانتظرتُ </a:t>
            </a:r>
            <a:r>
              <a:rPr lang="ar-SA" sz="3000" u="sng" dirty="0" smtClean="0">
                <a:solidFill>
                  <a:srgbClr val="FF0000"/>
                </a:solidFill>
              </a:rPr>
              <a:t>ساعةَ</a:t>
            </a:r>
            <a:r>
              <a:rPr lang="ar-SA" sz="3000" dirty="0" smtClean="0"/>
              <a:t> لقائك(مفعول به). </a:t>
            </a:r>
            <a:r>
              <a:rPr lang="ar-SA" sz="3000" u="sng" dirty="0" smtClean="0">
                <a:solidFill>
                  <a:srgbClr val="FF0000"/>
                </a:solidFill>
              </a:rPr>
              <a:t>ويومُ</a:t>
            </a:r>
            <a:r>
              <a:rPr lang="ar-SA" sz="3000" dirty="0" smtClean="0"/>
              <a:t> الجمعة </a:t>
            </a:r>
            <a:r>
              <a:rPr lang="ar-SA" sz="3000" u="sng" dirty="0" smtClean="0">
                <a:solidFill>
                  <a:srgbClr val="FF0000"/>
                </a:solidFill>
              </a:rPr>
              <a:t>يومٌ</a:t>
            </a:r>
            <a:r>
              <a:rPr lang="ar-SA" sz="3000" dirty="0" smtClean="0"/>
              <a:t> مُباركٌ”(مبتدأ وخبر). لاحظ أنها عندما تكون ظرفاً تتضمن معنى(في) وإذا لم تكن ظرفاً لم تتضمن معنى (في) </a:t>
            </a:r>
            <a:r>
              <a:rPr lang="ar-SA" sz="3000" dirty="0" smtClean="0">
                <a:solidFill>
                  <a:srgbClr val="FF0000"/>
                </a:solidFill>
              </a:rPr>
              <a:t>جرّب ذلك.</a:t>
            </a:r>
          </a:p>
          <a:p>
            <a:endParaRPr lang="ar-SA" sz="3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المتصرف وغير المتصرّف</a:t>
            </a:r>
            <a:endParaRPr lang="ar-SA" dirty="0"/>
          </a:p>
        </p:txBody>
      </p:sp>
      <p:sp>
        <p:nvSpPr>
          <p:cNvPr id="3" name="عنصر نائب للمحتوى 2"/>
          <p:cNvSpPr>
            <a:spLocks noGrp="1"/>
          </p:cNvSpPr>
          <p:nvPr>
            <p:ph idx="1"/>
          </p:nvPr>
        </p:nvSpPr>
        <p:spPr>
          <a:xfrm>
            <a:off x="495300" y="1600200"/>
            <a:ext cx="8915400" cy="4648200"/>
          </a:xfrm>
        </p:spPr>
        <p:txBody>
          <a:bodyPr/>
          <a:lstStyle/>
          <a:p>
            <a:pPr algn="just" rtl="1"/>
            <a:r>
              <a:rPr lang="ar-SA" sz="2900" dirty="0" smtClean="0">
                <a:solidFill>
                  <a:srgbClr val="0070C0"/>
                </a:solidFill>
              </a:rPr>
              <a:t>ب. الظرفُ غيرُ المُتصرفِ </a:t>
            </a:r>
            <a:r>
              <a:rPr lang="ar-SA" sz="2900" dirty="0" smtClean="0"/>
              <a:t>وهو نوعانِ:</a:t>
            </a:r>
          </a:p>
          <a:p>
            <a:pPr algn="just" rtl="1"/>
            <a:r>
              <a:rPr lang="ar-SA" sz="2900" dirty="0" smtClean="0">
                <a:solidFill>
                  <a:srgbClr val="009900"/>
                </a:solidFill>
              </a:rPr>
              <a:t>النّوعُ الأولُ </a:t>
            </a:r>
            <a:r>
              <a:rPr lang="ar-SA" sz="2900" dirty="0" smtClean="0"/>
              <a:t>ما يُلازمُ النصبَ على الظرفيّةِ أبداً، فلا يُستعمَلُ إلا ظرفاً منصوباً، نحو "قَط وبينما وإذا وأَيَّانَ وأنّى وذا صَباحٍ وذاتَ ليلةِ". ومنه ما رُكِّبَ من الظروف كصباحَ مساءَ وليلَ ليلَ.</a:t>
            </a:r>
          </a:p>
          <a:p>
            <a:pPr algn="just" rtl="1"/>
            <a:r>
              <a:rPr lang="ar-SA" sz="2900" dirty="0" smtClean="0">
                <a:solidFill>
                  <a:srgbClr val="009900"/>
                </a:solidFill>
              </a:rPr>
              <a:t>النوع الثاني </a:t>
            </a:r>
            <a:r>
              <a:rPr lang="ar-SA" sz="2900" dirty="0" smtClean="0"/>
              <a:t>ما يَلزَمُ النصبَ على الظرفيّة أو الجرِّ بحرف جر، نحو: "قَبل وبَعدَ وفوق وتحت ولدَى وَلدُنْ وعندَ ومتى وأينَ وهُنا وثَمَّ(بمعنى هناك) وحيث والآن".</a:t>
            </a:r>
          </a:p>
          <a:p>
            <a:pPr algn="just" rtl="1"/>
            <a:r>
              <a:rPr lang="ar-SA" sz="2900" dirty="0" smtClean="0"/>
              <a:t>(وتُجرّ "قبل وبعد وفوق وتحت ولدى ولدن وعند" بـ(من). وتجر "متى" بالى وحتى. وتجر "أين وهنا وثم وحيث" بمن والى. وتجر "الآن" بمن وإلى ومذ ومنذ. </a:t>
            </a:r>
          </a:p>
          <a:p>
            <a:endParaRPr lang="ar-SA" sz="29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ينصب من الظروف</a:t>
            </a:r>
            <a:endParaRPr lang="ar-SA" dirty="0"/>
          </a:p>
        </p:txBody>
      </p:sp>
      <p:sp>
        <p:nvSpPr>
          <p:cNvPr id="3" name="عنصر نائب للمحتوى 2"/>
          <p:cNvSpPr>
            <a:spLocks noGrp="1"/>
          </p:cNvSpPr>
          <p:nvPr>
            <p:ph idx="1"/>
          </p:nvPr>
        </p:nvSpPr>
        <p:spPr/>
        <p:txBody>
          <a:bodyPr/>
          <a:lstStyle/>
          <a:p>
            <a:pPr rtl="1"/>
            <a:r>
              <a:rPr lang="ar-SA" dirty="0" smtClean="0"/>
              <a:t>يُنصَبُ الظّرفُ </a:t>
            </a:r>
            <a:r>
              <a:rPr lang="ar-SA" dirty="0" smtClean="0">
                <a:solidFill>
                  <a:srgbClr val="FF0000"/>
                </a:solidFill>
              </a:rPr>
              <a:t>الزَّماني</a:t>
            </a:r>
            <a:r>
              <a:rPr lang="ar-SA" dirty="0" smtClean="0"/>
              <a:t> مُطلقاً، سواءٌ أكانَ مُبهَماً أم مختصاً، نحو "سرتُ حيناً، وسافرتُ شهراً"، على شرط أن يَتضمنَ معنى (في).</a:t>
            </a:r>
          </a:p>
          <a:p>
            <a:pPr rtl="1"/>
            <a:r>
              <a:rPr lang="ar-SA" dirty="0" smtClean="0"/>
              <a:t>أما ظروف المكان فلا ينصب منها إلا شيئانِ:</a:t>
            </a:r>
          </a:p>
          <a:p>
            <a:pPr rtl="1"/>
            <a:r>
              <a:rPr lang="ar-SA" dirty="0" smtClean="0"/>
              <a:t>1- ما كان منها </a:t>
            </a:r>
            <a:r>
              <a:rPr lang="ar-SA" dirty="0" smtClean="0">
                <a:solidFill>
                  <a:srgbClr val="FF0000"/>
                </a:solidFill>
              </a:rPr>
              <a:t>مُبهَماً</a:t>
            </a:r>
            <a:r>
              <a:rPr lang="ar-SA" dirty="0" smtClean="0"/>
              <a:t>، أو شِبهَ مبهم(وهو المقاييس مثل فرسخ وميل وكيلو...)، بشرط أن يتضمن معنى (في)، نحو "وقفتُ أمامَ المِنبر"، و "سرتُ فرسخاً".</a:t>
            </a:r>
          </a:p>
          <a:p>
            <a:pPr rtl="1"/>
            <a:r>
              <a:rPr lang="ar-SA" dirty="0" smtClean="0"/>
              <a:t>(فإن لم يتضمن معنى (في) فلا ينصب شأنه في ذلك شأن ظرف الزمان نحو "</a:t>
            </a:r>
            <a:r>
              <a:rPr lang="ar-SA" dirty="0" smtClean="0">
                <a:solidFill>
                  <a:srgbClr val="FF0000"/>
                </a:solidFill>
              </a:rPr>
              <a:t>الميل</a:t>
            </a:r>
            <a:r>
              <a:rPr lang="ar-SA" dirty="0" smtClean="0"/>
              <a:t> ثلث الفرسخ“ جاءتمبتدأ.</a:t>
            </a:r>
          </a:p>
          <a:p>
            <a:pPr rtl="1"/>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ينتصب على الظرفية</a:t>
            </a:r>
            <a:endParaRPr lang="ar-SA" dirty="0"/>
          </a:p>
        </p:txBody>
      </p:sp>
      <p:sp>
        <p:nvSpPr>
          <p:cNvPr id="3" name="عنصر نائب للمحتوى 2"/>
          <p:cNvSpPr>
            <a:spLocks noGrp="1"/>
          </p:cNvSpPr>
          <p:nvPr>
            <p:ph idx="1"/>
          </p:nvPr>
        </p:nvSpPr>
        <p:spPr>
          <a:xfrm>
            <a:off x="495300" y="1600200"/>
            <a:ext cx="8915400" cy="4724400"/>
          </a:xfrm>
        </p:spPr>
        <p:txBody>
          <a:bodyPr/>
          <a:lstStyle/>
          <a:p>
            <a:pPr rtl="1"/>
            <a:r>
              <a:rPr lang="ar-SA" sz="3000" dirty="0" smtClean="0"/>
              <a:t>2- ما كان منها مُشتقّاً من فعل، سواءٌ أكان مُبهماً أَم محدوداً، على شرطِ أن يُنصَب بفعلهِ المُشتقّ منهُ، نحو "جلستُ </a:t>
            </a:r>
            <a:r>
              <a:rPr lang="ar-SA" sz="3000" dirty="0" smtClean="0">
                <a:solidFill>
                  <a:srgbClr val="FF0000"/>
                </a:solidFill>
              </a:rPr>
              <a:t>مجلسَ</a:t>
            </a:r>
            <a:r>
              <a:rPr lang="ar-SA" sz="3000" dirty="0" smtClean="0"/>
              <a:t> أَهل الفضل. وذهبتُ </a:t>
            </a:r>
            <a:r>
              <a:rPr lang="ar-SA" sz="3000" dirty="0" smtClean="0">
                <a:solidFill>
                  <a:srgbClr val="FF0000"/>
                </a:solidFill>
              </a:rPr>
              <a:t>مذهبَ</a:t>
            </a:r>
            <a:r>
              <a:rPr lang="ar-SA" sz="3000" dirty="0" smtClean="0"/>
              <a:t> ذَوِي العقلِ". فـ(مجلس) مشتق من الفعل جلس وقد انتصب به </a:t>
            </a:r>
            <a:r>
              <a:rPr lang="ar-SA" sz="3000" dirty="0" err="1" smtClean="0"/>
              <a:t>و</a:t>
            </a:r>
            <a:r>
              <a:rPr lang="ar-SA" sz="3000" dirty="0" smtClean="0"/>
              <a:t>(مذهب) مشتق من الفعل ذهب وهو منصوب به، فلا يجوز أن تقول: (أقمتُ </a:t>
            </a:r>
            <a:r>
              <a:rPr lang="ar-SA" sz="3000" dirty="0" smtClean="0">
                <a:solidFill>
                  <a:srgbClr val="FF0000"/>
                </a:solidFill>
              </a:rPr>
              <a:t>مجلسَكَ</a:t>
            </a:r>
            <a:r>
              <a:rPr lang="ar-SA" sz="3000" dirty="0" smtClean="0"/>
              <a:t>)، إذا أردت نصب (مجلس) على الظرفية، وذلك لأنه غير مشتق من الفعل الذي نصبه. لذا يجب جره في هذه الحالة، فتقول : "أَقمتُ في مجلسك. وسرتُ في مذهبكَ“.</a:t>
            </a:r>
          </a:p>
          <a:p>
            <a:pPr rtl="1"/>
            <a:r>
              <a:rPr lang="ar-SA" sz="3000" dirty="0" smtClean="0"/>
              <a:t>وقد شذ قول العرب: ”هُوَ مِنِّى مَقْعَدَ القَابِلَةِ“ و ”هو مني مَزْجَرَ الكَلْبِ“</a:t>
            </a:r>
          </a:p>
          <a:p>
            <a:pPr rtl="1"/>
            <a:r>
              <a:rPr lang="ar-SA" sz="3000" dirty="0" smtClean="0"/>
              <a:t>حيث نصبت (مقعد) و(مزجر) على الرغم من عدم اشتقاقهما من فعل ناصب لهما.</a:t>
            </a:r>
          </a:p>
          <a:p>
            <a:endParaRPr lang="ar-SA" sz="3000" dirty="0" smtClean="0"/>
          </a:p>
          <a:p>
            <a:endParaRPr lang="ar-SA" sz="3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الظرف</a:t>
            </a:r>
            <a:endParaRPr lang="ar-SA" dirty="0"/>
          </a:p>
        </p:txBody>
      </p:sp>
      <p:sp>
        <p:nvSpPr>
          <p:cNvPr id="3" name="عنصر نائب للمحتوى 2"/>
          <p:cNvSpPr>
            <a:spLocks noGrp="1"/>
          </p:cNvSpPr>
          <p:nvPr>
            <p:ph idx="1"/>
          </p:nvPr>
        </p:nvSpPr>
        <p:spPr>
          <a:xfrm>
            <a:off x="495300" y="1600200"/>
            <a:ext cx="8915400" cy="4724400"/>
          </a:xfrm>
        </p:spPr>
        <p:txBody>
          <a:bodyPr/>
          <a:lstStyle/>
          <a:p>
            <a:pPr rtl="1"/>
            <a:r>
              <a:rPr lang="ar-SA" dirty="0" smtClean="0"/>
              <a:t>ينوبُ عن الظّرفِ - فيُنصَبُ على أنهُ مَفعولٌ فيهِ - أحد خمسةِ أشياءَ</a:t>
            </a:r>
          </a:p>
          <a:p>
            <a:pPr rtl="1"/>
            <a:r>
              <a:rPr lang="ar-SA" dirty="0" smtClean="0"/>
              <a:t>1- المُضافُ إلى الظرفِ، ممّا دَلَّ على كُليّةٍ أو </a:t>
            </a:r>
            <a:r>
              <a:rPr lang="ar-SA" dirty="0" err="1" smtClean="0"/>
              <a:t>بعضيّة</a:t>
            </a:r>
            <a:r>
              <a:rPr lang="ar-SA" dirty="0" smtClean="0"/>
              <a:t>، نحو "مشيتُ </a:t>
            </a:r>
            <a:r>
              <a:rPr lang="ar-SA" dirty="0" smtClean="0">
                <a:solidFill>
                  <a:srgbClr val="FF0000"/>
                </a:solidFill>
              </a:rPr>
              <a:t>كلَّ</a:t>
            </a:r>
            <a:r>
              <a:rPr lang="ar-SA" dirty="0" smtClean="0"/>
              <a:t> النهارِ، ونمتُ </a:t>
            </a:r>
            <a:r>
              <a:rPr lang="ar-SA" dirty="0" smtClean="0">
                <a:solidFill>
                  <a:srgbClr val="FF0000"/>
                </a:solidFill>
              </a:rPr>
              <a:t>بعضَ</a:t>
            </a:r>
            <a:r>
              <a:rPr lang="ar-SA" dirty="0" smtClean="0"/>
              <a:t> الوقتِ ولعبتُ </a:t>
            </a:r>
            <a:r>
              <a:rPr lang="ar-SA" dirty="0" smtClean="0">
                <a:solidFill>
                  <a:srgbClr val="FF0000"/>
                </a:solidFill>
              </a:rPr>
              <a:t>نصفَ</a:t>
            </a:r>
            <a:r>
              <a:rPr lang="ar-SA" dirty="0" smtClean="0"/>
              <a:t> ساعة” وكل هذه الأشياء تعرب ظرفاً أو مفعولاً فيه منصوباً وهو مضاف.</a:t>
            </a:r>
          </a:p>
          <a:p>
            <a:pPr rtl="1"/>
            <a:r>
              <a:rPr lang="ar-SA" dirty="0" smtClean="0"/>
              <a:t>2- صِفة الظرف، نحو "وقفتُ </a:t>
            </a:r>
            <a:r>
              <a:rPr lang="ar-SA" dirty="0" smtClean="0">
                <a:solidFill>
                  <a:srgbClr val="FF0000"/>
                </a:solidFill>
              </a:rPr>
              <a:t>طويلاً</a:t>
            </a:r>
            <a:r>
              <a:rPr lang="ar-SA" dirty="0" smtClean="0"/>
              <a:t> من الوقت وجلستُ </a:t>
            </a:r>
            <a:r>
              <a:rPr lang="ar-SA" dirty="0" smtClean="0">
                <a:solidFill>
                  <a:srgbClr val="FF0000"/>
                </a:solidFill>
              </a:rPr>
              <a:t>شرقيَّ</a:t>
            </a:r>
            <a:r>
              <a:rPr lang="ar-SA" dirty="0" smtClean="0"/>
              <a:t> الدار".</a:t>
            </a:r>
          </a:p>
          <a:p>
            <a:pPr rtl="1"/>
            <a:r>
              <a:rPr lang="ar-SA" dirty="0" smtClean="0"/>
              <a:t>3- اسم الإشارة، نحو "مشيتُ </a:t>
            </a:r>
            <a:r>
              <a:rPr lang="ar-SA" dirty="0" smtClean="0">
                <a:solidFill>
                  <a:srgbClr val="FF0000"/>
                </a:solidFill>
              </a:rPr>
              <a:t>هذا</a:t>
            </a:r>
            <a:r>
              <a:rPr lang="ar-SA" dirty="0" smtClean="0"/>
              <a:t> اليومَ مشياً مُتعِباً.</a:t>
            </a:r>
          </a:p>
          <a:p>
            <a:pPr rtl="1"/>
            <a:r>
              <a:rPr lang="ar-SA" dirty="0" smtClean="0"/>
              <a:t>هذا:اسم إشارة مبني في محل نصب على الظرفية. واليوم بدل من هذا منصوب.</a:t>
            </a:r>
          </a:p>
          <a:p>
            <a:endParaRPr lang="ar-SA" dirty="0" smtClean="0"/>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ينوب عن الظرف</a:t>
            </a:r>
            <a:endParaRPr lang="ar-SA" dirty="0"/>
          </a:p>
        </p:txBody>
      </p:sp>
      <p:sp>
        <p:nvSpPr>
          <p:cNvPr id="3" name="عنصر نائب للمحتوى 2"/>
          <p:cNvSpPr>
            <a:spLocks noGrp="1"/>
          </p:cNvSpPr>
          <p:nvPr>
            <p:ph idx="1"/>
          </p:nvPr>
        </p:nvSpPr>
        <p:spPr/>
        <p:txBody>
          <a:bodyPr/>
          <a:lstStyle/>
          <a:p>
            <a:pPr rtl="1"/>
            <a:r>
              <a:rPr lang="ar-SA" sz="3000" dirty="0" smtClean="0"/>
              <a:t>4- العدَدُ الممَيّزُ بالظرفِ،أي الذي يكون </a:t>
            </a:r>
            <a:r>
              <a:rPr lang="ar-SA" sz="3000" dirty="0" err="1" smtClean="0"/>
              <a:t>معدوده</a:t>
            </a:r>
            <a:r>
              <a:rPr lang="ar-SA" sz="3000" dirty="0" smtClean="0"/>
              <a:t> ظرفاً، نحو "سافرتُ </a:t>
            </a:r>
            <a:r>
              <a:rPr lang="ar-SA" sz="3000" dirty="0" smtClean="0">
                <a:solidFill>
                  <a:srgbClr val="FF0000"/>
                </a:solidFill>
              </a:rPr>
              <a:t>ثلاثين</a:t>
            </a:r>
            <a:r>
              <a:rPr lang="ar-SA" sz="3000" dirty="0" smtClean="0"/>
              <a:t> يوماً. وسرتُ </a:t>
            </a:r>
            <a:r>
              <a:rPr lang="ar-SA" sz="3000" dirty="0" smtClean="0">
                <a:solidFill>
                  <a:srgbClr val="FF0000"/>
                </a:solidFill>
              </a:rPr>
              <a:t>أربعين</a:t>
            </a:r>
            <a:r>
              <a:rPr lang="ar-SA" sz="3000" dirty="0" smtClean="0"/>
              <a:t> فرسخاً. ولزمتُ الدارَ </a:t>
            </a:r>
            <a:r>
              <a:rPr lang="ar-SA" sz="3000" dirty="0" smtClean="0">
                <a:solidFill>
                  <a:srgbClr val="FF0000"/>
                </a:solidFill>
              </a:rPr>
              <a:t>ستةَ</a:t>
            </a:r>
            <a:r>
              <a:rPr lang="ar-SA" sz="3000" dirty="0" smtClean="0"/>
              <a:t> أيام.</a:t>
            </a:r>
          </a:p>
          <a:p>
            <a:pPr rtl="1"/>
            <a:r>
              <a:rPr lang="ar-SA" sz="3000" dirty="0" smtClean="0"/>
              <a:t>5- المصدرُ المتضمنُ الظّرفِ، وذلك بأن يكون الظرف مضافاً إلى مصدر، فيُحذَفُ الظّرفُ المضاف، ويقوم المصدرُ (وهو المضاف إِليه) مَقامَهُ، نحو "سافرتُ </a:t>
            </a:r>
            <a:r>
              <a:rPr lang="ar-SA" sz="3000" dirty="0" smtClean="0">
                <a:solidFill>
                  <a:srgbClr val="FF0000"/>
                </a:solidFill>
              </a:rPr>
              <a:t>طلوعَ </a:t>
            </a:r>
            <a:r>
              <a:rPr lang="ar-SA" sz="3000" dirty="0" smtClean="0"/>
              <a:t>الشمس” والأصل“وقتَ طلوعِ) </a:t>
            </a:r>
          </a:p>
          <a:p>
            <a:pPr rtl="1"/>
            <a:r>
              <a:rPr lang="ar-SA" sz="3000" dirty="0" smtClean="0"/>
              <a:t>ثلاثين:ظرف زمان منصوب وعلامة نصبه الياء لأنه جمع مذكر سالم.</a:t>
            </a:r>
          </a:p>
          <a:p>
            <a:pPr rtl="1"/>
            <a:r>
              <a:rPr lang="ar-SA" sz="3000" dirty="0" smtClean="0"/>
              <a:t>ستةَ:ظرف زمان منصوب وعلامة نصبه الفتحة وهو مضاف.</a:t>
            </a:r>
          </a:p>
          <a:p>
            <a:pPr rtl="1"/>
            <a:r>
              <a:rPr lang="ar-SA" sz="3000" dirty="0" smtClean="0"/>
              <a:t>وقت: ظرف زمان منصوب وعلامة نصبه الفتحة وهو مضاف.</a:t>
            </a:r>
          </a:p>
          <a:p>
            <a:pPr rtl="1"/>
            <a:endParaRPr lang="ar-SA" sz="3000" dirty="0" smtClean="0"/>
          </a:p>
          <a:p>
            <a:endParaRPr lang="ar-SA" sz="3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ظروف مبنية</a:t>
            </a:r>
            <a:endParaRPr lang="ar-SA" dirty="0"/>
          </a:p>
        </p:txBody>
      </p:sp>
      <p:sp>
        <p:nvSpPr>
          <p:cNvPr id="3" name="عنصر نائب للمحتوى 2"/>
          <p:cNvSpPr>
            <a:spLocks noGrp="1"/>
          </p:cNvSpPr>
          <p:nvPr>
            <p:ph idx="1"/>
          </p:nvPr>
        </p:nvSpPr>
        <p:spPr/>
        <p:txBody>
          <a:bodyPr/>
          <a:lstStyle/>
          <a:p>
            <a:pPr rtl="1"/>
            <a:r>
              <a:rPr lang="ar-SA" dirty="0" smtClean="0"/>
              <a:t>سنضع هنا بعض الظروف التي تكون دائماً مبنية في محل نصب:</a:t>
            </a:r>
          </a:p>
          <a:p>
            <a:pPr rtl="1"/>
            <a:r>
              <a:rPr lang="ar-SA" dirty="0" smtClean="0"/>
              <a:t>1- قَط ظرفٌ للماضي على سبيل الاستغراق، يَستغرقُ ما مضى من الزَّمان، "ما فعلتُهُ قطُّ" ما فعلتُهُ فيما انقطعَ من عُمري. ويُؤتى به بعدَ النفي أو الاستفهام للدلالة على نفي جميع أجزاءِ الماضي، أو الاستفهامِ عنها. فهو ظرف مبني على الضم في محل نصب. ومن الخطأ أن يقال "لا أفعلُهُ قَطُّ"، لأنَّ الفعلَ هنا مُستقبَلٌ، و "قطّ" ظرفٌ للماضي.</a:t>
            </a:r>
          </a:p>
          <a:p>
            <a:pPr rtl="1"/>
            <a:r>
              <a:rPr lang="ar-SA" dirty="0" smtClean="0"/>
              <a:t>2- إذا ظرفٌ للمستقبَل، مَتَضمنٌ معنى الشرطِ غالباً. إذا جئتني أكرمك، فإذا ظرف مبني على السكون في محل نصب.</a:t>
            </a:r>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ظروف مبنية.</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2800" dirty="0" smtClean="0"/>
              <a:t>3. إذْ ظرف لما مضى من الزمان، أتذكرُ إذْ تقابلنا؟ فلا تستعمل إلا للماضي. وهو ظرف مبني على السكون في محل نصب.</a:t>
            </a:r>
          </a:p>
          <a:p>
            <a:pPr rtl="1"/>
            <a:r>
              <a:rPr lang="ar-SA" sz="2800" dirty="0" smtClean="0"/>
              <a:t>4. هُنا وثَمَّ اسما إشارةٍ للمكان. فهُنا يُشار به إلى المكان القريب وثَمَّ يُشار به إلى البعيد. والأول مبني على السكون. والآخرُ مبنيّ على الفتح. وقد تلحقُهُ التاءُ لتأنيث الكلمة، نحو "ثَمَّةَ". ومَوضعُها النصبُ على الظرفية. وقد يُجرَّان بمن </a:t>
            </a:r>
            <a:r>
              <a:rPr lang="ar-SA" sz="2800" dirty="0" err="1" smtClean="0"/>
              <a:t>وبإلى</a:t>
            </a:r>
            <a:r>
              <a:rPr lang="ar-SA" sz="2800" dirty="0" smtClean="0"/>
              <a:t>.</a:t>
            </a:r>
          </a:p>
          <a:p>
            <a:pPr rtl="1"/>
            <a:r>
              <a:rPr lang="ar-SA" sz="2800" dirty="0" smtClean="0"/>
              <a:t>4- حيثُ ظرفٌ للمكان، مبنيٌّ على الضمِّ، نحو "إجلِسْ حيثُ يجلسُ أهلُ الفضلِ”.</a:t>
            </a:r>
          </a:p>
          <a:p>
            <a:r>
              <a:rPr lang="ar-SA" sz="2800" dirty="0" smtClean="0"/>
              <a:t> 5. دُون ظرفٌ للمكان. وهو نقيضُ "فوْق"، نحو "هو دونَه"، أي أحُّطّ منه رتبةً، أو منزلةً، أو مكاناً. وتقولُ "قعدَ خالدٌ دونَ سعيدٍ" أي في مكانٍ مُنخفض عن مكانه. </a:t>
            </a:r>
          </a:p>
          <a:p>
            <a:endParaRPr lang="ar-SA" sz="2800" dirty="0" smtClean="0"/>
          </a:p>
          <a:p>
            <a:pPr rtl="1"/>
            <a:endParaRPr lang="ar-SA" sz="2800" dirty="0" smtClean="0"/>
          </a:p>
          <a:p>
            <a:pPr rtl="1"/>
            <a:endParaRPr lang="ar-SA" sz="2800" dirty="0" smtClean="0"/>
          </a:p>
          <a:p>
            <a:pPr rtl="1"/>
            <a:endParaRPr lang="ar-SA" sz="2800" dirty="0" smtClean="0"/>
          </a:p>
          <a:p>
            <a:endParaRPr lang="ar-SA"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قبل وبعد</a:t>
            </a:r>
            <a:endParaRPr lang="ar-SA" dirty="0"/>
          </a:p>
        </p:txBody>
      </p:sp>
      <p:sp>
        <p:nvSpPr>
          <p:cNvPr id="3" name="عنصر نائب للمحتوى 2"/>
          <p:cNvSpPr>
            <a:spLocks noGrp="1"/>
          </p:cNvSpPr>
          <p:nvPr>
            <p:ph idx="1"/>
          </p:nvPr>
        </p:nvSpPr>
        <p:spPr/>
        <p:txBody>
          <a:bodyPr/>
          <a:lstStyle/>
          <a:p>
            <a:pPr rtl="1"/>
            <a:r>
              <a:rPr lang="ar-SA" sz="2700" dirty="0" smtClean="0"/>
              <a:t>قَبلُ وبعدُ ظرفانِ للزمانِ، يُنصبَانِ على الظّرفيّة أو يُجرَّانِ بمن، نحو "جئتُ قبلَ الظهر، أو بعدَهُ، أو من قبلهِ، أو بعدهِ".</a:t>
            </a:r>
          </a:p>
          <a:p>
            <a:pPr rtl="1"/>
            <a:r>
              <a:rPr lang="ar-SA" sz="2700" dirty="0" smtClean="0"/>
              <a:t>وقد يكونانِ للمكان نحو "داري قبلَ دارِك، أو بعدَها".</a:t>
            </a:r>
          </a:p>
          <a:p>
            <a:pPr rtl="1"/>
            <a:r>
              <a:rPr lang="ar-SA" sz="2700" dirty="0" smtClean="0"/>
              <a:t>وهما مُعْرَبان بالنّصبِ أو مجروران بمن. ويُبنيانِ في بعض الأحوال وذلك إذا قطعا عن الإضافة لفظاً لا معنًى - بحيثُ يَبقى المضافُ إليه في النية والتّقدير - كقوله تعالى: (للهِ الأمرُ من قبلُ ومن بعدُ)، أي من قَبلِ الغلَبةِ ومن بعدها. فإن قُطِعا عن الإضافة لفظاً ومعنًى لقصدِ التّنكير - بحيثُ لا يُنوَى المضافُ إليه ولا يُلاحَظُ في الذهن - كانا مُعرَبين، نحو "فعلتُ ذلكَ قبلاً، أو بعداً"، تَعني زماناً سابقاً أو لاحقاً، ومنه قول الشاعر</a:t>
            </a:r>
          </a:p>
          <a:p>
            <a:pPr rtl="1"/>
            <a:r>
              <a:rPr lang="ar-SA" sz="2700" dirty="0" smtClean="0"/>
              <a:t>*</a:t>
            </a:r>
            <a:r>
              <a:rPr lang="ar-SA" sz="2700" dirty="0" err="1" smtClean="0"/>
              <a:t>فَساغَ</a:t>
            </a:r>
            <a:r>
              <a:rPr lang="ar-SA" sz="2700" dirty="0" smtClean="0"/>
              <a:t> لِيَ الشَّرابُ، وكُنْتُ قَبْلاً .. أكادُ أَغَصُّ بالماءِ الْفُرَاتِ</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قبل وبعد</a:t>
            </a:r>
            <a:endParaRPr lang="ar-SA" dirty="0"/>
          </a:p>
        </p:txBody>
      </p:sp>
      <p:sp>
        <p:nvSpPr>
          <p:cNvPr id="3" name="عنصر نائب للمحتوى 2"/>
          <p:cNvSpPr>
            <a:spLocks noGrp="1"/>
          </p:cNvSpPr>
          <p:nvPr>
            <p:ph idx="1"/>
          </p:nvPr>
        </p:nvSpPr>
        <p:spPr/>
        <p:txBody>
          <a:bodyPr/>
          <a:lstStyle/>
          <a:p>
            <a:pPr rtl="1"/>
            <a:r>
              <a:rPr lang="ar-SA" sz="2800" dirty="0" smtClean="0"/>
              <a:t>فالمقصود أنك إذا أردت قبليّةً أو بعديةً معينتين، عينتَ ذلك بالإضافة، نحو "جئت قبلَ الشمس أو بعدَها"، ظرف منصوب وعلامة نصبه الفتحة، أو بحذف المضاف إليه وبناء "قبل وبعد" على الضم، نحوأن يقال لك أجئت بعد طلوع الشمس؟ فتقول:  ”جئتك قبلُ“ ظرف مبني على الضم في محل نصب، أو ”من قبلُ“ ظرف مبني على الضم في محل جر. فالظرف هنا، وان قُطع عن الإضافة لفظاً، لم يُقطع عنها معنى، لأنه في نية الإضافة.</a:t>
            </a:r>
          </a:p>
          <a:p>
            <a:pPr rtl="1"/>
            <a:r>
              <a:rPr lang="ar-SA" sz="2800" dirty="0" smtClean="0"/>
              <a:t>وان أردت قبليَّة أو بعديه غير معينتين، قلت "جئتك قبلاً، أو بعداً، أو من قبلٍ أو من بعدٍ". بقطعهما عن الإضافة لفظاً ومعنى وتنوينهما، قصداً </a:t>
            </a:r>
            <a:r>
              <a:rPr lang="ar-SA" sz="2800" dirty="0" err="1" smtClean="0"/>
              <a:t>الى</a:t>
            </a:r>
            <a:r>
              <a:rPr lang="ar-SA" sz="2800" dirty="0" smtClean="0"/>
              <a:t> معنى التنكير والإبهام) ارجع إلى القراءات القرآنية في قوله تعالى</a:t>
            </a:r>
            <a:r>
              <a:rPr lang="ar-SA" sz="2800" smtClean="0"/>
              <a:t>:“لله الْأَمْرُ </a:t>
            </a:r>
            <a:r>
              <a:rPr lang="ar-SA" sz="2800" dirty="0" smtClean="0"/>
              <a:t>مِنْ قَبْلُ وَمِنْ بَعْدُ“ وتفهمها.</a:t>
            </a:r>
          </a:p>
          <a:p>
            <a:endParaRPr lang="ar-SA" sz="2800" dirty="0" smtClean="0"/>
          </a:p>
          <a:p>
            <a:endParaRPr lang="ar-SA"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تطبيقات</a:t>
            </a:r>
            <a:endParaRPr lang="ar-SA" dirty="0"/>
          </a:p>
        </p:txBody>
      </p:sp>
      <p:sp>
        <p:nvSpPr>
          <p:cNvPr id="3" name="عنصر نائب للمحتوى 2"/>
          <p:cNvSpPr>
            <a:spLocks noGrp="1"/>
          </p:cNvSpPr>
          <p:nvPr>
            <p:ph idx="1"/>
          </p:nvPr>
        </p:nvSpPr>
        <p:spPr/>
        <p:txBody>
          <a:bodyPr/>
          <a:lstStyle/>
          <a:p>
            <a:r>
              <a:rPr lang="ar-SA" dirty="0" smtClean="0"/>
              <a:t>إعراب (يوماً) في قولنا:انتظرتك يوماً كاملاً:</a:t>
            </a:r>
          </a:p>
          <a:p>
            <a:r>
              <a:rPr lang="ar-SA" dirty="0" smtClean="0"/>
              <a:t>أ. مفعول به منصوب وعلامة نصبه الفتحة.</a:t>
            </a:r>
          </a:p>
          <a:p>
            <a:r>
              <a:rPr lang="ar-SA" dirty="0" smtClean="0"/>
              <a:t>ب.بدل منصوب وعلامة نصبه الفتحة.</a:t>
            </a:r>
          </a:p>
          <a:p>
            <a:r>
              <a:rPr lang="ar-SA" dirty="0" smtClean="0"/>
              <a:t>ج. مفعول لأجله منصوب وعلامة نصبه الفتحة.</a:t>
            </a:r>
          </a:p>
          <a:p>
            <a:r>
              <a:rPr lang="ar-SA" dirty="0" smtClean="0"/>
              <a:t>د. مفعول فيه منصوب وعلامة نصبه الفتحة.</a:t>
            </a:r>
          </a:p>
          <a:p>
            <a:endParaRPr lang="ar-SA" dirty="0"/>
          </a:p>
        </p:txBody>
      </p:sp>
      <p:sp>
        <p:nvSpPr>
          <p:cNvPr id="4" name="مستطيل 3"/>
          <p:cNvSpPr/>
          <p:nvPr/>
        </p:nvSpPr>
        <p:spPr>
          <a:xfrm>
            <a:off x="3657600" y="4038600"/>
            <a:ext cx="56388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تطبيقات</a:t>
            </a:r>
            <a:endParaRPr lang="ar-SA" dirty="0"/>
          </a:p>
        </p:txBody>
      </p:sp>
      <p:sp>
        <p:nvSpPr>
          <p:cNvPr id="3" name="عنصر نائب للمحتوى 2"/>
          <p:cNvSpPr>
            <a:spLocks noGrp="1"/>
          </p:cNvSpPr>
          <p:nvPr>
            <p:ph idx="1"/>
          </p:nvPr>
        </p:nvSpPr>
        <p:spPr/>
        <p:txBody>
          <a:bodyPr/>
          <a:lstStyle/>
          <a:p>
            <a:r>
              <a:rPr lang="ar-SA" dirty="0" smtClean="0"/>
              <a:t>إنّ في الأسبوع </a:t>
            </a:r>
            <a:r>
              <a:rPr lang="ar-SA" dirty="0" smtClean="0">
                <a:solidFill>
                  <a:srgbClr val="FF0000"/>
                </a:solidFill>
              </a:rPr>
              <a:t>يوماً</a:t>
            </a:r>
            <a:r>
              <a:rPr lang="ar-SA" dirty="0" smtClean="0"/>
              <a:t> مباركاً.</a:t>
            </a:r>
          </a:p>
          <a:p>
            <a:r>
              <a:rPr lang="ar-SA" dirty="0" smtClean="0"/>
              <a:t>أ.مفعول فيه منصوب.</a:t>
            </a:r>
          </a:p>
          <a:p>
            <a:r>
              <a:rPr lang="ar-SA" dirty="0" smtClean="0"/>
              <a:t>ب.مفعول به منصوب.</a:t>
            </a:r>
          </a:p>
          <a:p>
            <a:r>
              <a:rPr lang="ar-SA" dirty="0" smtClean="0"/>
              <a:t>ج. اسم إن منصوب.</a:t>
            </a:r>
          </a:p>
          <a:p>
            <a:r>
              <a:rPr lang="ar-SA" dirty="0" smtClean="0"/>
              <a:t>د. خبر إنّ منصوب.</a:t>
            </a:r>
          </a:p>
          <a:p>
            <a:endParaRPr lang="ar-SA" dirty="0"/>
          </a:p>
        </p:txBody>
      </p:sp>
      <p:sp>
        <p:nvSpPr>
          <p:cNvPr id="4" name="مستطيل 3"/>
          <p:cNvSpPr/>
          <p:nvPr/>
        </p:nvSpPr>
        <p:spPr>
          <a:xfrm>
            <a:off x="6705600" y="3505200"/>
            <a:ext cx="25908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تطبيقات</a:t>
            </a:r>
            <a:endParaRPr lang="ar-SA" dirty="0"/>
          </a:p>
        </p:txBody>
      </p:sp>
      <p:sp>
        <p:nvSpPr>
          <p:cNvPr id="3" name="عنصر نائب للمحتوى 2"/>
          <p:cNvSpPr>
            <a:spLocks noGrp="1"/>
          </p:cNvSpPr>
          <p:nvPr>
            <p:ph idx="1"/>
          </p:nvPr>
        </p:nvSpPr>
        <p:spPr/>
        <p:txBody>
          <a:bodyPr/>
          <a:lstStyle/>
          <a:p>
            <a:r>
              <a:rPr lang="ar-SA" dirty="0" smtClean="0"/>
              <a:t>واحدة من المجموعات التالية كل ظروفها مبهمة:</a:t>
            </a:r>
          </a:p>
          <a:p>
            <a:r>
              <a:rPr lang="ar-SA" dirty="0" smtClean="0"/>
              <a:t>أ. يوم، ليلة، ساعة.</a:t>
            </a:r>
          </a:p>
          <a:p>
            <a:r>
              <a:rPr lang="ar-SA" dirty="0" smtClean="0"/>
              <a:t>ب. وقت، سنة، حين.</a:t>
            </a:r>
          </a:p>
          <a:p>
            <a:r>
              <a:rPr lang="ar-SA" dirty="0" smtClean="0"/>
              <a:t>ج. أبد، وقت، دقيقة.</a:t>
            </a:r>
          </a:p>
          <a:p>
            <a:r>
              <a:rPr lang="ar-SA" dirty="0" smtClean="0"/>
              <a:t>د. زمن، وقت، حين.</a:t>
            </a:r>
            <a:endParaRPr lang="ar-SA" dirty="0"/>
          </a:p>
        </p:txBody>
      </p:sp>
      <p:sp>
        <p:nvSpPr>
          <p:cNvPr id="4" name="مستطيل 3"/>
          <p:cNvSpPr/>
          <p:nvPr/>
        </p:nvSpPr>
        <p:spPr>
          <a:xfrm>
            <a:off x="6629400" y="4038600"/>
            <a:ext cx="26670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2109</TotalTime>
  <Words>1848</Words>
  <Application>Microsoft Office PowerPoint</Application>
  <PresentationFormat>A4 Paper (210x297 mm)‎</PresentationFormat>
  <Paragraphs>107</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الثامنة</vt:lpstr>
      <vt:lpstr>مقدمة</vt:lpstr>
      <vt:lpstr>تعريفه</vt:lpstr>
      <vt:lpstr>ظرف الزمان وظرف المكان</vt:lpstr>
      <vt:lpstr>أنواع الظروف</vt:lpstr>
      <vt:lpstr>المبهم والمختص</vt:lpstr>
      <vt:lpstr>الظرف المتصرف وغير المتصرّ</vt:lpstr>
      <vt:lpstr>المتصرف وغير المتصرّف</vt:lpstr>
      <vt:lpstr>ما ينصب من الظروف</vt:lpstr>
      <vt:lpstr>ما ينتصب على الظرفية</vt:lpstr>
      <vt:lpstr>ما ينوب عن الظرف</vt:lpstr>
      <vt:lpstr>ما ينوب عن الظرف</vt:lpstr>
      <vt:lpstr>ظروف مبنية</vt:lpstr>
      <vt:lpstr>ظروف مبنية.</vt:lpstr>
      <vt:lpstr>قبل وبعد</vt:lpstr>
      <vt:lpstr>قبل وبعد</vt:lpstr>
      <vt:lpstr>تطبيقات</vt:lpstr>
      <vt:lpstr>تطبيقات</vt:lpstr>
      <vt:lpstr>تطبيقات</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147</cp:revision>
  <dcterms:created xsi:type="dcterms:W3CDTF">2009-10-14T19:14:34Z</dcterms:created>
  <dcterms:modified xsi:type="dcterms:W3CDTF">2011-10-16T09:54:29Z</dcterms:modified>
</cp:coreProperties>
</file>