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68" r:id="rId4"/>
    <p:sldId id="267"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FF0066"/>
    <a:srgbClr val="709256"/>
    <a:srgbClr val="AD9968"/>
    <a:srgbClr val="3B84AF"/>
    <a:srgbClr val="FF3300"/>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55" d="100"/>
          <a:sy n="55" d="100"/>
        </p:scale>
        <p:origin x="-917" y="245"/>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نحو 3</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 جزاء </a:t>
            </a:r>
            <a:r>
              <a:rPr lang="ar-SA" sz="2600" b="1" dirty="0" err="1" smtClean="0">
                <a:solidFill>
                  <a:srgbClr val="7F7F7F"/>
                </a:solidFill>
                <a:latin typeface="Calibri" pitchFamily="34" charset="0"/>
                <a:cs typeface="Times New Roman" pitchFamily="18" charset="0"/>
              </a:rPr>
              <a:t>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a:t>
            </a:r>
            <a:r>
              <a:rPr lang="ar-SA" spc="-150" dirty="0" smtClean="0">
                <a:solidFill>
                  <a:srgbClr val="376092"/>
                </a:solidFill>
                <a:latin typeface="ae_AlMateen" pitchFamily="2" charset="-78"/>
                <a:cs typeface="ae_AlMateen" pitchFamily="2" charset="-78"/>
              </a:rPr>
              <a:t>التاسعة</a:t>
            </a:r>
            <a:endParaRPr lang="en-US" spc="-150" dirty="0" smtClean="0">
              <a:solidFill>
                <a:srgbClr val="376092"/>
              </a:solidFill>
              <a:latin typeface="ae_AlMateen" pitchFamily="2" charset="-78"/>
              <a:cs typeface="ae_AlMateen" pitchFamily="2" charset="-78"/>
            </a:endParaRPr>
          </a:p>
        </p:txBody>
      </p:sp>
      <p:sp>
        <p:nvSpPr>
          <p:cNvPr id="4" name="مربع نص 3"/>
          <p:cNvSpPr txBox="1"/>
          <p:nvPr/>
        </p:nvSpPr>
        <p:spPr>
          <a:xfrm>
            <a:off x="2362200" y="3962400"/>
            <a:ext cx="3810000" cy="707886"/>
          </a:xfrm>
          <a:prstGeom prst="rect">
            <a:avLst/>
          </a:prstGeom>
          <a:noFill/>
        </p:spPr>
        <p:txBody>
          <a:bodyPr wrap="square" rtlCol="1">
            <a:spAutoFit/>
          </a:bodyPr>
          <a:lstStyle/>
          <a:p>
            <a:r>
              <a:rPr lang="ar-SA" sz="4000" dirty="0" smtClean="0"/>
              <a:t>المفعول </a:t>
            </a:r>
            <a:r>
              <a:rPr lang="ar-SA" sz="4000" dirty="0" smtClean="0"/>
              <a:t>معه</a:t>
            </a:r>
            <a:endParaRPr lang="ar-SA" sz="4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a:xfrm>
            <a:off x="495300" y="1371600"/>
            <a:ext cx="8915400" cy="4876800"/>
          </a:xfrm>
        </p:spPr>
        <p:txBody>
          <a:bodyPr/>
          <a:lstStyle/>
          <a:p>
            <a:r>
              <a:rPr lang="ar-SA" sz="2800" dirty="0" smtClean="0"/>
              <a:t>اقرأ الجمل التالية وأجب عما يليها من أسئلة:</a:t>
            </a:r>
          </a:p>
          <a:p>
            <a:r>
              <a:rPr lang="ar-SA" sz="2800" dirty="0" smtClean="0"/>
              <a:t>سافر </a:t>
            </a:r>
            <a:r>
              <a:rPr lang="ar-SA" sz="2800" dirty="0" smtClean="0">
                <a:solidFill>
                  <a:srgbClr val="FF0000"/>
                </a:solidFill>
              </a:rPr>
              <a:t>عليٌّ</a:t>
            </a:r>
            <a:r>
              <a:rPr lang="ar-SA" sz="2800" dirty="0" smtClean="0"/>
              <a:t> و</a:t>
            </a:r>
            <a:r>
              <a:rPr lang="ar-SA" sz="2800" dirty="0" smtClean="0">
                <a:solidFill>
                  <a:srgbClr val="0070C0"/>
                </a:solidFill>
              </a:rPr>
              <a:t>محمد</a:t>
            </a:r>
            <a:r>
              <a:rPr lang="ar-SA" sz="2800" dirty="0" smtClean="0"/>
              <a:t> إلى عمّان.</a:t>
            </a:r>
          </a:p>
          <a:p>
            <a:r>
              <a:rPr lang="ar-SA" sz="2800" dirty="0" smtClean="0"/>
              <a:t>هل سافر علي؟ الجواب: نعم</a:t>
            </a:r>
          </a:p>
          <a:p>
            <a:r>
              <a:rPr lang="ar-SA" sz="2800" dirty="0" smtClean="0"/>
              <a:t>هل سافر محمد؟ الجواب: نعم</a:t>
            </a:r>
          </a:p>
          <a:p>
            <a:r>
              <a:rPr lang="ar-SA" sz="2800" dirty="0" smtClean="0"/>
              <a:t>وهذا يعني أن ما بعد الواو (محمد) قد اشترك مع ما قبلها(عليّ) في الحكم(السفر)، لذا فهذه الواو واو العطف.</a:t>
            </a:r>
          </a:p>
          <a:p>
            <a:r>
              <a:rPr lang="ar-SA" sz="2800" dirty="0" smtClean="0"/>
              <a:t>سافر </a:t>
            </a:r>
            <a:r>
              <a:rPr lang="ar-SA" sz="2800" dirty="0" smtClean="0">
                <a:solidFill>
                  <a:srgbClr val="FF0000"/>
                </a:solidFill>
              </a:rPr>
              <a:t>عليّ</a:t>
            </a:r>
            <a:r>
              <a:rPr lang="ar-SA" sz="2800" dirty="0" smtClean="0"/>
              <a:t> و</a:t>
            </a:r>
            <a:r>
              <a:rPr lang="ar-SA" sz="2800" dirty="0" smtClean="0">
                <a:solidFill>
                  <a:srgbClr val="0070C0"/>
                </a:solidFill>
              </a:rPr>
              <a:t>طلوع</a:t>
            </a:r>
            <a:r>
              <a:rPr lang="ar-SA" sz="2800" dirty="0" smtClean="0"/>
              <a:t> الشمس.</a:t>
            </a:r>
          </a:p>
          <a:p>
            <a:r>
              <a:rPr lang="ar-SA" sz="2800" dirty="0" smtClean="0"/>
              <a:t>هل سافر علي؟ الجواب نعم.</a:t>
            </a:r>
          </a:p>
          <a:p>
            <a:r>
              <a:rPr lang="ar-SA" sz="2800" dirty="0" smtClean="0"/>
              <a:t>هل سافر طلوع الشمس؟ الجواب لا، وهذا يعني أن ما بعد الواو لا يشارك ما قبلها في الحكم والواو هنا بمعنى مع فهي واو المعية وما بعده مفعول معه.</a:t>
            </a:r>
            <a:endParaRPr lang="ar-SA"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 المفعول معه</a:t>
            </a:r>
            <a:endParaRPr lang="ar-SA" dirty="0"/>
          </a:p>
        </p:txBody>
      </p:sp>
      <p:sp>
        <p:nvSpPr>
          <p:cNvPr id="3" name="عنصر نائب للمحتوى 2"/>
          <p:cNvSpPr>
            <a:spLocks noGrp="1"/>
          </p:cNvSpPr>
          <p:nvPr>
            <p:ph idx="1"/>
          </p:nvPr>
        </p:nvSpPr>
        <p:spPr/>
        <p:txBody>
          <a:bodyPr/>
          <a:lstStyle/>
          <a:p>
            <a:pPr rtl="1"/>
            <a:r>
              <a:rPr lang="ar-SA" dirty="0" smtClean="0"/>
              <a:t>المفعولُ مَعَهُ اسمٌ فضلةٌ وقعَ بعد واوٍ، بمعنى </a:t>
            </a:r>
            <a:r>
              <a:rPr lang="ar-SA" dirty="0" smtClean="0"/>
              <a:t>(مع) </a:t>
            </a:r>
            <a:r>
              <a:rPr lang="ar-SA" dirty="0" smtClean="0"/>
              <a:t>مسبوقةً بجملةٍ، ليدُلَّ على شيءٍ حصلَ الفعلُ بمُصاحبتِه (أي معهُ)، بلا قصدٍ إلى إشراكِهِ في حكم ما قبلهُ، </a:t>
            </a:r>
            <a:r>
              <a:rPr lang="ar-SA" dirty="0" smtClean="0"/>
              <a:t>نحو: ”مَشيتُ والنّهرَ”.</a:t>
            </a:r>
          </a:p>
          <a:p>
            <a:pPr rtl="1"/>
            <a:r>
              <a:rPr lang="ar-SA" dirty="0" smtClean="0"/>
              <a:t>فـ(النهر) اسم فضلة بمعنى أن الجملة تقوم من دونه فجملة ”مشيت“ فعل وفاعل وهي جملة مكتملة نحوياً، وجاء بعد واو بمعنى (مع) فمعنى الجملة:“مشيت مع النهر“ والوا مسبوقة بجملة، وما بعد الواو غير مشترك مع ما قبلها في الحكم.</a:t>
            </a:r>
          </a:p>
          <a:p>
            <a:pPr rtl="1"/>
            <a:r>
              <a:rPr lang="ar-SA" dirty="0" smtClean="0"/>
              <a:t>فتعرب كلمة (النهر) مفعولاً معه منصوباً وعلامة نصبه الفتحة الظاهرة على آخره.</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شُرُوطُ </a:t>
            </a:r>
            <a:r>
              <a:rPr lang="ar-SA" dirty="0" smtClean="0"/>
              <a:t>النصْبِ عَلى </a:t>
            </a:r>
            <a:r>
              <a:rPr lang="ar-SA" dirty="0" smtClean="0"/>
              <a:t>المعِيَّة</a:t>
            </a:r>
            <a:r>
              <a:rPr lang="ar-SA" dirty="0" smtClean="0"/>
              <a:t/>
            </a:r>
            <a:br>
              <a:rPr lang="ar-SA" dirty="0" smtClean="0"/>
            </a:br>
            <a:endParaRPr lang="ar-SA" dirty="0"/>
          </a:p>
        </p:txBody>
      </p:sp>
      <p:sp>
        <p:nvSpPr>
          <p:cNvPr id="3" name="عنصر نائب للمحتوى 2"/>
          <p:cNvSpPr>
            <a:spLocks noGrp="1"/>
          </p:cNvSpPr>
          <p:nvPr>
            <p:ph idx="1"/>
          </p:nvPr>
        </p:nvSpPr>
        <p:spPr/>
        <p:txBody>
          <a:bodyPr/>
          <a:lstStyle/>
          <a:p>
            <a:pPr rtl="1"/>
            <a:r>
              <a:rPr lang="ar-SA" dirty="0" smtClean="0"/>
              <a:t>يشترط </a:t>
            </a:r>
            <a:r>
              <a:rPr lang="ar-SA" dirty="0" smtClean="0"/>
              <a:t>في نصبِ ما بعد الواو، على أنه مفعولٌ معهُ، ثلاثةُ </a:t>
            </a:r>
            <a:r>
              <a:rPr lang="ar-SA" dirty="0" smtClean="0"/>
              <a:t>شُرُوط:</a:t>
            </a:r>
            <a:endParaRPr lang="ar-SA" dirty="0" smtClean="0"/>
          </a:p>
          <a:p>
            <a:pPr rtl="1"/>
            <a:r>
              <a:rPr lang="ar-SA" dirty="0" smtClean="0">
                <a:solidFill>
                  <a:srgbClr val="FF0000"/>
                </a:solidFill>
              </a:rPr>
              <a:t>1- أَن يكون فضلةً (أَيْ </a:t>
            </a:r>
            <a:r>
              <a:rPr lang="ar-SA" dirty="0" smtClean="0">
                <a:solidFill>
                  <a:srgbClr val="FF0000"/>
                </a:solidFill>
              </a:rPr>
              <a:t>يصحُّ </a:t>
            </a:r>
            <a:r>
              <a:rPr lang="ar-SA" dirty="0" smtClean="0">
                <a:solidFill>
                  <a:srgbClr val="FF0000"/>
                </a:solidFill>
              </a:rPr>
              <a:t>انعقادُ الجملةِ بدونه).</a:t>
            </a:r>
          </a:p>
          <a:p>
            <a:pPr rtl="1"/>
            <a:r>
              <a:rPr lang="ar-SA" dirty="0" smtClean="0"/>
              <a:t>(فان كان الاسم التالي للواو عمدة، نحو "اشترك سعيدٌ وخليلٌ"، لم يجز نصبه على المعية، بل يجب </a:t>
            </a:r>
            <a:r>
              <a:rPr lang="ar-SA" dirty="0" smtClean="0"/>
              <a:t>عطفه </a:t>
            </a:r>
            <a:r>
              <a:rPr lang="ar-SA" dirty="0" smtClean="0"/>
              <a:t>على ما قبله، فتكون الواو عاطفة. وإنما كان "خليل" هنا عمدة، لوجوب عطفه على "سعيد" الذي هو عمدة. </a:t>
            </a:r>
            <a:r>
              <a:rPr lang="ar-SA" dirty="0" err="1" smtClean="0"/>
              <a:t>والمعطوف</a:t>
            </a:r>
            <a:r>
              <a:rPr lang="ar-SA" dirty="0" smtClean="0"/>
              <a:t> له حكم </a:t>
            </a:r>
            <a:r>
              <a:rPr lang="ar-SA" dirty="0" err="1" smtClean="0"/>
              <a:t>المعطوف</a:t>
            </a:r>
            <a:r>
              <a:rPr lang="ar-SA" dirty="0" smtClean="0"/>
              <a:t> عليه. </a:t>
            </a:r>
            <a:r>
              <a:rPr lang="ar-SA" dirty="0" smtClean="0"/>
              <a:t>وإنما </a:t>
            </a:r>
            <a:r>
              <a:rPr lang="ar-SA" dirty="0" smtClean="0"/>
              <a:t>وجب عطفه لأنّ </a:t>
            </a:r>
            <a:r>
              <a:rPr lang="ar-SA" dirty="0" smtClean="0"/>
              <a:t>الفعل (اشترك)لا </a:t>
            </a:r>
            <a:r>
              <a:rPr lang="ar-SA" dirty="0" smtClean="0"/>
              <a:t>يقع إلا من متعدد. فبالعطف يكون الاشتراك مسنداً إليهما معاً.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شُرُوطُ النصْبِ عَلى المعِيَّة</a:t>
            </a:r>
            <a:br>
              <a:rPr lang="ar-SA" dirty="0" smtClean="0"/>
            </a:br>
            <a:endParaRPr lang="ar-SA" dirty="0"/>
          </a:p>
        </p:txBody>
      </p:sp>
      <p:sp>
        <p:nvSpPr>
          <p:cNvPr id="3" name="عنصر نائب للمحتوى 2"/>
          <p:cNvSpPr>
            <a:spLocks noGrp="1"/>
          </p:cNvSpPr>
          <p:nvPr>
            <p:ph idx="1"/>
          </p:nvPr>
        </p:nvSpPr>
        <p:spPr>
          <a:xfrm>
            <a:off x="495300" y="1447800"/>
            <a:ext cx="8915400" cy="4876800"/>
          </a:xfrm>
        </p:spPr>
        <p:txBody>
          <a:bodyPr/>
          <a:lstStyle/>
          <a:p>
            <a:pPr rtl="1"/>
            <a:r>
              <a:rPr lang="ar-SA" sz="2800" dirty="0" smtClean="0"/>
              <a:t>2- أن يكونَ ما قبلَهُ جملةً.</a:t>
            </a:r>
          </a:p>
          <a:p>
            <a:pPr rtl="1"/>
            <a:r>
              <a:rPr lang="ar-SA" sz="2800" dirty="0" smtClean="0"/>
              <a:t>(</a:t>
            </a:r>
            <a:r>
              <a:rPr lang="ar-SA" sz="2800" dirty="0" smtClean="0"/>
              <a:t>فان سبقه مفرد، نحو "كلّ امرئ وشأنهُ"، كان معطوفاً على ما قبله. </a:t>
            </a:r>
            <a:r>
              <a:rPr lang="ar-SA" sz="2800" dirty="0" smtClean="0"/>
              <a:t>و(كل) </a:t>
            </a:r>
            <a:r>
              <a:rPr lang="ar-SA" sz="2800" dirty="0" smtClean="0"/>
              <a:t>مبتدأ. </a:t>
            </a:r>
            <a:r>
              <a:rPr lang="ar-SA" sz="2800" dirty="0" smtClean="0"/>
              <a:t>و(امرئ) </a:t>
            </a:r>
            <a:r>
              <a:rPr lang="ar-SA" sz="2800" dirty="0" smtClean="0"/>
              <a:t>مضاف إليه. </a:t>
            </a:r>
            <a:r>
              <a:rPr lang="ar-SA" sz="2800" dirty="0" smtClean="0"/>
              <a:t>و(شأنه) </a:t>
            </a:r>
            <a:r>
              <a:rPr lang="ar-SA" sz="2800" dirty="0" err="1" smtClean="0"/>
              <a:t>معطوف</a:t>
            </a:r>
            <a:r>
              <a:rPr lang="ar-SA" sz="2800" dirty="0" smtClean="0"/>
              <a:t> على كل. والخبر محذوف وجوباً. </a:t>
            </a:r>
            <a:r>
              <a:rPr lang="ar-SA" sz="2800" dirty="0" smtClean="0"/>
              <a:t>والتقدير </a:t>
            </a:r>
            <a:r>
              <a:rPr lang="ar-SA" sz="2800" dirty="0" smtClean="0"/>
              <a:t>كل امرئ وشأنهُ مُقترنانِ. ولك أن تنصب "كل"، على أنه مفعول به لفعل محذوف تقديره "دع أو اترك"، فتعطف "شأنه" حينئذ عليه منصوباً</a:t>
            </a:r>
            <a:r>
              <a:rPr lang="ar-SA" sz="2800" dirty="0" smtClean="0"/>
              <a:t>). لاحظ أن ما قبل الواو ليس جملة. ومثله :“كلُّ جنديٍّ وسلحه“</a:t>
            </a:r>
            <a:endParaRPr lang="ar-SA" sz="2800" dirty="0" smtClean="0"/>
          </a:p>
          <a:p>
            <a:pPr rtl="1"/>
            <a:r>
              <a:rPr lang="ar-SA" sz="2800" dirty="0" smtClean="0"/>
              <a:t>3- أن تكونَ الواوُ، التي تسبقُهُ، بمعنى "مَعَ".</a:t>
            </a:r>
          </a:p>
          <a:p>
            <a:pPr rtl="1"/>
            <a:r>
              <a:rPr lang="ar-SA" sz="2800" dirty="0" smtClean="0"/>
              <a:t>(فان تعين أن تكون الواو للعطف، لعدم صحة المعية، نحو "جاء خالدٌ وسعيدٌ قبله، أو بعده"، فلم يكن ما بعدها مفعولا معه، لأن الواو هنا ليست بمعنى "مع"، إذ لو قلت "جاء خالد مع سعيد قبله، أو بعده" كان الكلام ظاهر </a:t>
            </a:r>
            <a:r>
              <a:rPr lang="ar-SA" sz="2800" dirty="0" smtClean="0"/>
              <a:t>الفساد</a:t>
            </a:r>
            <a:r>
              <a:rPr lang="ar-SA" sz="2800" dirty="0" smtClean="0"/>
              <a:t>.</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شُرُوطُ النصْبِ عَلى </a:t>
            </a:r>
            <a:r>
              <a:rPr lang="ar-SA" dirty="0" smtClean="0"/>
              <a:t>المعِيَّة</a:t>
            </a:r>
            <a:endParaRPr lang="ar-SA" dirty="0"/>
          </a:p>
        </p:txBody>
      </p:sp>
      <p:sp>
        <p:nvSpPr>
          <p:cNvPr id="3" name="عنصر نائب للمحتوى 2"/>
          <p:cNvSpPr>
            <a:spLocks noGrp="1"/>
          </p:cNvSpPr>
          <p:nvPr>
            <p:ph idx="1"/>
          </p:nvPr>
        </p:nvSpPr>
        <p:spPr/>
        <p:txBody>
          <a:bodyPr/>
          <a:lstStyle/>
          <a:p>
            <a:pPr rtl="1"/>
            <a:r>
              <a:rPr lang="ar-SA" dirty="0" smtClean="0"/>
              <a:t>وإن </a:t>
            </a:r>
            <a:r>
              <a:rPr lang="ar-SA" dirty="0" smtClean="0"/>
              <a:t>تعين أن تكون </a:t>
            </a:r>
            <a:r>
              <a:rPr lang="ar-SA" dirty="0" smtClean="0"/>
              <a:t>واو </a:t>
            </a:r>
            <a:r>
              <a:rPr lang="ar-SA" dirty="0" smtClean="0"/>
              <a:t>الحال </a:t>
            </a:r>
            <a:r>
              <a:rPr lang="ar-SA" dirty="0" smtClean="0"/>
              <a:t>فكذلك ليس ما بعدها مفعولاً معه، </a:t>
            </a:r>
            <a:r>
              <a:rPr lang="ar-SA" dirty="0" smtClean="0"/>
              <a:t>نحو "جاء علي والشمسُ </a:t>
            </a:r>
            <a:r>
              <a:rPr lang="ar-SA" dirty="0" smtClean="0"/>
              <a:t>طالعة” فالواو هنا واو الحال لأن الجملة التي بعدها تبين الهيئة التي جاء عليها عليّ.</a:t>
            </a:r>
            <a:endParaRPr lang="ar-SA" dirty="0" smtClean="0"/>
          </a:p>
          <a:p>
            <a:pPr rtl="1"/>
            <a:r>
              <a:rPr lang="ar-SA" dirty="0" smtClean="0"/>
              <a:t>ومثالُ ما اجتمعت فيه الشُّروطُ "سارَ علي </a:t>
            </a:r>
            <a:r>
              <a:rPr lang="ar-SA" dirty="0" smtClean="0"/>
              <a:t>والجبلينِ. </a:t>
            </a:r>
            <a:r>
              <a:rPr lang="ar-SA" dirty="0" smtClean="0"/>
              <a:t>وما لكَ وسعيداً؟ وما أنت وسليماً</a:t>
            </a:r>
            <a:r>
              <a:rPr lang="ar-SA" dirty="0" smtClean="0"/>
              <a:t>.</a:t>
            </a:r>
          </a:p>
          <a:p>
            <a:pPr rtl="1"/>
            <a:r>
              <a:rPr lang="ar-SA" dirty="0" smtClean="0"/>
              <a:t>الواو: واو المعية والجبلين: مفعول معه منصوب وعلامة نصبه الياء.</a:t>
            </a:r>
          </a:p>
          <a:p>
            <a:pPr rtl="1"/>
            <a:r>
              <a:rPr lang="ar-SA" dirty="0" smtClean="0"/>
              <a:t>الواو: =   =     وسعيداً     =      =    =       =        =  =</a:t>
            </a:r>
          </a:p>
          <a:p>
            <a:pPr rtl="1"/>
            <a:r>
              <a:rPr lang="ar-SA" dirty="0" smtClean="0"/>
              <a:t>الواو: =   =     وسليماً     =      =    =        =       =   =.</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أَحكامُ </a:t>
            </a:r>
            <a:r>
              <a:rPr lang="ar-SA" dirty="0" smtClean="0"/>
              <a:t>ما بعدَ </a:t>
            </a:r>
            <a:r>
              <a:rPr lang="ar-SA" dirty="0" smtClean="0"/>
              <a:t>الواوِ</a:t>
            </a:r>
            <a:endParaRPr lang="ar-SA" dirty="0"/>
          </a:p>
        </p:txBody>
      </p:sp>
      <p:sp>
        <p:nvSpPr>
          <p:cNvPr id="3" name="عنصر نائب للمحتوى 2"/>
          <p:cNvSpPr>
            <a:spLocks noGrp="1"/>
          </p:cNvSpPr>
          <p:nvPr>
            <p:ph idx="1"/>
          </p:nvPr>
        </p:nvSpPr>
        <p:spPr/>
        <p:txBody>
          <a:bodyPr/>
          <a:lstStyle/>
          <a:p>
            <a:pPr rtl="1"/>
            <a:r>
              <a:rPr lang="ar-SA" sz="2800" dirty="0" smtClean="0"/>
              <a:t>للاسمِ </a:t>
            </a:r>
            <a:r>
              <a:rPr lang="ar-SA" sz="2800" dirty="0" smtClean="0"/>
              <a:t>الواقعِ بعد الواو أربعةُ </a:t>
            </a:r>
            <a:r>
              <a:rPr lang="ar-SA" sz="2800" dirty="0" smtClean="0"/>
              <a:t>أحكام:</a:t>
            </a:r>
            <a:endParaRPr lang="ar-SA" sz="2800" dirty="0" smtClean="0"/>
          </a:p>
          <a:p>
            <a:pPr rtl="1"/>
            <a:r>
              <a:rPr lang="ar-SA" sz="2800" dirty="0" smtClean="0"/>
              <a:t>الأول: وجوب النصب على المعية، فيجب </a:t>
            </a:r>
            <a:r>
              <a:rPr lang="ar-SA" sz="2800" dirty="0" smtClean="0"/>
              <a:t>النصبُ على المعيّةِ (بمعنى أنه لا يجوزُ العطف) إذا لزمَ من العطف فسادٌ في المعنى</a:t>
            </a:r>
            <a:r>
              <a:rPr lang="ar-SA" sz="2800" dirty="0" smtClean="0"/>
              <a:t>، لأن ما بعد الواو غير صالح للإشتراك مع ما قبلها في الحكم، </a:t>
            </a:r>
            <a:r>
              <a:rPr lang="ar-SA" sz="2800" dirty="0" smtClean="0"/>
              <a:t>نحو "سافرَ خليلٌ </a:t>
            </a:r>
            <a:r>
              <a:rPr lang="ar-SA" sz="2800" dirty="0" smtClean="0"/>
              <a:t>والليلَ“، فالليل لا يسافر و“رجعَ </a:t>
            </a:r>
            <a:r>
              <a:rPr lang="ar-SA" sz="2800" dirty="0" smtClean="0"/>
              <a:t>سعيدٌ والشمسَ" </a:t>
            </a:r>
            <a:r>
              <a:rPr lang="ar-SA" sz="2800" dirty="0" smtClean="0"/>
              <a:t>فالشمس لا ترجع، ومنه </a:t>
            </a:r>
            <a:r>
              <a:rPr lang="ar-SA" sz="2800" dirty="0" smtClean="0"/>
              <a:t>قولهُ تعالى </a:t>
            </a:r>
            <a:r>
              <a:rPr lang="ar-SA" sz="2800" dirty="0" smtClean="0"/>
              <a:t>(فأجمِعُوا </a:t>
            </a:r>
            <a:r>
              <a:rPr lang="ar-SA" sz="2800" dirty="0" smtClean="0"/>
              <a:t>أمرَكم </a:t>
            </a:r>
            <a:r>
              <a:rPr lang="ar-SA" sz="2800" dirty="0" smtClean="0"/>
              <a:t>وشُرَكاءَكم)، </a:t>
            </a:r>
            <a:r>
              <a:rPr lang="ar-SA" sz="2800" dirty="0" smtClean="0"/>
              <a:t>وقولهُ </a:t>
            </a:r>
            <a:r>
              <a:rPr lang="ar-SA" sz="2800" dirty="0" smtClean="0"/>
              <a:t>(والذين </a:t>
            </a:r>
            <a:r>
              <a:rPr lang="ar-SA" sz="2800" dirty="0" smtClean="0"/>
              <a:t>تَبَوَّؤُا الدارَ </a:t>
            </a:r>
            <a:r>
              <a:rPr lang="ar-SA" sz="2800" dirty="0" smtClean="0"/>
              <a:t>والإيمانَ).</a:t>
            </a:r>
            <a:endParaRPr lang="ar-SA" sz="2800" dirty="0" smtClean="0"/>
          </a:p>
          <a:p>
            <a:pPr rtl="1"/>
            <a:r>
              <a:rPr lang="ar-SA" sz="2800" dirty="0" smtClean="0"/>
              <a:t>فلو </a:t>
            </a:r>
            <a:r>
              <a:rPr lang="ar-SA" sz="2800" dirty="0" smtClean="0"/>
              <a:t>عطفتَ "شركاءكم"، في الآية الأولى، على "أمركم" لم يجز، لأنه يقال "</a:t>
            </a:r>
            <a:r>
              <a:rPr lang="ar-SA" sz="2800" dirty="0" smtClean="0"/>
              <a:t>أجمَعَ </a:t>
            </a:r>
            <a:r>
              <a:rPr lang="ar-SA" sz="2800" dirty="0" smtClean="0"/>
              <a:t>أمرَهُ وعلى أمره"، كما يقال "عزمه وعزم </a:t>
            </a:r>
            <a:r>
              <a:rPr lang="ar-SA" sz="2800" dirty="0" smtClean="0"/>
              <a:t>عليه”، </a:t>
            </a:r>
            <a:r>
              <a:rPr lang="ar-SA" sz="2800" dirty="0" smtClean="0"/>
              <a:t>ولا يقال "أجمع الشركاء أو عزم عليهم". بل يقال "جمعهم". فلو عطفت كان المعنى "اعزموا على أمركم واعزموا على شركائكم"... وذلك واضح </a:t>
            </a:r>
            <a:r>
              <a:rPr lang="ar-SA" sz="2800" dirty="0" smtClean="0"/>
              <a:t>الفساد.</a:t>
            </a:r>
            <a:endParaRPr lang="ar-SA" sz="28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أَحكامُ ما بعدَ الواوِ</a:t>
            </a:r>
            <a:endParaRPr lang="ar-SA" dirty="0"/>
          </a:p>
        </p:txBody>
      </p:sp>
      <p:sp>
        <p:nvSpPr>
          <p:cNvPr id="3" name="عنصر نائب للمحتوى 2"/>
          <p:cNvSpPr>
            <a:spLocks noGrp="1"/>
          </p:cNvSpPr>
          <p:nvPr>
            <p:ph idx="1"/>
          </p:nvPr>
        </p:nvSpPr>
        <p:spPr/>
        <p:txBody>
          <a:bodyPr/>
          <a:lstStyle/>
          <a:p>
            <a:pPr rtl="1"/>
            <a:r>
              <a:rPr lang="ar-SA" dirty="0" smtClean="0"/>
              <a:t>ولو عطفتَ الإيمانَ على الدار، في الآية الأخرى، لفسد المعنى،لأنّ </a:t>
            </a:r>
            <a:r>
              <a:rPr lang="ar-SA" dirty="0" smtClean="0"/>
              <a:t>الدار تُتَبَوَّأ </a:t>
            </a:r>
            <a:r>
              <a:rPr lang="ar-SA" dirty="0" smtClean="0"/>
              <a:t>- أي تُسكن - </a:t>
            </a:r>
            <a:r>
              <a:rPr lang="ar-SA" dirty="0" smtClean="0"/>
              <a:t>أما الإيمان فلا </a:t>
            </a:r>
            <a:r>
              <a:rPr lang="ar-SA" dirty="0" smtClean="0"/>
              <a:t>يُتَبوأ. فما بعد الواو، في الآيتين، منصوب على أنه مفعول معه. </a:t>
            </a:r>
            <a:r>
              <a:rPr lang="ar-SA" dirty="0" smtClean="0"/>
              <a:t>والواو </a:t>
            </a:r>
            <a:r>
              <a:rPr lang="ar-SA" dirty="0" smtClean="0"/>
              <a:t>واو المعية.</a:t>
            </a:r>
          </a:p>
          <a:p>
            <a:pPr rtl="1"/>
            <a:r>
              <a:rPr lang="ar-SA" dirty="0" smtClean="0"/>
              <a:t>وقد يعرب البعض الواو </a:t>
            </a:r>
            <a:r>
              <a:rPr lang="ar-SA" dirty="0" smtClean="0"/>
              <a:t>في الآيتين، عاطفة وما بعدها مفعول به لفعل محذوف تقديره في الآية الأولى "ادعوا واجمعوا" - فعل أمر من الجمع - وفي الثانية "أخلصوا" - فعل ماض من الإخلاص - فيكون الكلام من عطف جملة على جملة، لا من عطف مفرد على </a:t>
            </a:r>
            <a:r>
              <a:rPr lang="ar-SA" dirty="0" smtClean="0"/>
              <a:t>مفرد.لكن إعراب ما ليس فيه تقدير أولى من إعراب فيه تقدير وتأويل.</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أَحكامُ ما بعدَ الواوِ</a:t>
            </a:r>
            <a:endParaRPr lang="ar-SA" dirty="0"/>
          </a:p>
        </p:txBody>
      </p:sp>
      <p:sp>
        <p:nvSpPr>
          <p:cNvPr id="3" name="عنصر نائب للمحتوى 2"/>
          <p:cNvSpPr>
            <a:spLocks noGrp="1"/>
          </p:cNvSpPr>
          <p:nvPr>
            <p:ph idx="1"/>
          </p:nvPr>
        </p:nvSpPr>
        <p:spPr/>
        <p:txBody>
          <a:bodyPr/>
          <a:lstStyle/>
          <a:p>
            <a:pPr rtl="1"/>
            <a:r>
              <a:rPr lang="ar-SA" sz="2800" dirty="0" smtClean="0"/>
              <a:t>الثاني: وجوب العطف، فيجبُ </a:t>
            </a:r>
            <a:r>
              <a:rPr lang="ar-SA" sz="2800" dirty="0" smtClean="0"/>
              <a:t>العطفُ (بمعنى أنه </a:t>
            </a:r>
            <a:r>
              <a:rPr lang="ar-SA" sz="2800" dirty="0" smtClean="0"/>
              <a:t>يمتنع </a:t>
            </a:r>
            <a:r>
              <a:rPr lang="ar-SA" sz="2800" dirty="0" smtClean="0"/>
              <a:t>النصبُ على المعيّة) إذا لم يَستكمل شروطَ نصبهِ الثلاثةَ المتقدمةَ.</a:t>
            </a:r>
          </a:p>
          <a:p>
            <a:pPr rtl="1"/>
            <a:r>
              <a:rPr lang="ar-SA" sz="2800" dirty="0" smtClean="0"/>
              <a:t>الثالثة: رجحان النصب على المعية، يرَجّحُ </a:t>
            </a:r>
            <a:r>
              <a:rPr lang="ar-SA" sz="2800" dirty="0" smtClean="0"/>
              <a:t>النصبُ على المعيّة، مَعَ جواز العطفِ، على ضَعفٍ، في موضعين</a:t>
            </a:r>
          </a:p>
          <a:p>
            <a:pPr rtl="1"/>
            <a:r>
              <a:rPr lang="ar-SA" sz="2800" dirty="0" smtClean="0"/>
              <a:t>1- أن يلزمَ من العطف ضعفٌ في التركيب، كأن يلزمَ منه العطفُ على الضمير المُتّصلِ المرفوعِ البارز، أو المستتر، من غير فصلٍ </a:t>
            </a:r>
            <a:r>
              <a:rPr lang="ar-SA" sz="2800" dirty="0" smtClean="0"/>
              <a:t>بضمير منفصل</a:t>
            </a:r>
            <a:r>
              <a:rPr lang="ar-SA" sz="2800" dirty="0" smtClean="0"/>
              <a:t>، أو بفاصلٍ، أيِّ فاصلٍ، نحو "جئتُ وخالداً. واذهبْ وسليماً". ويَضعُفُ أن يُقالَ "جئتُ وخالدٌ. واذهبْ </a:t>
            </a:r>
            <a:r>
              <a:rPr lang="ar-SA" sz="2800" dirty="0" smtClean="0"/>
              <a:t>وسليم” لأنك تكون عطفت (خالد على ضمير متصل وهذا ضعيف، وعطفت (سليم) على ضمير مستتر وهذا ضعيف)</a:t>
            </a:r>
            <a:r>
              <a:rPr lang="ar-SA" dirty="0" smtClean="0"/>
              <a:t>.</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أَحكامُ ما بعدَ الواوِ</a:t>
            </a:r>
            <a:endParaRPr lang="ar-SA" dirty="0"/>
          </a:p>
        </p:txBody>
      </p:sp>
      <p:sp>
        <p:nvSpPr>
          <p:cNvPr id="3" name="عنصر نائب للمحتوى 2"/>
          <p:cNvSpPr>
            <a:spLocks noGrp="1"/>
          </p:cNvSpPr>
          <p:nvPr>
            <p:ph idx="1"/>
          </p:nvPr>
        </p:nvSpPr>
        <p:spPr/>
        <p:txBody>
          <a:bodyPr/>
          <a:lstStyle/>
          <a:p>
            <a:pPr rtl="1"/>
            <a:r>
              <a:rPr lang="ar-SA" dirty="0" smtClean="0"/>
              <a:t>والضعف </a:t>
            </a:r>
            <a:r>
              <a:rPr lang="ar-SA" dirty="0" smtClean="0"/>
              <a:t>إنما هو من جهة الصناعة النحوية الثابتة أصولها باستقراء كلام العرب. وذلك أن العرب لا تعطف على الضمير المرفوع المتصل البارز أو المستتر، إلا أن يفصل بينهما بفاصل </a:t>
            </a:r>
            <a:r>
              <a:rPr lang="ar-SA" dirty="0" smtClean="0"/>
              <a:t>يكون ضميراً </a:t>
            </a:r>
            <a:r>
              <a:rPr lang="ar-SA" dirty="0" smtClean="0"/>
              <a:t>منفصلاً يؤكد به الضميرُ المتصل أو المستتر، نحو "جئت أنا وخالد. واذهب أنت وسعيد").</a:t>
            </a:r>
          </a:p>
          <a:p>
            <a:pPr rtl="1"/>
            <a:r>
              <a:rPr lang="ar-SA" dirty="0" smtClean="0"/>
              <a:t>أما العطفُ على الضمير المنصوب المتّصل، فجائزٌ بلا خلافٍ، نحو "أَكرمتكَ وزُهيراً</a:t>
            </a:r>
            <a:r>
              <a:rPr lang="ar-SA" dirty="0" smtClean="0"/>
              <a:t>". زهير: اسم </a:t>
            </a:r>
            <a:r>
              <a:rPr lang="ar-SA" dirty="0" err="1" smtClean="0"/>
              <a:t>معطوف</a:t>
            </a:r>
            <a:r>
              <a:rPr lang="ar-SA" dirty="0" smtClean="0"/>
              <a:t> على الكاف منصوب وعلامة نصبه الفتحة.</a:t>
            </a:r>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أَحكامُ ما بعدَ الواوِ</a:t>
            </a:r>
            <a:endParaRPr lang="ar-SA" dirty="0"/>
          </a:p>
        </p:txBody>
      </p:sp>
      <p:sp>
        <p:nvSpPr>
          <p:cNvPr id="3" name="عنصر نائب للمحتوى 2"/>
          <p:cNvSpPr>
            <a:spLocks noGrp="1"/>
          </p:cNvSpPr>
          <p:nvPr>
            <p:ph idx="1"/>
          </p:nvPr>
        </p:nvSpPr>
        <p:spPr>
          <a:xfrm>
            <a:off x="495300" y="1447800"/>
            <a:ext cx="8915400" cy="4800600"/>
          </a:xfrm>
        </p:spPr>
        <p:txBody>
          <a:bodyPr/>
          <a:lstStyle/>
          <a:p>
            <a:pPr rtl="1"/>
            <a:r>
              <a:rPr lang="ar-SA" sz="2700" dirty="0" smtClean="0"/>
              <a:t>وأما العطفُ على الضمير المجرور، من غير إعادة الجارّ، فقد منعه جمهور النُّحاةِ، فلا يقالُ على رأيهم "أحسنتُ إليك وأبيك"، بل أحسنتُ إليك وأباكَ"، بالنصب على المعيّة. فإن أعدتَ الجار جازَ، نحو "أحسنتُ إليك وإلى أبيك". </a:t>
            </a:r>
            <a:r>
              <a:rPr lang="ar-SA" sz="2700" dirty="0" smtClean="0"/>
              <a:t>وأجازه بعض العلماء وجعلوا </a:t>
            </a:r>
            <a:r>
              <a:rPr lang="ar-SA" sz="2700" dirty="0" smtClean="0"/>
              <a:t>منه قولهُ تعالى </a:t>
            </a:r>
            <a:r>
              <a:rPr lang="ar-SA" sz="2700" dirty="0" smtClean="0"/>
              <a:t>(وكُفرٌ </a:t>
            </a:r>
            <a:r>
              <a:rPr lang="ar-SA" sz="2700" dirty="0" smtClean="0"/>
              <a:t>بهِ والمسجدِ </a:t>
            </a:r>
            <a:r>
              <a:rPr lang="ar-SA" sz="2700" dirty="0" smtClean="0"/>
              <a:t>الحرام) </a:t>
            </a:r>
            <a:r>
              <a:rPr lang="ar-SA" sz="2700" dirty="0" smtClean="0"/>
              <a:t>وقد قرئَ في السبعِ </a:t>
            </a:r>
            <a:r>
              <a:rPr lang="ar-SA" sz="2700" dirty="0" smtClean="0"/>
              <a:t>(واتقوا </a:t>
            </a:r>
            <a:r>
              <a:rPr lang="ar-SA" sz="2700" dirty="0" smtClean="0"/>
              <a:t>اللهَ الذي تساءَلونَ بهِ </a:t>
            </a:r>
            <a:r>
              <a:rPr lang="ar-SA" sz="2700" dirty="0" smtClean="0"/>
              <a:t>والأرحامِ)، </a:t>
            </a:r>
            <a:r>
              <a:rPr lang="ar-SA" sz="2700" dirty="0" smtClean="0"/>
              <a:t>بجرّ "الأرحامِ" عطفاً على الهاء في "به"، </a:t>
            </a:r>
            <a:r>
              <a:rPr lang="ar-SA" sz="2700" dirty="0" smtClean="0"/>
              <a:t>لكنَّ </a:t>
            </a:r>
            <a:r>
              <a:rPr lang="ar-SA" sz="2700" dirty="0" smtClean="0"/>
              <a:t>الأكثرَ والأفصحَ إعادةُ الجارَ، إذا أُريد العطفُ. </a:t>
            </a:r>
          </a:p>
          <a:p>
            <a:pPr rtl="1"/>
            <a:r>
              <a:rPr lang="ar-SA" sz="2700" dirty="0" smtClean="0"/>
              <a:t>2- أن تكونَ المعيّةُ مقصودةً من المتكلم، فتَفوتُ بالعطف، نحو "لا يَغُرَّكَ الغِنى والبَطَرَ. ولا يعجِبْكَ </a:t>
            </a:r>
            <a:r>
              <a:rPr lang="ar-SA" sz="2700" dirty="0" smtClean="0"/>
              <a:t>الأكلُ </a:t>
            </a:r>
            <a:r>
              <a:rPr lang="ar-SA" sz="2700" dirty="0" smtClean="0"/>
              <a:t>والشبَعَ. ولا تهوَ رغَدَ العيشِ والذُّلَّ"، فإن المعنى المراد، كما ترى، ليسَ النهيَ عن الأمرينِ. وإنما هو الأول مجتمعاً مع الآخر. ومنه قول الشاعر</a:t>
            </a:r>
          </a:p>
          <a:p>
            <a:pPr rtl="1"/>
            <a:r>
              <a:rPr lang="ar-SA" sz="2700" dirty="0" smtClean="0"/>
              <a:t>*فَكونوا أَنتُمُ وبَنِي أَبيكمْ </a:t>
            </a:r>
            <a:r>
              <a:rPr lang="ar-SA" sz="2700" dirty="0" smtClean="0"/>
              <a:t>.... </a:t>
            </a:r>
            <a:r>
              <a:rPr lang="ar-SA" sz="2700" dirty="0" smtClean="0"/>
              <a:t>مَكانَ الكِلْيَتَيْنِ مِنَ </a:t>
            </a:r>
            <a:r>
              <a:rPr lang="ar-SA" sz="2700" dirty="0" smtClean="0"/>
              <a:t>الطِّحالِ</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أَحكامُ ما بعدَ الواوِ</a:t>
            </a:r>
            <a:endParaRPr lang="ar-SA" dirty="0"/>
          </a:p>
        </p:txBody>
      </p:sp>
      <p:sp>
        <p:nvSpPr>
          <p:cNvPr id="3" name="عنصر نائب للمحتوى 2"/>
          <p:cNvSpPr>
            <a:spLocks noGrp="1"/>
          </p:cNvSpPr>
          <p:nvPr>
            <p:ph idx="1"/>
          </p:nvPr>
        </p:nvSpPr>
        <p:spPr/>
        <p:txBody>
          <a:bodyPr/>
          <a:lstStyle/>
          <a:p>
            <a:pPr rtl="1"/>
            <a:r>
              <a:rPr lang="ar-SA" dirty="0" smtClean="0"/>
              <a:t>والمُحقّقُون </a:t>
            </a:r>
            <a:r>
              <a:rPr lang="ar-SA" dirty="0" smtClean="0"/>
              <a:t>يوجبون، في مثل ذلك النصبَ على المعيّة، ولا يُجوّزون العطف. وهو الحقُّ، لأنَّ العطفَ يفيدُ التشريكَ في الحكم. والتشريكُ هنا غير مقصود.</a:t>
            </a:r>
          </a:p>
          <a:p>
            <a:pPr rtl="1"/>
            <a:r>
              <a:rPr lang="ar-SA" dirty="0" smtClean="0"/>
              <a:t>الرابع: رجحان العطف على المعية، ويرَجْحُ </a:t>
            </a:r>
            <a:r>
              <a:rPr lang="ar-SA" dirty="0" smtClean="0"/>
              <a:t>العطفُ متى أمكنَ بغيرِ ضعفٍ من جهة التركيب، ولا من جهة المعنى، نحو "سار الأميرُ والجيشُ. وسرتُ أنا وخالدٌ. وما أنتَ وسعيدٌ؟"، قال تعالى </a:t>
            </a:r>
            <a:r>
              <a:rPr lang="ar-SA" dirty="0" smtClean="0"/>
              <a:t>(يا </a:t>
            </a:r>
            <a:r>
              <a:rPr lang="ar-SA" dirty="0" smtClean="0"/>
              <a:t>آدمُ اسكن أنتَ وزوجُكَ الجنة</a:t>
            </a:r>
            <a:r>
              <a:rPr lang="ar-SA" dirty="0" smtClean="0"/>
              <a:t>}).</a:t>
            </a:r>
            <a:endParaRPr lang="ar-SA" dirty="0" smtClean="0"/>
          </a:p>
          <a:p>
            <a:pPr rtl="1"/>
            <a:r>
              <a:rPr lang="ar-SA" dirty="0" smtClean="0"/>
              <a:t>ومتى ترجحَ العطفُ ضَعُفَ النصبُ على المعيّة، ومتى ترجحَ النصبُ على المعيّة ضعُفَ العطفُ</a:t>
            </a:r>
            <a:r>
              <a:rPr lang="ar-SA" dirty="0" smtClean="0"/>
              <a:t>.</a:t>
            </a:r>
            <a:endParaRPr lang="ar-SA"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العاملُ </a:t>
            </a:r>
            <a:r>
              <a:rPr lang="ar-SA" dirty="0" smtClean="0"/>
              <a:t>في الْمَفْعولِ </a:t>
            </a:r>
            <a:r>
              <a:rPr lang="ar-SA" dirty="0" smtClean="0"/>
              <a:t>مَعَهُ</a:t>
            </a:r>
            <a:endParaRPr lang="ar-SA" dirty="0"/>
          </a:p>
        </p:txBody>
      </p:sp>
      <p:sp>
        <p:nvSpPr>
          <p:cNvPr id="3" name="عنصر نائب للمحتوى 2"/>
          <p:cNvSpPr>
            <a:spLocks noGrp="1"/>
          </p:cNvSpPr>
          <p:nvPr>
            <p:ph idx="1"/>
          </p:nvPr>
        </p:nvSpPr>
        <p:spPr/>
        <p:txBody>
          <a:bodyPr/>
          <a:lstStyle/>
          <a:p>
            <a:pPr rtl="1"/>
            <a:r>
              <a:rPr lang="ar-SA" dirty="0" smtClean="0"/>
              <a:t>يَنصبُ </a:t>
            </a:r>
            <a:r>
              <a:rPr lang="ar-SA" dirty="0" smtClean="0"/>
              <a:t>المفعولَ معهُ ما تقدَّمَ عليه من فعلٍ أو اسمٍ يُشبهُ الفعلَ. فالفعلُ نحو "سرتُ والليلَ"، والاسمُ الذي يُشبهُهُ، نحو "انا ذاهبٌ وخالداً". "وحسبُكَ وسعيداً ما فعلتُما".</a:t>
            </a:r>
          </a:p>
          <a:p>
            <a:pPr rtl="1"/>
            <a:r>
              <a:rPr lang="ar-SA" dirty="0" smtClean="0"/>
              <a:t>وقد يكونُ العاملُ مقدّراً، وذلكَ بعدَ "ما وكيفَ" الاستفهاميّتينِ، نحو "ما أنتَ وخالداً. وما لك وسعيداً. وكيفَ أنتَ والسفرَ غداً. والتقدير "ما تكون وخالداً؟ وما حاصل لكَ وسعيداً؟ وكيف تكونُ والسفرَ غداً".</a:t>
            </a:r>
          </a:p>
          <a:p>
            <a:pPr rtl="1"/>
            <a:r>
              <a:rPr lang="ar-SA" dirty="0" smtClean="0"/>
              <a:t>ولا </a:t>
            </a:r>
            <a:r>
              <a:rPr lang="ar-SA" dirty="0" smtClean="0"/>
              <a:t>يجوزُ أن يتقدّمَ المفعولُ معهُ على عاملهِ، ولا على مُصاحبهِ، فلا يقال "والجبلَ سارَ عليٌّ" ولا "سارَ والجبلَ عليٌّ".</a:t>
            </a:r>
          </a:p>
          <a:p>
            <a:endParaRPr lang="ar-SA" dirty="0" smtClean="0"/>
          </a:p>
          <a:p>
            <a:endParaRPr lang="ar-SA" dirty="0" smtClean="0"/>
          </a:p>
          <a:p>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بعد الواو</a:t>
            </a:r>
            <a:endParaRPr lang="ar-SA" dirty="0"/>
          </a:p>
        </p:txBody>
      </p:sp>
      <p:sp>
        <p:nvSpPr>
          <p:cNvPr id="3" name="عنصر نائب للمحتوى 2"/>
          <p:cNvSpPr>
            <a:spLocks noGrp="1"/>
          </p:cNvSpPr>
          <p:nvPr>
            <p:ph idx="1"/>
          </p:nvPr>
        </p:nvSpPr>
        <p:spPr/>
        <p:txBody>
          <a:bodyPr/>
          <a:lstStyle/>
          <a:p>
            <a:r>
              <a:rPr lang="ar-SA" dirty="0" smtClean="0"/>
              <a:t>وأحياناً قد لا يصلح عطف ما بعد الواو على ما قبلها، ولا تكون صالحة للمعية، كما في قول الشاعر:</a:t>
            </a:r>
          </a:p>
          <a:p>
            <a:r>
              <a:rPr lang="ar-SA" dirty="0" smtClean="0"/>
              <a:t>إذا ما الغانياتُ برزْنَ يوماً....وزجّجْنَ الحواجبَ </a:t>
            </a:r>
            <a:r>
              <a:rPr lang="ar-SA" dirty="0" err="1" smtClean="0"/>
              <a:t>والعيونا</a:t>
            </a:r>
            <a:endParaRPr lang="ar-SA" dirty="0" smtClean="0"/>
          </a:p>
          <a:p>
            <a:r>
              <a:rPr lang="ar-SA" dirty="0" err="1" smtClean="0"/>
              <a:t>والتزجيج</a:t>
            </a:r>
            <a:r>
              <a:rPr lang="ar-SA" dirty="0" smtClean="0"/>
              <a:t>: إزالة الشعر الزائد من حواجب النساء. فالواو لا تصلح لعطف العيون على الحواجب، لأن العيون لا تُزجّج، ولا تصلح للمعية لأنه ليس المعنى زججن الحواجب مع العيون أو بمحاذاة العيون، وهنا يجب اعتبار ما بعد الواو مفعولاً به لفعل محذوف يقدر من خلال السياق، وهنا تكون العيون: مفعولاً به منصوباً لفعل محذوف تقديره (كحّلنَ)</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بعد الواو</a:t>
            </a:r>
            <a:endParaRPr lang="ar-SA" dirty="0"/>
          </a:p>
        </p:txBody>
      </p:sp>
      <p:sp>
        <p:nvSpPr>
          <p:cNvPr id="3" name="عنصر نائب للمحتوى 2"/>
          <p:cNvSpPr>
            <a:spLocks noGrp="1"/>
          </p:cNvSpPr>
          <p:nvPr>
            <p:ph idx="1"/>
          </p:nvPr>
        </p:nvSpPr>
        <p:spPr/>
        <p:txBody>
          <a:bodyPr/>
          <a:lstStyle/>
          <a:p>
            <a:r>
              <a:rPr lang="ar-SA" dirty="0" smtClean="0"/>
              <a:t>ومن ذلك قول الشاعر:</a:t>
            </a:r>
          </a:p>
          <a:p>
            <a:r>
              <a:rPr lang="ar-SA" dirty="0" smtClean="0"/>
              <a:t>علّفتها تبناً وماءً بارداً....حتى شتَتْ </a:t>
            </a:r>
            <a:r>
              <a:rPr lang="ar-SA" dirty="0" err="1" smtClean="0"/>
              <a:t>همّالةً</a:t>
            </a:r>
            <a:r>
              <a:rPr lang="ar-SA" dirty="0" smtClean="0"/>
              <a:t> عيناها</a:t>
            </a:r>
          </a:p>
          <a:p>
            <a:r>
              <a:rPr lang="ar-SA" dirty="0" smtClean="0"/>
              <a:t>فالواو ليست لعطف الماء على التبن لأن الماء لا يُعلّف بل يسقى، وليست للمعية لأن المعنى غير صالح لذلك، فوجب إعرابها مفعولاً به لفعل محذوف تقدير: سقيتها.</a:t>
            </a:r>
          </a:p>
          <a:p>
            <a:r>
              <a:rPr lang="ar-SA" dirty="0" smtClean="0"/>
              <a:t>وفي المثالين السابقين تكون الواو عاطفة لكنها عطفت جملة على جملة لا مفرداً على مفرد.</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في قولنا: سافرتُ وأخي. فما بعد الواو:</a:t>
            </a:r>
          </a:p>
          <a:p>
            <a:r>
              <a:rPr lang="ar-SA" dirty="0" smtClean="0"/>
              <a:t>أ. واجب النصب على المعية.     ب. واجب الرفع على العطف.</a:t>
            </a:r>
          </a:p>
          <a:p>
            <a:r>
              <a:rPr lang="ar-SA" dirty="0" smtClean="0"/>
              <a:t>ج</a:t>
            </a:r>
            <a:r>
              <a:rPr lang="ar-SA" dirty="0" smtClean="0"/>
              <a:t>. يرجح فيه العطف.             </a:t>
            </a:r>
            <a:r>
              <a:rPr lang="ar-SA" dirty="0" smtClean="0">
                <a:solidFill>
                  <a:srgbClr val="FF0000"/>
                </a:solidFill>
              </a:rPr>
              <a:t>د. يرجح فيه النصب على المعية</a:t>
            </a:r>
            <a:r>
              <a:rPr lang="ar-SA" dirty="0" smtClean="0"/>
              <a:t>.</a:t>
            </a:r>
          </a:p>
          <a:p>
            <a:r>
              <a:rPr lang="ar-SA" dirty="0" smtClean="0"/>
              <a:t>في جملة: سافر محمد وخالد قبله. ما بعد الواو:</a:t>
            </a:r>
          </a:p>
          <a:p>
            <a:r>
              <a:rPr lang="ar-SA" dirty="0" smtClean="0"/>
              <a:t>أ. واجب النصب على المعية.     </a:t>
            </a:r>
            <a:r>
              <a:rPr lang="ar-SA" dirty="0" smtClean="0">
                <a:solidFill>
                  <a:srgbClr val="FF0000"/>
                </a:solidFill>
              </a:rPr>
              <a:t>ب. واجب الرفع على العطف.</a:t>
            </a:r>
          </a:p>
          <a:p>
            <a:r>
              <a:rPr lang="ar-SA" dirty="0" smtClean="0"/>
              <a:t>ج. يرجح فيه العطف.             د. يرجح فيه النصب على المعية.</a:t>
            </a:r>
          </a:p>
          <a:p>
            <a:r>
              <a:rPr lang="ar-SA" dirty="0" smtClean="0"/>
              <a:t>المفعول الذي يأتي بعد واو بمعنى (مع) هو:</a:t>
            </a:r>
          </a:p>
          <a:p>
            <a:r>
              <a:rPr lang="ar-SA" dirty="0" smtClean="0"/>
              <a:t>أ. المفعول به.  ب. المفعول له.  ج. المفعول فيه.   </a:t>
            </a:r>
            <a:r>
              <a:rPr lang="ar-SA" dirty="0" smtClean="0">
                <a:solidFill>
                  <a:srgbClr val="FF0000"/>
                </a:solidFill>
              </a:rPr>
              <a:t>د. المفعول معه</a:t>
            </a:r>
            <a:r>
              <a:rPr lang="ar-SA" dirty="0" smtClean="0"/>
              <a:t>.</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2154</TotalTime>
  <Words>1673</Words>
  <Application>Microsoft Office PowerPoint</Application>
  <PresentationFormat>A4 Paper (210x297 mm)‎</PresentationFormat>
  <Paragraphs>88</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المحاضرة التاسعة</vt:lpstr>
      <vt:lpstr>مقدمة</vt:lpstr>
      <vt:lpstr>تعريف المفعول معه</vt:lpstr>
      <vt:lpstr>شُرُوطُ النصْبِ عَلى المعِيَّة </vt:lpstr>
      <vt:lpstr>شُرُوطُ النصْبِ عَلى المعِيَّة </vt:lpstr>
      <vt:lpstr>شُرُوطُ النصْبِ عَلى المعِيَّة</vt:lpstr>
      <vt:lpstr>أَحكامُ ما بعدَ الواوِ</vt:lpstr>
      <vt:lpstr>أَحكامُ ما بعدَ الواوِ</vt:lpstr>
      <vt:lpstr>أَحكامُ ما بعدَ الواوِ</vt:lpstr>
      <vt:lpstr>أَحكامُ ما بعدَ الواوِ</vt:lpstr>
      <vt:lpstr>أَحكامُ ما بعدَ الواوِ</vt:lpstr>
      <vt:lpstr>أَحكامُ ما بعدَ الواوِ</vt:lpstr>
      <vt:lpstr>العاملُ في الْمَفْعولِ مَعَهُ</vt:lpstr>
      <vt:lpstr>ما بعد الواو</vt:lpstr>
      <vt:lpstr>ما بعد الواو</vt:lpstr>
      <vt:lpstr>الشريحة 17</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156</cp:revision>
  <dcterms:created xsi:type="dcterms:W3CDTF">2009-10-14T19:14:34Z</dcterms:created>
  <dcterms:modified xsi:type="dcterms:W3CDTF">2011-10-21T14:07:48Z</dcterms:modified>
</cp:coreProperties>
</file>