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68" r:id="rId5"/>
    <p:sldId id="269" r:id="rId6"/>
    <p:sldId id="270" r:id="rId7"/>
    <p:sldId id="271" r:id="rId8"/>
    <p:sldId id="272" r:id="rId9"/>
    <p:sldId id="283" r:id="rId10"/>
    <p:sldId id="284" r:id="rId11"/>
    <p:sldId id="275" r:id="rId12"/>
    <p:sldId id="276" r:id="rId13"/>
    <p:sldId id="277" r:id="rId14"/>
    <p:sldId id="278" r:id="rId15"/>
    <p:sldId id="279" r:id="rId16"/>
    <p:sldId id="280" r:id="rId17"/>
    <p:sldId id="281" r:id="rId18"/>
    <p:sldId id="282" r:id="rId19"/>
    <p:sldId id="266"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00"/>
    <a:srgbClr val="FF0066"/>
    <a:srgbClr val="009900"/>
    <a:srgbClr val="709256"/>
    <a:srgbClr val="AD9968"/>
    <a:srgbClr val="3B84AF"/>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5" d="100"/>
          <a:sy n="55" d="100"/>
        </p:scale>
        <p:origin x="-810" y="-414"/>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3</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 جزاء </a:t>
            </a:r>
            <a:r>
              <a:rPr lang="ar-SA" sz="2600" b="1" dirty="0" err="1" smtClean="0">
                <a:solidFill>
                  <a:srgbClr val="7F7F7F"/>
                </a:solidFill>
                <a:latin typeface="Calibri" pitchFamily="34" charset="0"/>
                <a:cs typeface="Times New Roman" pitchFamily="18" charset="0"/>
              </a:rPr>
              <a:t>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 عشرة</a:t>
            </a:r>
            <a:endParaRPr lang="en-US" spc="-150" dirty="0" smtClean="0">
              <a:solidFill>
                <a:srgbClr val="376092"/>
              </a:solidFill>
              <a:latin typeface="ae_AlMateen" pitchFamily="2" charset="-78"/>
              <a:cs typeface="ae_AlMateen" pitchFamily="2" charset="-78"/>
            </a:endParaRPr>
          </a:p>
        </p:txBody>
      </p:sp>
      <p:sp>
        <p:nvSpPr>
          <p:cNvPr id="4" name="مربع نص 3"/>
          <p:cNvSpPr txBox="1"/>
          <p:nvPr/>
        </p:nvSpPr>
        <p:spPr>
          <a:xfrm>
            <a:off x="2971800" y="3962400"/>
            <a:ext cx="3810000" cy="707886"/>
          </a:xfrm>
          <a:prstGeom prst="rect">
            <a:avLst/>
          </a:prstGeom>
          <a:noFill/>
        </p:spPr>
        <p:txBody>
          <a:bodyPr wrap="square" rtlCol="1">
            <a:spAutoFit/>
          </a:bodyPr>
          <a:lstStyle/>
          <a:p>
            <a:pPr algn="ctr"/>
            <a:r>
              <a:rPr lang="ar-SA" sz="4000" smtClean="0"/>
              <a:t>الحال (1)</a:t>
            </a:r>
            <a:endParaRPr lang="ar-SA"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المقدمة</a:t>
            </a:r>
            <a:endParaRPr lang="ar-SA" dirty="0"/>
          </a:p>
        </p:txBody>
      </p:sp>
      <p:sp>
        <p:nvSpPr>
          <p:cNvPr id="3" name="عنصر نائب للمحتوى 2"/>
          <p:cNvSpPr>
            <a:spLocks noGrp="1"/>
          </p:cNvSpPr>
          <p:nvPr>
            <p:ph idx="1"/>
          </p:nvPr>
        </p:nvSpPr>
        <p:spPr/>
        <p:txBody>
          <a:bodyPr/>
          <a:lstStyle/>
          <a:p>
            <a:pPr algn="just" rtl="1" eaLnBrk="1" hangingPunct="1"/>
            <a:r>
              <a:rPr lang="ar-SA" dirty="0" smtClean="0">
                <a:cs typeface="Arial" pitchFamily="34" charset="0"/>
              </a:rPr>
              <a:t>جعل النحاة الحال والتمييز من المشبهات بالمفعول؛ وذلك لأنهما يأتيان بعد تمام الجملة ورفع الفعل لفاعله كالمفعول به، فكلاهما(الحال والتمييز) والمفعول به فضلة تقوم الجملة نحوياً من دونه.</a:t>
            </a:r>
          </a:p>
          <a:p>
            <a:pPr algn="just" rtl="1" eaLnBrk="1" hangingPunct="1"/>
            <a:r>
              <a:rPr lang="ar-SA" dirty="0" smtClean="0">
                <a:cs typeface="Arial" pitchFamily="34" charset="0"/>
              </a:rPr>
              <a:t>وفي هذه المحاضرة سوف نتعرّف إلى الحال وأحكامها. </a:t>
            </a:r>
          </a:p>
          <a:p>
            <a:pPr algn="just" rtl="1" eaLnBrk="1" hangingPunct="1"/>
            <a:r>
              <a:rPr lang="ar-SA" dirty="0" smtClean="0">
                <a:cs typeface="Arial" pitchFamily="34" charset="0"/>
              </a:rPr>
              <a:t>وأود الإشارة هنا إلى أن لفظ الحال يذكر ويؤنث، فيجوز أن تقول: حال منصوب أو منصوبة، وتقول: إنه حال أو إنها حال.</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تعريف الحال</a:t>
            </a:r>
            <a:endParaRPr lang="ar-SA" dirty="0"/>
          </a:p>
        </p:txBody>
      </p:sp>
      <p:sp>
        <p:nvSpPr>
          <p:cNvPr id="3" name="عنصر نائب للمحتوى 2"/>
          <p:cNvSpPr>
            <a:spLocks noGrp="1"/>
          </p:cNvSpPr>
          <p:nvPr>
            <p:ph idx="1"/>
          </p:nvPr>
        </p:nvSpPr>
        <p:spPr/>
        <p:txBody>
          <a:bodyPr/>
          <a:lstStyle/>
          <a:p>
            <a:pPr rtl="1"/>
            <a:r>
              <a:rPr lang="ar-SA" dirty="0" smtClean="0"/>
              <a:t>الحالُ وصفٌ فضلةٌ يُذكرُ لبيانِ هيئَةِ صاحبه، نحو:رجعَ الجندُي </a:t>
            </a:r>
            <a:r>
              <a:rPr lang="ar-SA" u="sng" dirty="0" smtClean="0">
                <a:solidFill>
                  <a:srgbClr val="FF0000"/>
                </a:solidFill>
              </a:rPr>
              <a:t>ظافراً</a:t>
            </a:r>
            <a:r>
              <a:rPr lang="ar-SA" dirty="0" smtClean="0"/>
              <a:t>. وأدَّبْ ولدَكَ </a:t>
            </a:r>
            <a:r>
              <a:rPr lang="ar-SA" u="sng" dirty="0" smtClean="0">
                <a:solidFill>
                  <a:srgbClr val="FF0000"/>
                </a:solidFill>
              </a:rPr>
              <a:t>صغيراً</a:t>
            </a:r>
            <a:r>
              <a:rPr lang="ar-SA" dirty="0" smtClean="0"/>
              <a:t>. ومررتُ بهند </a:t>
            </a:r>
            <a:r>
              <a:rPr lang="ar-SA" u="sng" dirty="0" smtClean="0">
                <a:solidFill>
                  <a:srgbClr val="FF0000"/>
                </a:solidFill>
              </a:rPr>
              <a:t>راكبةً</a:t>
            </a:r>
            <a:r>
              <a:rPr lang="ar-SA" dirty="0" smtClean="0"/>
              <a:t>. وهذا خالدٌ </a:t>
            </a:r>
            <a:r>
              <a:rPr lang="ar-SA" u="sng" dirty="0" smtClean="0">
                <a:solidFill>
                  <a:srgbClr val="FF0000"/>
                </a:solidFill>
              </a:rPr>
              <a:t>مُقبلاً</a:t>
            </a:r>
            <a:r>
              <a:rPr lang="ar-SA" dirty="0" smtClean="0"/>
              <a:t>.</a:t>
            </a:r>
          </a:p>
          <a:p>
            <a:pPr rtl="1"/>
            <a:r>
              <a:rPr lang="ar-SA" dirty="0" smtClean="0"/>
              <a:t>ومعنى كون الحال فضلة أنه ليس ركناً أساسياً في الجملة. وليس معنى ذلك أنه يصح الاستغناء عنه ،اذ قد تجيء الحال غير مستغنى عنها كقوله تعالى ((وما خلقنا السماء والأرض وما بينهما </a:t>
            </a:r>
            <a:r>
              <a:rPr lang="ar-SA" u="sng" dirty="0" smtClean="0">
                <a:solidFill>
                  <a:srgbClr val="FF0000"/>
                </a:solidFill>
              </a:rPr>
              <a:t>لاعبين</a:t>
            </a:r>
            <a:r>
              <a:rPr lang="ar-SA" dirty="0" smtClean="0"/>
              <a:t>)) وقوله ((لا تقربوا الصلاة </a:t>
            </a:r>
            <a:r>
              <a:rPr lang="ar-SA" u="sng" dirty="0" smtClean="0">
                <a:solidFill>
                  <a:srgbClr val="FF0000"/>
                </a:solidFill>
              </a:rPr>
              <a:t>وأنتم سكارى </a:t>
            </a:r>
            <a:r>
              <a:rPr lang="ar-SA" dirty="0" smtClean="0"/>
              <a:t>حتى تعلموا ما تقولون)).فأنت تلاحظ أنه لا يمكن الاستغناء عن الحال (لاعبين) في الآية الأولى، والحال (وأنتم سكارى) في الآية الثانية.</a:t>
            </a:r>
          </a:p>
          <a:p>
            <a:pPr rtl="1"/>
            <a:r>
              <a:rPr lang="ar-SA" dirty="0" smtClean="0"/>
              <a:t>وحكم الحال النصب دائماً.</a:t>
            </a:r>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صاحب الحال</a:t>
            </a:r>
            <a:endParaRPr lang="ar-SA" dirty="0"/>
          </a:p>
        </p:txBody>
      </p:sp>
      <p:sp>
        <p:nvSpPr>
          <p:cNvPr id="3" name="عنصر نائب للمحتوى 2"/>
          <p:cNvSpPr>
            <a:spLocks noGrp="1"/>
          </p:cNvSpPr>
          <p:nvPr>
            <p:ph idx="1"/>
          </p:nvPr>
        </p:nvSpPr>
        <p:spPr/>
        <p:txBody>
          <a:bodyPr/>
          <a:lstStyle/>
          <a:p>
            <a:pPr rtl="1"/>
            <a:r>
              <a:rPr lang="ar-SA" dirty="0" smtClean="0"/>
              <a:t>تجيء الحالُ من الفاعل، بمعنى أن يكون صاحبها فاعلاً، نحو "رجعَ </a:t>
            </a:r>
            <a:r>
              <a:rPr lang="ar-SA" b="1" dirty="0" smtClean="0">
                <a:solidFill>
                  <a:schemeClr val="accent1"/>
                </a:solidFill>
              </a:rPr>
              <a:t>الغائبُ</a:t>
            </a:r>
            <a:r>
              <a:rPr lang="ar-SA" dirty="0" smtClean="0"/>
              <a:t> </a:t>
            </a:r>
            <a:r>
              <a:rPr lang="ar-SA" u="sng" dirty="0" smtClean="0">
                <a:solidFill>
                  <a:srgbClr val="FF0000"/>
                </a:solidFill>
              </a:rPr>
              <a:t>سالماً</a:t>
            </a:r>
            <a:r>
              <a:rPr lang="ar-SA" dirty="0" smtClean="0"/>
              <a:t>". ومن نائب الفاعل، نحو "تُؤكلُ </a:t>
            </a:r>
            <a:r>
              <a:rPr lang="ar-SA" b="1" dirty="0" smtClean="0">
                <a:solidFill>
                  <a:schemeClr val="accent1"/>
                </a:solidFill>
              </a:rPr>
              <a:t>الفاكهةُ</a:t>
            </a:r>
            <a:r>
              <a:rPr lang="ar-SA" dirty="0" smtClean="0"/>
              <a:t> </a:t>
            </a:r>
            <a:r>
              <a:rPr lang="ar-SA" u="sng" dirty="0" smtClean="0">
                <a:solidFill>
                  <a:srgbClr val="FF0000"/>
                </a:solidFill>
              </a:rPr>
              <a:t>ناضجة</a:t>
            </a:r>
            <a:r>
              <a:rPr lang="ar-SA" dirty="0" smtClean="0"/>
              <a:t>". ومن الخبرِ، نحو "هذا </a:t>
            </a:r>
            <a:r>
              <a:rPr lang="ar-SA" dirty="0" smtClean="0">
                <a:solidFill>
                  <a:schemeClr val="accent1"/>
                </a:solidFill>
              </a:rPr>
              <a:t>الهلالُ</a:t>
            </a:r>
            <a:r>
              <a:rPr lang="ar-SA" dirty="0" smtClean="0"/>
              <a:t> طالعاً". ومن المبتدأ، نحو "</a:t>
            </a:r>
            <a:r>
              <a:rPr lang="ar-SA" b="1" dirty="0" smtClean="0">
                <a:solidFill>
                  <a:schemeClr val="accent1"/>
                </a:solidFill>
              </a:rPr>
              <a:t>أنتَ</a:t>
            </a:r>
            <a:r>
              <a:rPr lang="ar-SA" dirty="0" smtClean="0"/>
              <a:t> </a:t>
            </a:r>
            <a:r>
              <a:rPr lang="ar-SA" u="sng" dirty="0" smtClean="0">
                <a:solidFill>
                  <a:srgbClr val="FF0000"/>
                </a:solidFill>
              </a:rPr>
              <a:t>مجتهداً</a:t>
            </a:r>
            <a:r>
              <a:rPr lang="ar-SA" dirty="0" smtClean="0"/>
              <a:t> أخي" ومن المفعول به، نحو: لا تأكل </a:t>
            </a:r>
            <a:r>
              <a:rPr lang="ar-SA" b="1" dirty="0" smtClean="0">
                <a:solidFill>
                  <a:schemeClr val="accent1"/>
                </a:solidFill>
              </a:rPr>
              <a:t>الفاكهة</a:t>
            </a:r>
            <a:r>
              <a:rPr lang="ar-SA" dirty="0" smtClean="0"/>
              <a:t> </a:t>
            </a:r>
            <a:r>
              <a:rPr lang="ar-SA" u="sng" dirty="0" smtClean="0">
                <a:solidFill>
                  <a:srgbClr val="FF0000"/>
                </a:solidFill>
              </a:rPr>
              <a:t>فِجّةً</a:t>
            </a:r>
            <a:r>
              <a:rPr lang="ar-SA" dirty="0" smtClean="0"/>
              <a:t>. ومن الاسم المجرور نحو: مررت ب</a:t>
            </a:r>
            <a:r>
              <a:rPr lang="ar-SA" dirty="0" smtClean="0">
                <a:solidFill>
                  <a:schemeClr val="accent1"/>
                </a:solidFill>
              </a:rPr>
              <a:t>ه</a:t>
            </a:r>
            <a:r>
              <a:rPr lang="ar-SA" dirty="0" smtClean="0"/>
              <a:t> </a:t>
            </a:r>
            <a:r>
              <a:rPr lang="ar-SA" u="sng" dirty="0" smtClean="0">
                <a:solidFill>
                  <a:srgbClr val="FF0000"/>
                </a:solidFill>
              </a:rPr>
              <a:t>جالساً</a:t>
            </a:r>
            <a:r>
              <a:rPr lang="ar-SA" dirty="0" smtClean="0">
                <a:solidFill>
                  <a:srgbClr val="FF0000"/>
                </a:solidFill>
              </a:rPr>
              <a:t>.</a:t>
            </a:r>
            <a:r>
              <a:rPr lang="ar-SA" dirty="0" smtClean="0"/>
              <a:t>(صاحب الحال باللون الأزرق وخط غامق والحال باللون الأحمر المخطوط تحته)</a:t>
            </a:r>
          </a:p>
          <a:p>
            <a:pPr rtl="1"/>
            <a:r>
              <a:rPr lang="ar-SA" dirty="0" smtClean="0"/>
              <a:t>وقد تأتي الحالُ من المضاف إليه بشرط أن يكون في المعنى، أو في التقدير، فاعلاً أو مفعولاً، نحو سَرّني قدوم</a:t>
            </a:r>
            <a:r>
              <a:rPr lang="ar-SA" b="1" dirty="0" smtClean="0">
                <a:solidFill>
                  <a:srgbClr val="00B0F0"/>
                </a:solidFill>
              </a:rPr>
              <a:t>كَ</a:t>
            </a:r>
            <a:r>
              <a:rPr lang="ar-SA" dirty="0" smtClean="0"/>
              <a:t> </a:t>
            </a:r>
            <a:r>
              <a:rPr lang="ar-SA" dirty="0" smtClean="0">
                <a:solidFill>
                  <a:srgbClr val="FF0000"/>
                </a:solidFill>
              </a:rPr>
              <a:t>سالماً</a:t>
            </a:r>
            <a:r>
              <a:rPr lang="ar-SA" dirty="0" smtClean="0"/>
              <a:t>"، ومنه قولهُ تعالى ((إليه مرجعُ</a:t>
            </a:r>
            <a:r>
              <a:rPr lang="ar-SA" b="1" dirty="0" smtClean="0">
                <a:solidFill>
                  <a:srgbClr val="00B0F0"/>
                </a:solidFill>
              </a:rPr>
              <a:t>كُم</a:t>
            </a:r>
            <a:r>
              <a:rPr lang="ar-SA" dirty="0" smtClean="0"/>
              <a:t> </a:t>
            </a:r>
            <a:r>
              <a:rPr lang="ar-SA" u="sng" dirty="0" smtClean="0">
                <a:solidFill>
                  <a:srgbClr val="FF0000"/>
                </a:solidFill>
              </a:rPr>
              <a:t>جميعاً</a:t>
            </a:r>
            <a:r>
              <a:rPr lang="ar-SA" dirty="0" smtClean="0"/>
              <a:t>))</a:t>
            </a:r>
          </a:p>
          <a:p>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الحال</a:t>
            </a:r>
            <a:endParaRPr lang="ar-SA" dirty="0"/>
          </a:p>
        </p:txBody>
      </p:sp>
      <p:sp>
        <p:nvSpPr>
          <p:cNvPr id="3" name="عنصر نائب للمحتوى 2"/>
          <p:cNvSpPr>
            <a:spLocks noGrp="1"/>
          </p:cNvSpPr>
          <p:nvPr>
            <p:ph idx="1"/>
          </p:nvPr>
        </p:nvSpPr>
        <p:spPr/>
        <p:txBody>
          <a:bodyPr/>
          <a:lstStyle/>
          <a:p>
            <a:pPr rtl="1"/>
            <a:r>
              <a:rPr lang="ar-SA" dirty="0" smtClean="0"/>
              <a:t>يشترطُ في الحال أربعةُ شروطٍ</a:t>
            </a:r>
          </a:p>
          <a:p>
            <a:pPr rtl="1"/>
            <a:r>
              <a:rPr lang="ar-SA" dirty="0" smtClean="0"/>
              <a:t>1- أن تكونَ صفةً مُتنقّلة، لا ثابتةً (وهو الأصلُ فيها)، نحو:طلعت الشمسُ صافيةً. فـ(صافية) حال متنقلة أي إنها ليست ملازمة للشمس.وقد تأتي صفةً ثابتةً، نحو:هذا أَبوكَ </a:t>
            </a:r>
            <a:r>
              <a:rPr lang="ar-SA" u="sng" dirty="0" smtClean="0">
                <a:solidFill>
                  <a:srgbClr val="FF0000"/>
                </a:solidFill>
              </a:rPr>
              <a:t>رحيماً</a:t>
            </a:r>
            <a:r>
              <a:rPr lang="ar-SA" dirty="0" smtClean="0"/>
              <a:t>، وقوله تعالى</a:t>
            </a:r>
            <a:r>
              <a:rPr lang="ar-SA" dirty="0" smtClean="0">
                <a:sym typeface="Wingdings" pitchFamily="2" charset="2"/>
              </a:rPr>
              <a:t>((</a:t>
            </a:r>
            <a:r>
              <a:rPr lang="ar-SA" dirty="0" smtClean="0"/>
              <a:t>يومَ أُبعثُ </a:t>
            </a:r>
            <a:r>
              <a:rPr lang="ar-SA" u="sng" dirty="0" smtClean="0">
                <a:solidFill>
                  <a:srgbClr val="FF0000"/>
                </a:solidFill>
              </a:rPr>
              <a:t>حيّاً</a:t>
            </a:r>
            <a:r>
              <a:rPr lang="ar-SA" dirty="0" smtClean="0"/>
              <a:t>)) و((خُلِقَ الإنسانُ </a:t>
            </a:r>
            <a:r>
              <a:rPr lang="ar-SA" u="sng" dirty="0" smtClean="0">
                <a:solidFill>
                  <a:srgbClr val="FF0000"/>
                </a:solidFill>
              </a:rPr>
              <a:t>ضعيفاً</a:t>
            </a:r>
            <a:r>
              <a:rPr lang="ar-SA" dirty="0" smtClean="0"/>
              <a:t>)) وخَلَقَ اللهُ الزَّرافةَ يَدَيها </a:t>
            </a:r>
            <a:r>
              <a:rPr lang="ar-SA" u="sng" dirty="0" smtClean="0">
                <a:solidFill>
                  <a:srgbClr val="FF0000"/>
                </a:solidFill>
              </a:rPr>
              <a:t>أطولَ</a:t>
            </a:r>
            <a:r>
              <a:rPr lang="ar-SA" dirty="0" smtClean="0"/>
              <a:t> من رِجلَيها، و((أَنزلَ إليكم الكتابَ </a:t>
            </a:r>
            <a:r>
              <a:rPr lang="ar-SA" u="sng" dirty="0" smtClean="0">
                <a:solidFill>
                  <a:srgbClr val="FF0000"/>
                </a:solidFill>
              </a:rPr>
              <a:t>مفصّلاً</a:t>
            </a:r>
            <a:r>
              <a:rPr lang="ar-SA" dirty="0" smtClean="0"/>
              <a:t>)). </a:t>
            </a:r>
          </a:p>
          <a:p>
            <a:pPr rtl="1"/>
            <a:r>
              <a:rPr lang="ar-SA" dirty="0" smtClean="0"/>
              <a:t>فهذه الأحوال جميعها ثابتة لأنها في الأولى والثانية أكدت مضمون الجملة قبلها وفي الثالثة والرابعة دلت على خلق متجدد، وفي الخامسة وجدت قرينة تدل على ثباتها.</a:t>
            </a:r>
          </a:p>
          <a:p>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الحال</a:t>
            </a:r>
            <a:endParaRPr lang="ar-SA" dirty="0"/>
          </a:p>
        </p:txBody>
      </p:sp>
      <p:sp>
        <p:nvSpPr>
          <p:cNvPr id="3" name="عنصر نائب للمحتوى 2"/>
          <p:cNvSpPr>
            <a:spLocks noGrp="1"/>
          </p:cNvSpPr>
          <p:nvPr>
            <p:ph idx="1"/>
          </p:nvPr>
        </p:nvSpPr>
        <p:spPr/>
        <p:txBody>
          <a:bodyPr/>
          <a:lstStyle/>
          <a:p>
            <a:pPr rtl="1"/>
            <a:r>
              <a:rPr lang="ar-SA" sz="3000" dirty="0" smtClean="0"/>
              <a:t>2- أن تكونَ نكرةً، لا معرفةً.وإذا جاءت معرفة فإنها تؤول بنكرة، نحو:آمنتُ بالله </a:t>
            </a:r>
            <a:r>
              <a:rPr lang="ar-SA" sz="3000" u="sng" dirty="0" smtClean="0">
                <a:solidFill>
                  <a:srgbClr val="FF0000"/>
                </a:solidFill>
              </a:rPr>
              <a:t>وحدهُ</a:t>
            </a:r>
            <a:r>
              <a:rPr lang="ar-SA" sz="3000" dirty="0" smtClean="0"/>
              <a:t>، أَي منفرداً، فوحده حال منصوب ومن غير الفصيح جرها باللام كما في لغتنا المحكية، ونحو "رجعَ المسافرُ </a:t>
            </a:r>
            <a:r>
              <a:rPr lang="ar-SA" sz="3000" dirty="0" smtClean="0">
                <a:solidFill>
                  <a:srgbClr val="FF0000"/>
                </a:solidFill>
              </a:rPr>
              <a:t>عودَهُ</a:t>
            </a:r>
            <a:r>
              <a:rPr lang="ar-SA" sz="3000" dirty="0" smtClean="0"/>
              <a:t> على بَدئهِ"، أي عائداً في طريقه، ونحو "أُدخلُوا </a:t>
            </a:r>
            <a:r>
              <a:rPr lang="ar-SA" sz="3000" u="sng" dirty="0" smtClean="0">
                <a:solidFill>
                  <a:srgbClr val="FF0000"/>
                </a:solidFill>
              </a:rPr>
              <a:t>الأولَ</a:t>
            </a:r>
            <a:r>
              <a:rPr lang="ar-SA" sz="3000" dirty="0" smtClean="0"/>
              <a:t> فالأولَ" أي مترَتِّبينَ. ونحو "إفعلْ هذا </a:t>
            </a:r>
            <a:r>
              <a:rPr lang="ar-SA" sz="3000" u="sng" dirty="0" smtClean="0">
                <a:solidFill>
                  <a:srgbClr val="FF0000"/>
                </a:solidFill>
              </a:rPr>
              <a:t>جُهدَكَ</a:t>
            </a:r>
            <a:r>
              <a:rPr lang="ar-SA" sz="3000" dirty="0" smtClean="0"/>
              <a:t> وطاقتكَ" أي جاهداً جادًّا.</a:t>
            </a:r>
          </a:p>
          <a:p>
            <a:pPr rtl="1"/>
            <a:r>
              <a:rPr lang="ar-SA" sz="3000" dirty="0" smtClean="0"/>
              <a:t>3- أن تكونَ نَفْسَ صاحبِها في المعنى، نحو:جاءَ سعيدُ </a:t>
            </a:r>
            <a:r>
              <a:rPr lang="ar-SA" sz="3000" u="sng" dirty="0" smtClean="0">
                <a:solidFill>
                  <a:srgbClr val="FF0066"/>
                </a:solidFill>
              </a:rPr>
              <a:t>راكباً</a:t>
            </a:r>
            <a:r>
              <a:rPr lang="ar-SA" sz="3000" dirty="0" smtClean="0"/>
              <a:t>.(فان الراكب هو نفس سعيد. ولا يجوز أن يقال:جاء سعيد ركوباً، لأن الركوب فعل الراكب وليس هو نفسه.</a:t>
            </a:r>
          </a:p>
          <a:p>
            <a:pPr rtl="1"/>
            <a:r>
              <a:rPr lang="ar-SA" sz="3000" dirty="0" smtClean="0"/>
              <a:t>4- أن تكون مشتقّةً، لا جامدةً. أي إنها مشتقة من فعل مثل:ماشياً راكباً قاعداً،مظلوماً، كبيراً...</a:t>
            </a:r>
            <a:r>
              <a:rPr lang="ar-SA" sz="3000" dirty="0" err="1" smtClean="0"/>
              <a:t>إلخ</a:t>
            </a:r>
            <a:r>
              <a:rPr lang="ar-SA" sz="3000" dirty="0" smtClean="0"/>
              <a:t>.</a:t>
            </a:r>
          </a:p>
          <a:p>
            <a:endParaRPr lang="ar-SA" sz="3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الحال</a:t>
            </a:r>
            <a:endParaRPr lang="ar-SA" dirty="0"/>
          </a:p>
        </p:txBody>
      </p:sp>
      <p:sp>
        <p:nvSpPr>
          <p:cNvPr id="3" name="عنصر نائب للمحتوى 2"/>
          <p:cNvSpPr>
            <a:spLocks noGrp="1"/>
          </p:cNvSpPr>
          <p:nvPr>
            <p:ph idx="1"/>
          </p:nvPr>
        </p:nvSpPr>
        <p:spPr/>
        <p:txBody>
          <a:bodyPr/>
          <a:lstStyle/>
          <a:p>
            <a:pPr rtl="1"/>
            <a:r>
              <a:rPr lang="ar-SA" dirty="0" smtClean="0"/>
              <a:t>وقد تكون جامدةً مُؤَوَّلةً بوصفٍ مشتقٍّ، وذلك في حالات،</a:t>
            </a:r>
          </a:p>
          <a:p>
            <a:pPr rtl="1"/>
            <a:r>
              <a:rPr lang="ar-SA" dirty="0" smtClean="0"/>
              <a:t>الأولى: أن تدُلَّ على تشبيهٍ، نحو "كرَّ عليٌّ </a:t>
            </a:r>
            <a:r>
              <a:rPr lang="ar-SA" dirty="0" smtClean="0">
                <a:solidFill>
                  <a:srgbClr val="FF0000"/>
                </a:solidFill>
              </a:rPr>
              <a:t>أسداً</a:t>
            </a:r>
            <a:r>
              <a:rPr lang="ar-SA" dirty="0" smtClean="0"/>
              <a:t>"، وتؤول بــ(مشبهاً أسداً).</a:t>
            </a:r>
          </a:p>
          <a:p>
            <a:pPr rtl="1"/>
            <a:r>
              <a:rPr lang="ar-SA" dirty="0" smtClean="0"/>
              <a:t>الثانيةُ: أن تَدُلُّ على </a:t>
            </a:r>
            <a:r>
              <a:rPr lang="ar-SA" dirty="0" err="1" smtClean="0"/>
              <a:t>مُفاعلةٍ</a:t>
            </a:r>
            <a:r>
              <a:rPr lang="ar-SA" dirty="0" smtClean="0"/>
              <a:t> بين طرفين، نحو "بِعتُكَ الفرَسَ </a:t>
            </a:r>
            <a:r>
              <a:rPr lang="ar-SA" dirty="0" smtClean="0">
                <a:solidFill>
                  <a:srgbClr val="FF0000"/>
                </a:solidFill>
              </a:rPr>
              <a:t>يداً</a:t>
            </a:r>
            <a:r>
              <a:rPr lang="ar-SA" dirty="0" smtClean="0"/>
              <a:t> بيدٍ"، أي متقابضينِ، ونحو "كلّمتُه </a:t>
            </a:r>
            <a:r>
              <a:rPr lang="ar-SA" dirty="0" smtClean="0">
                <a:solidFill>
                  <a:srgbClr val="FF0000"/>
                </a:solidFill>
              </a:rPr>
              <a:t>فاهُ</a:t>
            </a:r>
            <a:r>
              <a:rPr lang="ar-SA" dirty="0" smtClean="0"/>
              <a:t> إلى فيَّ"، أي مُتشافهينِ.</a:t>
            </a:r>
          </a:p>
          <a:p>
            <a:pPr rtl="1"/>
            <a:r>
              <a:rPr lang="ar-SA" dirty="0" smtClean="0"/>
              <a:t>الثالثةُ: أن تدلَّ على ترتيبٍ، نحو "دخلَ القومُ </a:t>
            </a:r>
            <a:r>
              <a:rPr lang="ar-SA" dirty="0" smtClean="0">
                <a:solidFill>
                  <a:srgbClr val="FF0000"/>
                </a:solidFill>
              </a:rPr>
              <a:t>رجلاً</a:t>
            </a:r>
            <a:r>
              <a:rPr lang="ar-SA" dirty="0" smtClean="0"/>
              <a:t> رجلاً"، أي مُترَتّبينَ، ونحو "قرأتُ الكتابَ </a:t>
            </a:r>
            <a:r>
              <a:rPr lang="ar-SA" dirty="0" smtClean="0">
                <a:solidFill>
                  <a:srgbClr val="FF0000"/>
                </a:solidFill>
              </a:rPr>
              <a:t>باباً</a:t>
            </a:r>
            <a:r>
              <a:rPr lang="ar-SA" dirty="0" smtClean="0"/>
              <a:t> باباً"، أي مُرَتّباً.</a:t>
            </a:r>
          </a:p>
          <a:p>
            <a:pPr rtl="1"/>
            <a:r>
              <a:rPr lang="ar-SA" dirty="0" smtClean="0"/>
              <a:t>وفي الحالة الثالثة يكون اللفظ الأول حالاً والثاني توكيداً لفظياً.</a:t>
            </a:r>
          </a:p>
          <a:p>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الحال الجامدة</a:t>
            </a:r>
            <a:endParaRPr lang="ar-SA" dirty="0"/>
          </a:p>
        </p:txBody>
      </p:sp>
      <p:sp>
        <p:nvSpPr>
          <p:cNvPr id="3" name="عنصر نائب للمحتوى 2"/>
          <p:cNvSpPr>
            <a:spLocks noGrp="1"/>
          </p:cNvSpPr>
          <p:nvPr>
            <p:ph idx="1"/>
          </p:nvPr>
        </p:nvSpPr>
        <p:spPr/>
        <p:txBody>
          <a:bodyPr/>
          <a:lstStyle/>
          <a:p>
            <a:pPr rtl="1"/>
            <a:r>
              <a:rPr lang="ar-SA" dirty="0" smtClean="0"/>
              <a:t>الرابعة: أن تدل على سعر، نحو:اشتريت القماشَ </a:t>
            </a:r>
            <a:r>
              <a:rPr lang="ar-SA" dirty="0" smtClean="0">
                <a:solidFill>
                  <a:srgbClr val="FF0000"/>
                </a:solidFill>
              </a:rPr>
              <a:t>المترَ</a:t>
            </a:r>
            <a:r>
              <a:rPr lang="ar-SA" dirty="0" smtClean="0"/>
              <a:t> بدينار، </a:t>
            </a:r>
            <a:r>
              <a:rPr lang="ar-SA" dirty="0" err="1" smtClean="0"/>
              <a:t>و</a:t>
            </a:r>
            <a:r>
              <a:rPr lang="ar-SA" dirty="0" smtClean="0"/>
              <a:t> بعتُ القمحَ </a:t>
            </a:r>
            <a:r>
              <a:rPr lang="ar-SA" dirty="0" smtClean="0">
                <a:solidFill>
                  <a:srgbClr val="FF0000"/>
                </a:solidFill>
              </a:rPr>
              <a:t>مُدًّا</a:t>
            </a:r>
            <a:r>
              <a:rPr lang="ar-SA" dirty="0" smtClean="0"/>
              <a:t> بِعشرةِ قُروشٍ وتأويلها (مسعراً) وهذه الحالات الأربع يجمع النحاة على ضرورة تأويلها بمشتق.</a:t>
            </a:r>
          </a:p>
          <a:p>
            <a:pPr rtl="1"/>
            <a:r>
              <a:rPr lang="ar-SA" dirty="0" smtClean="0"/>
              <a:t>الخامسة:أن تكون الحال موصوفة، نحو قوله تعالى: (إنا أنزلناه </a:t>
            </a:r>
            <a:r>
              <a:rPr lang="ar-SA" dirty="0" smtClean="0">
                <a:solidFill>
                  <a:srgbClr val="FF0000"/>
                </a:solidFill>
              </a:rPr>
              <a:t>قرآنا</a:t>
            </a:r>
            <a:r>
              <a:rPr lang="ar-SA" dirty="0" smtClean="0"/>
              <a:t> عربيا) وقوله: (فتمثل لها </a:t>
            </a:r>
            <a:r>
              <a:rPr lang="ar-SA" dirty="0" smtClean="0">
                <a:solidFill>
                  <a:srgbClr val="FF0000"/>
                </a:solidFill>
              </a:rPr>
              <a:t>بشرا</a:t>
            </a:r>
            <a:r>
              <a:rPr lang="ar-SA" dirty="0" smtClean="0"/>
              <a:t> سويا) وتسمى هذه الحال: " الحال الموطئة ".ف(قرآناً) حال وصفت بـ(عربياً) وبشراً حال وصفت ب(سوياً).</a:t>
            </a:r>
          </a:p>
          <a:p>
            <a:pPr rtl="1"/>
            <a:r>
              <a:rPr lang="ar-SA" dirty="0" smtClean="0"/>
              <a:t>السادسة: أن تكون الحال دالة على عدد، نحو قوله تعالى (فتم ميقات ربه </a:t>
            </a:r>
            <a:r>
              <a:rPr lang="ar-SA" dirty="0" smtClean="0">
                <a:solidFill>
                  <a:srgbClr val="FF0000"/>
                </a:solidFill>
              </a:rPr>
              <a:t>أربعين</a:t>
            </a:r>
            <a:r>
              <a:rPr lang="ar-SA" dirty="0" smtClean="0"/>
              <a:t> ليلة).</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الحال الجامدة</a:t>
            </a:r>
            <a:endParaRPr lang="ar-SA" dirty="0"/>
          </a:p>
        </p:txBody>
      </p:sp>
      <p:sp>
        <p:nvSpPr>
          <p:cNvPr id="3" name="عنصر نائب للمحتوى 2"/>
          <p:cNvSpPr>
            <a:spLocks noGrp="1"/>
          </p:cNvSpPr>
          <p:nvPr>
            <p:ph idx="1"/>
          </p:nvPr>
        </p:nvSpPr>
        <p:spPr/>
        <p:txBody>
          <a:bodyPr/>
          <a:lstStyle/>
          <a:p>
            <a:pPr rtl="1"/>
            <a:r>
              <a:rPr lang="ar-SA" dirty="0" smtClean="0"/>
              <a:t>السابعة: أن تدل الحال على طَوْر(مرحلة) فيه تفضيل، نحو قولهم: هذا </a:t>
            </a:r>
            <a:r>
              <a:rPr lang="ar-SA" dirty="0" smtClean="0">
                <a:solidFill>
                  <a:srgbClr val="FF0000"/>
                </a:solidFill>
              </a:rPr>
              <a:t>بسرا</a:t>
            </a:r>
            <a:r>
              <a:rPr lang="ar-SA" dirty="0" smtClean="0"/>
              <a:t> أطيب منه رطبا. ومحمدٌ </a:t>
            </a:r>
            <a:r>
              <a:rPr lang="ar-SA" dirty="0" smtClean="0">
                <a:solidFill>
                  <a:srgbClr val="FF0000"/>
                </a:solidFill>
              </a:rPr>
              <a:t>طفلاً</a:t>
            </a:r>
            <a:r>
              <a:rPr lang="ar-SA" dirty="0" smtClean="0"/>
              <a:t> أجمل منه رجلاً.</a:t>
            </a:r>
          </a:p>
          <a:p>
            <a:pPr rtl="1"/>
            <a:r>
              <a:rPr lang="ar-SA" dirty="0" smtClean="0"/>
              <a:t>الثامنة: أن تكون الحال نوعا من صاحبها، كقولك: هذا مالك </a:t>
            </a:r>
            <a:r>
              <a:rPr lang="ar-SA" dirty="0" smtClean="0">
                <a:solidFill>
                  <a:srgbClr val="FF0000"/>
                </a:solidFill>
              </a:rPr>
              <a:t>ذهبا</a:t>
            </a:r>
            <a:r>
              <a:rPr lang="ar-SA" dirty="0" smtClean="0"/>
              <a:t>، أو تكون الحال فرعا لصاحبها، كقولك: هذا حديدك </a:t>
            </a:r>
            <a:r>
              <a:rPr lang="ar-SA" dirty="0" smtClean="0">
                <a:solidFill>
                  <a:srgbClr val="FF0000"/>
                </a:solidFill>
              </a:rPr>
              <a:t>خاتما</a:t>
            </a:r>
            <a:r>
              <a:rPr lang="ar-SA" dirty="0" smtClean="0"/>
              <a:t>، وكقوله تعالى:</a:t>
            </a:r>
          </a:p>
          <a:p>
            <a:pPr rtl="1"/>
            <a:r>
              <a:rPr lang="ar-SA" dirty="0" smtClean="0"/>
              <a:t>(وتنحتون الجبال </a:t>
            </a:r>
            <a:r>
              <a:rPr lang="ar-SA" dirty="0" smtClean="0">
                <a:solidFill>
                  <a:srgbClr val="FF0000"/>
                </a:solidFill>
              </a:rPr>
              <a:t>بيوتا</a:t>
            </a:r>
            <a:r>
              <a:rPr lang="ar-SA" dirty="0" smtClean="0"/>
              <a:t>) أو تكون الحال أصلا لصاحبها، كقولك: هذا خاتمك </a:t>
            </a:r>
            <a:r>
              <a:rPr lang="ar-SA" dirty="0" smtClean="0">
                <a:solidFill>
                  <a:srgbClr val="FF0000"/>
                </a:solidFill>
              </a:rPr>
              <a:t>حديدا</a:t>
            </a:r>
            <a:r>
              <a:rPr lang="ar-SA" dirty="0" smtClean="0"/>
              <a:t>، </a:t>
            </a:r>
            <a:r>
              <a:rPr lang="ar-SA" dirty="0" smtClean="0"/>
              <a:t>أو تكون الحال </a:t>
            </a:r>
            <a:r>
              <a:rPr lang="ar-SA" smtClean="0"/>
              <a:t>أصلاً لصاحبها، كقوله </a:t>
            </a:r>
            <a:r>
              <a:rPr lang="ar-SA" dirty="0" smtClean="0"/>
              <a:t>تعالى: (أأسجد لمن خلقت </a:t>
            </a:r>
            <a:r>
              <a:rPr lang="ar-SA" dirty="0" smtClean="0">
                <a:solidFill>
                  <a:srgbClr val="FF0000"/>
                </a:solidFill>
              </a:rPr>
              <a:t>طينا</a:t>
            </a:r>
            <a:r>
              <a:rPr lang="ar-SA" dirty="0" smtClean="0"/>
              <a:t>).</a:t>
            </a:r>
          </a:p>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ترتيب الحال مع صاحبها</a:t>
            </a:r>
            <a:endParaRPr lang="ar-SA" dirty="0"/>
          </a:p>
        </p:txBody>
      </p:sp>
      <p:sp>
        <p:nvSpPr>
          <p:cNvPr id="3" name="عنصر نائب للمحتوى 2"/>
          <p:cNvSpPr>
            <a:spLocks noGrp="1"/>
          </p:cNvSpPr>
          <p:nvPr>
            <p:ph idx="1"/>
          </p:nvPr>
        </p:nvSpPr>
        <p:spPr/>
        <p:txBody>
          <a:bodyPr/>
          <a:lstStyle/>
          <a:p>
            <a:pPr rtl="1"/>
            <a:r>
              <a:rPr lang="ar-SA" dirty="0" smtClean="0"/>
              <a:t>الأصلُ في الحالِ أن تتأخرَ عن صاحبها، نحو: جاء </a:t>
            </a:r>
            <a:r>
              <a:rPr lang="ar-SA" dirty="0" smtClean="0">
                <a:solidFill>
                  <a:srgbClr val="00B0F0"/>
                </a:solidFill>
              </a:rPr>
              <a:t>محمدٌ</a:t>
            </a:r>
            <a:r>
              <a:rPr lang="ar-SA" dirty="0" smtClean="0"/>
              <a:t> </a:t>
            </a:r>
            <a:r>
              <a:rPr lang="ar-SA" dirty="0" smtClean="0">
                <a:solidFill>
                  <a:srgbClr val="FF0000"/>
                </a:solidFill>
              </a:rPr>
              <a:t>راكباً</a:t>
            </a:r>
            <a:r>
              <a:rPr lang="ar-SA" dirty="0" smtClean="0"/>
              <a:t>. وقد تتقدَّمُ عليه جوازاً، نحو "جاء </a:t>
            </a:r>
            <a:r>
              <a:rPr lang="ar-SA" dirty="0" smtClean="0">
                <a:solidFill>
                  <a:srgbClr val="FF0000"/>
                </a:solidFill>
              </a:rPr>
              <a:t>راكباً</a:t>
            </a:r>
            <a:r>
              <a:rPr lang="ar-SA" dirty="0" smtClean="0"/>
              <a:t> </a:t>
            </a:r>
            <a:r>
              <a:rPr lang="ar-SA" dirty="0" smtClean="0">
                <a:solidFill>
                  <a:srgbClr val="0070C0"/>
                </a:solidFill>
              </a:rPr>
              <a:t>سعيدٌ.</a:t>
            </a:r>
            <a:r>
              <a:rPr lang="ar-SA" dirty="0" smtClean="0"/>
              <a:t>ومنه قول الشاعر:</a:t>
            </a:r>
          </a:p>
          <a:p>
            <a:pPr rtl="1"/>
            <a:r>
              <a:rPr lang="ar-SA" dirty="0" smtClean="0"/>
              <a:t>فَسَقَى دِيارَكِ، </a:t>
            </a:r>
            <a:r>
              <a:rPr lang="ar-SA" dirty="0" smtClean="0">
                <a:solidFill>
                  <a:srgbClr val="FF0000"/>
                </a:solidFill>
              </a:rPr>
              <a:t>غَيْرَ</a:t>
            </a:r>
            <a:r>
              <a:rPr lang="ar-SA" dirty="0" smtClean="0"/>
              <a:t> مُفْسِدِها... </a:t>
            </a:r>
            <a:r>
              <a:rPr lang="ar-SA" dirty="0" smtClean="0">
                <a:solidFill>
                  <a:srgbClr val="00B0F0"/>
                </a:solidFill>
              </a:rPr>
              <a:t>صَوْبٌ</a:t>
            </a:r>
            <a:r>
              <a:rPr lang="ar-SA" dirty="0" smtClean="0"/>
              <a:t> الرَّبيعِ </a:t>
            </a:r>
            <a:r>
              <a:rPr lang="ar-SA" dirty="0" err="1" smtClean="0"/>
              <a:t>وديمةٌ</a:t>
            </a:r>
            <a:r>
              <a:rPr lang="ar-SA" dirty="0" smtClean="0"/>
              <a:t> تَهْمِي</a:t>
            </a:r>
          </a:p>
          <a:p>
            <a:pPr rtl="1"/>
            <a:r>
              <a:rPr lang="ar-SA" dirty="0" smtClean="0"/>
              <a:t>وقد تتقدَّمُ عليه وُجوباً. وقد تَتأخرُ عنهُ وجوباً.</a:t>
            </a:r>
          </a:p>
          <a:p>
            <a:pPr rtl="1"/>
            <a:r>
              <a:rPr lang="ar-SA" dirty="0" smtClean="0"/>
              <a:t>فتتقدّمُ الحال على صاحبها وُجوباً في موضعينِ</a:t>
            </a:r>
          </a:p>
          <a:p>
            <a:pPr rtl="1"/>
            <a:r>
              <a:rPr lang="ar-SA" dirty="0" smtClean="0"/>
              <a:t>1- أن يكونَ صاحبُها نكرةً غير مستوفيةٍ للشُّروطِ، نحو:ل</a:t>
            </a:r>
            <a:r>
              <a:rPr lang="ar-SA" dirty="0" smtClean="0">
                <a:solidFill>
                  <a:srgbClr val="00B0F0"/>
                </a:solidFill>
              </a:rPr>
              <a:t>زيدٍ</a:t>
            </a:r>
            <a:r>
              <a:rPr lang="ar-SA" dirty="0" smtClean="0"/>
              <a:t> </a:t>
            </a:r>
            <a:r>
              <a:rPr lang="ar-SA" dirty="0" smtClean="0">
                <a:solidFill>
                  <a:srgbClr val="FF0066"/>
                </a:solidFill>
              </a:rPr>
              <a:t>مشرقاً</a:t>
            </a:r>
            <a:r>
              <a:rPr lang="ar-SA" dirty="0" smtClean="0"/>
              <a:t> وجهٌ.ومعنى غير مستوفية للشروط أي غير موصوفة وغير مسبوقة بنهي أو نفي أو استفهام.كما سيأتي في الحديث عن </a:t>
            </a:r>
            <a:r>
              <a:rPr lang="ar-SA" smtClean="0"/>
              <a:t>صاحب الحال.</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ترتيب الحال مع صاحبها</a:t>
            </a:r>
            <a:endParaRPr lang="ar-SA" dirty="0"/>
          </a:p>
        </p:txBody>
      </p:sp>
      <p:sp>
        <p:nvSpPr>
          <p:cNvPr id="3" name="عنصر نائب للمحتوى 2"/>
          <p:cNvSpPr>
            <a:spLocks noGrp="1"/>
          </p:cNvSpPr>
          <p:nvPr>
            <p:ph idx="1"/>
          </p:nvPr>
        </p:nvSpPr>
        <p:spPr/>
        <p:txBody>
          <a:bodyPr/>
          <a:lstStyle/>
          <a:p>
            <a:pPr rtl="1"/>
            <a:r>
              <a:rPr lang="ar-SA" sz="2900" dirty="0" smtClean="0"/>
              <a:t>2- أن يكونَ صاحب الحال محصوراً، نحو "ما جاء </a:t>
            </a:r>
            <a:r>
              <a:rPr lang="ar-SA" sz="2900" dirty="0" smtClean="0">
                <a:solidFill>
                  <a:srgbClr val="FF0066"/>
                </a:solidFill>
              </a:rPr>
              <a:t>ناجحاً</a:t>
            </a:r>
            <a:r>
              <a:rPr lang="ar-SA" sz="2900" dirty="0" smtClean="0"/>
              <a:t> إلا خالدٌ وإنما جاء </a:t>
            </a:r>
            <a:r>
              <a:rPr lang="ar-SA" sz="2900" dirty="0" smtClean="0">
                <a:solidFill>
                  <a:srgbClr val="FF0066"/>
                </a:solidFill>
              </a:rPr>
              <a:t>ناجحاً</a:t>
            </a:r>
            <a:r>
              <a:rPr lang="ar-SA" sz="2900" dirty="0" smtClean="0"/>
              <a:t> </a:t>
            </a:r>
            <a:r>
              <a:rPr lang="ar-SA" sz="2900" dirty="0" smtClean="0">
                <a:solidFill>
                  <a:srgbClr val="00B0F0"/>
                </a:solidFill>
              </a:rPr>
              <a:t>خالدٌ</a:t>
            </a:r>
            <a:r>
              <a:rPr lang="ar-SA" sz="2900" dirty="0" smtClean="0"/>
              <a:t>.</a:t>
            </a:r>
          </a:p>
          <a:p>
            <a:pPr rtl="1"/>
            <a:r>
              <a:rPr lang="ar-SA" sz="2900" dirty="0" smtClean="0"/>
              <a:t>وتتأخرُ عنه وجوباً في ثلاثة مواضع:</a:t>
            </a:r>
          </a:p>
          <a:p>
            <a:pPr rtl="1"/>
            <a:r>
              <a:rPr lang="ar-SA" sz="2900" dirty="0" smtClean="0"/>
              <a:t>1- أن تكونَ هي المحصورة، نحو "ما جاء </a:t>
            </a:r>
            <a:r>
              <a:rPr lang="ar-SA" sz="2900" dirty="0" smtClean="0">
                <a:solidFill>
                  <a:srgbClr val="0070C0"/>
                </a:solidFill>
              </a:rPr>
              <a:t>خالدٌ</a:t>
            </a:r>
            <a:r>
              <a:rPr lang="ar-SA" sz="2900" dirty="0" smtClean="0"/>
              <a:t> إلا </a:t>
            </a:r>
            <a:r>
              <a:rPr lang="ar-SA" sz="2900" dirty="0" smtClean="0">
                <a:solidFill>
                  <a:srgbClr val="FF0066"/>
                </a:solidFill>
              </a:rPr>
              <a:t>ناجحاً</a:t>
            </a:r>
            <a:r>
              <a:rPr lang="ar-SA" sz="2900" dirty="0" smtClean="0"/>
              <a:t>. وإنما جاء </a:t>
            </a:r>
            <a:r>
              <a:rPr lang="ar-SA" sz="2900" dirty="0" smtClean="0">
                <a:solidFill>
                  <a:srgbClr val="0070C0"/>
                </a:solidFill>
              </a:rPr>
              <a:t>خالدٌ</a:t>
            </a:r>
            <a:r>
              <a:rPr lang="ar-SA" sz="2900" dirty="0" smtClean="0"/>
              <a:t> </a:t>
            </a:r>
            <a:r>
              <a:rPr lang="ar-SA" sz="2900" dirty="0" smtClean="0">
                <a:solidFill>
                  <a:srgbClr val="FF0066"/>
                </a:solidFill>
              </a:rPr>
              <a:t>ناجحاً</a:t>
            </a:r>
            <a:r>
              <a:rPr lang="ar-SA" sz="2900" dirty="0" smtClean="0"/>
              <a:t>.</a:t>
            </a:r>
          </a:p>
          <a:p>
            <a:pPr rtl="1"/>
            <a:r>
              <a:rPr lang="ar-SA" sz="2900" dirty="0" smtClean="0"/>
              <a:t>2- أن يكون صاحبُها مجروراً بالإضافة، نحو "يُعجبُني وُقوفُ </a:t>
            </a:r>
            <a:r>
              <a:rPr lang="ar-SA" sz="2900" dirty="0" smtClean="0">
                <a:solidFill>
                  <a:srgbClr val="0070C0"/>
                </a:solidFill>
              </a:rPr>
              <a:t>عليٍّ</a:t>
            </a:r>
            <a:r>
              <a:rPr lang="ar-SA" sz="2900" dirty="0" smtClean="0"/>
              <a:t> </a:t>
            </a:r>
            <a:r>
              <a:rPr lang="ar-SA" sz="2900" dirty="0" smtClean="0">
                <a:solidFill>
                  <a:srgbClr val="FF0066"/>
                </a:solidFill>
              </a:rPr>
              <a:t>خطيباً</a:t>
            </a:r>
            <a:r>
              <a:rPr lang="ar-SA" sz="2900" dirty="0" smtClean="0"/>
              <a:t>. وسرَّني عملُك مخلصاً".</a:t>
            </a:r>
          </a:p>
          <a:p>
            <a:pPr rtl="1"/>
            <a:r>
              <a:rPr lang="ar-SA" sz="2900" dirty="0" smtClean="0"/>
              <a:t>3- أن تكون الحالُ جملةً مقترنةً بالواو، نحو "جاء عليٌّ والشمسُ طالعة". فإن كانت غيرَ مُقترنة </a:t>
            </a:r>
            <a:r>
              <a:rPr lang="ar-SA" sz="2900" dirty="0" err="1" smtClean="0"/>
              <a:t>بها</a:t>
            </a:r>
            <a:r>
              <a:rPr lang="ar-SA" sz="2900" dirty="0" smtClean="0"/>
              <a:t> جاز تأخيرُها وتقديمها، فالأولُ نحو "جاء خليلٌ يَحمِلُ كتابهُ"، والثاني نحو "جاء يحملُ كتابَهُ خليلٌ".</a:t>
            </a:r>
          </a:p>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حذف العامل في الحال</a:t>
            </a:r>
            <a:endParaRPr lang="ar-SA" dirty="0"/>
          </a:p>
        </p:txBody>
      </p:sp>
      <p:sp>
        <p:nvSpPr>
          <p:cNvPr id="3" name="عنصر نائب للمحتوى 2"/>
          <p:cNvSpPr>
            <a:spLocks noGrp="1"/>
          </p:cNvSpPr>
          <p:nvPr>
            <p:ph idx="1"/>
          </p:nvPr>
        </p:nvSpPr>
        <p:spPr/>
        <p:txBody>
          <a:bodyPr/>
          <a:lstStyle/>
          <a:p>
            <a:pPr rtl="1"/>
            <a:r>
              <a:rPr lang="ar-SA" dirty="0" smtClean="0"/>
              <a:t>يحذَفُ العاملُ في الحال. وذلك على قسمين جائز وواجب.</a:t>
            </a:r>
          </a:p>
          <a:p>
            <a:pPr rtl="1"/>
            <a:r>
              <a:rPr lang="ar-SA" dirty="0" smtClean="0"/>
              <a:t>فالجائزُ كقولك لقاصد السفر: </a:t>
            </a:r>
            <a:r>
              <a:rPr lang="ar-SA" dirty="0" smtClean="0">
                <a:solidFill>
                  <a:srgbClr val="FF0066"/>
                </a:solidFill>
              </a:rPr>
              <a:t>راشداً</a:t>
            </a:r>
            <a:r>
              <a:rPr lang="ar-SA" dirty="0" smtClean="0"/>
              <a:t>، أي سافر راشداً،وللقادم من الحجِّ: </a:t>
            </a:r>
            <a:r>
              <a:rPr lang="ar-SA" dirty="0" smtClean="0">
                <a:solidFill>
                  <a:srgbClr val="FF0066"/>
                </a:solidFill>
              </a:rPr>
              <a:t>مأجوراً</a:t>
            </a:r>
            <a:r>
              <a:rPr lang="ar-SA" dirty="0" smtClean="0"/>
              <a:t>. أي رجعت مأجوراً</a:t>
            </a:r>
          </a:p>
          <a:p>
            <a:pPr rtl="1"/>
            <a:r>
              <a:rPr lang="ar-SA" dirty="0" smtClean="0"/>
              <a:t>والواجبُ في خمس صوَر:</a:t>
            </a:r>
          </a:p>
          <a:p>
            <a:pPr rtl="1"/>
            <a:r>
              <a:rPr lang="ar-SA" dirty="0" smtClean="0"/>
              <a:t>1- أن يُبيّن بالحالِ ازديادٌ أَو نقصٌ بتدريجٍ، نحو:تَصدَّق بدرهمٍ </a:t>
            </a:r>
            <a:r>
              <a:rPr lang="ar-SA" dirty="0" smtClean="0">
                <a:solidFill>
                  <a:srgbClr val="FF0066"/>
                </a:solidFill>
              </a:rPr>
              <a:t>فصاعداً</a:t>
            </a:r>
            <a:r>
              <a:rPr lang="ar-SA" dirty="0" smtClean="0"/>
              <a:t>. أي فاستمرّ صاعداً.</a:t>
            </a:r>
          </a:p>
          <a:p>
            <a:pPr rtl="1"/>
            <a:r>
              <a:rPr lang="ar-SA" dirty="0" smtClean="0"/>
              <a:t>2- أن تُذكرَ الحال للتّوبيخِ، نحو:أقاعداً عن العمل، وقد قام الناسَ؟.</a:t>
            </a:r>
          </a:p>
          <a:p>
            <a:pPr rtl="1"/>
            <a:r>
              <a:rPr lang="ar-SA" dirty="0" smtClean="0"/>
              <a:t>3- أَن تكون مُؤكدةً لمضمونِ الجملةِ، نحو (أنت أَخي مواسياً).</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الحال</a:t>
            </a:r>
            <a:endParaRPr lang="ar-SA" dirty="0"/>
          </a:p>
        </p:txBody>
      </p:sp>
      <p:sp>
        <p:nvSpPr>
          <p:cNvPr id="3" name="عنصر نائب للمحتوى 2"/>
          <p:cNvSpPr>
            <a:spLocks noGrp="1"/>
          </p:cNvSpPr>
          <p:nvPr>
            <p:ph idx="1"/>
          </p:nvPr>
        </p:nvSpPr>
        <p:spPr/>
        <p:txBody>
          <a:bodyPr/>
          <a:lstStyle/>
          <a:p>
            <a:pPr rtl="1"/>
            <a:r>
              <a:rPr lang="ar-SA" sz="2800" dirty="0" smtClean="0"/>
              <a:t>4- أن تسُدّ مسَدّ خبر المبتدأ، نحو (تأديبي الغلامَ مُسيئاً).</a:t>
            </a:r>
          </a:p>
          <a:p>
            <a:pPr rtl="1"/>
            <a:r>
              <a:rPr lang="ar-SA" sz="2800" dirty="0" smtClean="0"/>
              <a:t>5- أَن يكون حذفُهُ (أَي حذفُ العامل) سَماعاً، نحو (هنيئاً لك).</a:t>
            </a:r>
          </a:p>
          <a:p>
            <a:pPr rtl="1"/>
            <a:r>
              <a:rPr lang="ar-SA" sz="2800" dirty="0" smtClean="0"/>
              <a:t>تأتي الحال على ثلاثة أنواع:</a:t>
            </a:r>
          </a:p>
          <a:p>
            <a:pPr rtl="1"/>
            <a:r>
              <a:rPr lang="ar-SA" sz="2800" dirty="0" smtClean="0"/>
              <a:t>الأول: الحال المفردة أي أن تكون الحال كلمة واحدة، كما مر سابقاً ونحو: رجع الطلاب </a:t>
            </a:r>
            <a:r>
              <a:rPr lang="ar-SA" sz="2800" u="sng" dirty="0" smtClean="0">
                <a:solidFill>
                  <a:srgbClr val="FF0000"/>
                </a:solidFill>
              </a:rPr>
              <a:t>فرحين</a:t>
            </a:r>
            <a:r>
              <a:rPr lang="ar-SA" sz="2800" dirty="0" smtClean="0"/>
              <a:t>. حال منصوب وعلامة نصبه الياء لأنه جمع مذكر سالم.</a:t>
            </a:r>
          </a:p>
          <a:p>
            <a:pPr rtl="1"/>
            <a:r>
              <a:rPr lang="ar-SA" sz="2800" dirty="0" smtClean="0"/>
              <a:t>الثاني:الحالُ الجملة. وهو أَن تقعَ الجملةُ الفعليةُ، أو الجملةُ الاسميّة، مَوقعَ الحال، وحينئذٍ تكونُ مؤَوَّلة بمفرد، نحو: جاء سعيدٌ </a:t>
            </a:r>
            <a:r>
              <a:rPr lang="ar-SA" sz="2800" u="sng" dirty="0" smtClean="0">
                <a:solidFill>
                  <a:srgbClr val="FF0000"/>
                </a:solidFill>
              </a:rPr>
              <a:t>يركُضُ</a:t>
            </a:r>
            <a:r>
              <a:rPr lang="ar-SA" sz="2800" dirty="0" smtClean="0"/>
              <a:t>. فجملة يركض في محل نصب حال، ونحو: ذهبَ خالِدٌ </a:t>
            </a:r>
            <a:r>
              <a:rPr lang="ar-SA" sz="2800" u="sng" dirty="0" smtClean="0">
                <a:solidFill>
                  <a:srgbClr val="FF0000"/>
                </a:solidFill>
              </a:rPr>
              <a:t>دَمعُهُ </a:t>
            </a:r>
            <a:r>
              <a:rPr lang="ar-SA" sz="2800" u="sng" dirty="0" err="1" smtClean="0">
                <a:solidFill>
                  <a:srgbClr val="FF0000"/>
                </a:solidFill>
              </a:rPr>
              <a:t>مُتحدَّرٌ</a:t>
            </a:r>
            <a:r>
              <a:rPr lang="ar-SA" sz="2800" dirty="0" smtClean="0"/>
              <a:t>. فجملة(دمعه </a:t>
            </a:r>
            <a:r>
              <a:rPr lang="ar-SA" sz="2800" dirty="0" err="1" smtClean="0"/>
              <a:t>متحدر</a:t>
            </a:r>
            <a:r>
              <a:rPr lang="ar-SA" sz="2800" dirty="0" smtClean="0"/>
              <a:t>) في محل نصب حال. والتأويلُ: جاء راكضاً. وذهبُ </a:t>
            </a:r>
            <a:r>
              <a:rPr lang="ar-SA" sz="2800" dirty="0" err="1" smtClean="0"/>
              <a:t>مُتحدِّراً</a:t>
            </a:r>
            <a:r>
              <a:rPr lang="ar-SA" sz="2800" dirty="0" smtClean="0"/>
              <a:t> دَمعُهُ.</a:t>
            </a:r>
          </a:p>
          <a:p>
            <a:endParaRPr lang="ar-SA"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شروط الحال الجملة</a:t>
            </a:r>
            <a:endParaRPr lang="ar-SA" dirty="0"/>
          </a:p>
        </p:txBody>
      </p:sp>
      <p:sp>
        <p:nvSpPr>
          <p:cNvPr id="3" name="عنصر نائب للمحتوى 2"/>
          <p:cNvSpPr>
            <a:spLocks noGrp="1"/>
          </p:cNvSpPr>
          <p:nvPr>
            <p:ph idx="1"/>
          </p:nvPr>
        </p:nvSpPr>
        <p:spPr/>
        <p:txBody>
          <a:bodyPr/>
          <a:lstStyle/>
          <a:p>
            <a:pPr rtl="1"/>
            <a:r>
              <a:rPr lang="ar-SA" dirty="0" smtClean="0"/>
              <a:t>ويُشترطُ في الجملة الحاليّة أن تَشتملَ على رابط يربطُها بصاحب الحال.</a:t>
            </a:r>
          </a:p>
          <a:p>
            <a:pPr rtl="1"/>
            <a:r>
              <a:rPr lang="ar-SA" dirty="0" smtClean="0"/>
              <a:t>والرابطُ إمّا الضميرُ وحدَهُ، كقوله تعالى((وجاءُوا أَباهم عِشاءً </a:t>
            </a:r>
            <a:r>
              <a:rPr lang="ar-SA" dirty="0" smtClean="0">
                <a:solidFill>
                  <a:srgbClr val="FF0000"/>
                </a:solidFill>
              </a:rPr>
              <a:t>يبكونَ</a:t>
            </a:r>
            <a:r>
              <a:rPr lang="ar-SA" dirty="0" smtClean="0"/>
              <a:t>)) فالرابط هنا واو الجماعة في (يبكون). وإمّا الواوُ فقط، كقوله سبحانهُ ((لَئِنْ أكلَهُ الذئبُ </a:t>
            </a:r>
            <a:r>
              <a:rPr lang="ar-SA" dirty="0" smtClean="0">
                <a:solidFill>
                  <a:srgbClr val="FF0000"/>
                </a:solidFill>
              </a:rPr>
              <a:t>ونحنُ عصبةٌ</a:t>
            </a:r>
            <a:r>
              <a:rPr lang="ar-SA" dirty="0" smtClean="0"/>
              <a:t>)) فالرابط هنا واو الحال، وإمّا الواو والضميرُ معاً، كقوله تعالى((خرجوا من ديارهم </a:t>
            </a:r>
            <a:r>
              <a:rPr lang="ar-SA" dirty="0" smtClean="0">
                <a:solidFill>
                  <a:srgbClr val="FF0000"/>
                </a:solidFill>
              </a:rPr>
              <a:t>وهم أُلوفٌ</a:t>
            </a:r>
            <a:r>
              <a:rPr lang="ar-SA" dirty="0" smtClean="0"/>
              <a:t>)) فالرابط واو الحال والضمير(هم).</a:t>
            </a:r>
          </a:p>
          <a:p>
            <a:pPr rtl="1"/>
            <a:r>
              <a:rPr lang="ar-SA" dirty="0" smtClean="0"/>
              <a:t>ملاحظة: تعرب الواو: واو الحال.</a:t>
            </a:r>
          </a:p>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الحال</a:t>
            </a:r>
            <a:endParaRPr lang="ar-SA" dirty="0"/>
          </a:p>
        </p:txBody>
      </p:sp>
      <p:sp>
        <p:nvSpPr>
          <p:cNvPr id="3" name="عنصر نائب للمحتوى 2"/>
          <p:cNvSpPr>
            <a:spLocks noGrp="1"/>
          </p:cNvSpPr>
          <p:nvPr>
            <p:ph idx="1"/>
          </p:nvPr>
        </p:nvSpPr>
        <p:spPr/>
        <p:txBody>
          <a:bodyPr/>
          <a:lstStyle/>
          <a:p>
            <a:pPr rtl="1"/>
            <a:r>
              <a:rPr lang="ar-SA" dirty="0" smtClean="0"/>
              <a:t>الثالث:الحال شبه الجملة، أَن يقعَ الظرف أو الجارُّ والمجرورُ في موقعِ الحال. نحو:رأيتُ الهلالَ </a:t>
            </a:r>
            <a:r>
              <a:rPr lang="ar-SA" u="sng" dirty="0" smtClean="0">
                <a:solidFill>
                  <a:srgbClr val="FF0000"/>
                </a:solidFill>
              </a:rPr>
              <a:t>بينَ</a:t>
            </a:r>
            <a:r>
              <a:rPr lang="ar-SA" dirty="0" smtClean="0">
                <a:solidFill>
                  <a:srgbClr val="FF0000"/>
                </a:solidFill>
              </a:rPr>
              <a:t> السحابِ</a:t>
            </a:r>
            <a:r>
              <a:rPr lang="ar-SA" dirty="0" smtClean="0"/>
              <a:t>، بين: ظرف مكان منصوب وهو مضاف والسحاب مضاف إليه وشبه الجملة في محل نصب حال. ونحو: نظرتُ العُصفورَ </a:t>
            </a:r>
            <a:r>
              <a:rPr lang="ar-SA" u="sng" dirty="0" smtClean="0">
                <a:solidFill>
                  <a:srgbClr val="FF0000"/>
                </a:solidFill>
              </a:rPr>
              <a:t>على الغصنِ</a:t>
            </a:r>
            <a:r>
              <a:rPr lang="ar-SA" dirty="0" smtClean="0"/>
              <a:t>. ومنه قوله تعالى ((فخرجَ على قومهِ </a:t>
            </a:r>
            <a:r>
              <a:rPr lang="ar-SA" u="sng" dirty="0" smtClean="0">
                <a:solidFill>
                  <a:srgbClr val="FF0000"/>
                </a:solidFill>
              </a:rPr>
              <a:t>في زينتهِ</a:t>
            </a:r>
            <a:r>
              <a:rPr lang="ar-SA" dirty="0" smtClean="0"/>
              <a:t>)).</a:t>
            </a:r>
          </a:p>
          <a:p>
            <a:pPr rtl="1"/>
            <a:r>
              <a:rPr lang="ar-SA" dirty="0" smtClean="0"/>
              <a:t>في: حرف جر وزينة اسم مجرور وعلامة جره الكسرة وشبه الجملة من الجار والمجرور في محل نصب حال.</a:t>
            </a:r>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تعدد الحال</a:t>
            </a:r>
            <a:endParaRPr lang="ar-SA" dirty="0"/>
          </a:p>
        </p:txBody>
      </p:sp>
      <p:sp>
        <p:nvSpPr>
          <p:cNvPr id="3" name="عنصر نائب للمحتوى 2"/>
          <p:cNvSpPr>
            <a:spLocks noGrp="1"/>
          </p:cNvSpPr>
          <p:nvPr>
            <p:ph idx="1"/>
          </p:nvPr>
        </p:nvSpPr>
        <p:spPr/>
        <p:txBody>
          <a:bodyPr/>
          <a:lstStyle/>
          <a:p>
            <a:pPr rtl="1"/>
            <a:r>
              <a:rPr lang="ar-SA" dirty="0" smtClean="0"/>
              <a:t>يجوزُ أن تَتعدّدَ الحالُ، وصاحبُها واحدٌ أو مُتَعدّدٌ. فمثالُ تعدُّدها، وصاحبُها واحدٌ، قولهُ تعالى((فرجَعَ </a:t>
            </a:r>
            <a:r>
              <a:rPr lang="ar-SA" dirty="0" smtClean="0">
                <a:solidFill>
                  <a:srgbClr val="00B0F0"/>
                </a:solidFill>
              </a:rPr>
              <a:t>موسى</a:t>
            </a:r>
            <a:r>
              <a:rPr lang="ar-SA" dirty="0" smtClean="0"/>
              <a:t> إلى قومهِ </a:t>
            </a:r>
            <a:r>
              <a:rPr lang="ar-SA" dirty="0" smtClean="0">
                <a:solidFill>
                  <a:srgbClr val="FF0000"/>
                </a:solidFill>
              </a:rPr>
              <a:t>غضبانَ</a:t>
            </a:r>
            <a:r>
              <a:rPr lang="ar-SA" dirty="0" smtClean="0"/>
              <a:t> </a:t>
            </a:r>
            <a:r>
              <a:rPr lang="ar-SA" dirty="0" smtClean="0">
                <a:solidFill>
                  <a:srgbClr val="FF0000"/>
                </a:solidFill>
              </a:rPr>
              <a:t>أسِفاً</a:t>
            </a:r>
            <a:r>
              <a:rPr lang="ar-SA" dirty="0" smtClean="0"/>
              <a:t>)).</a:t>
            </a:r>
          </a:p>
          <a:p>
            <a:pPr rtl="1"/>
            <a:r>
              <a:rPr lang="ar-SA" dirty="0" smtClean="0"/>
              <a:t>وإن تَعدّدَت وتعدّدَ صاحبها، فإن كانت من لفظٍ واحدٍ، ومعنًى واحدٍ ثَنّيتها أو جمعتها، نحو:جاءَ </a:t>
            </a:r>
            <a:r>
              <a:rPr lang="ar-SA" dirty="0" smtClean="0">
                <a:solidFill>
                  <a:srgbClr val="00B0F0"/>
                </a:solidFill>
              </a:rPr>
              <a:t>سعيدٌ</a:t>
            </a:r>
            <a:r>
              <a:rPr lang="ar-SA" dirty="0" smtClean="0"/>
              <a:t> </a:t>
            </a:r>
            <a:r>
              <a:rPr lang="ar-SA" dirty="0" smtClean="0">
                <a:solidFill>
                  <a:srgbClr val="00B0F0"/>
                </a:solidFill>
              </a:rPr>
              <a:t>وخالدٌ</a:t>
            </a:r>
            <a:r>
              <a:rPr lang="ar-SA" dirty="0" smtClean="0"/>
              <a:t> </a:t>
            </a:r>
            <a:r>
              <a:rPr lang="ar-SA" dirty="0" smtClean="0">
                <a:solidFill>
                  <a:srgbClr val="FF0000"/>
                </a:solidFill>
              </a:rPr>
              <a:t>راكبينِ</a:t>
            </a:r>
            <a:r>
              <a:rPr lang="ar-SA" dirty="0" smtClean="0"/>
              <a:t>. ومنه قوله تعالى ((وسَخَّرَ لكمُ </a:t>
            </a:r>
            <a:r>
              <a:rPr lang="ar-SA" dirty="0" smtClean="0">
                <a:solidFill>
                  <a:srgbClr val="00B0F0"/>
                </a:solidFill>
              </a:rPr>
              <a:t>الشمسَ</a:t>
            </a:r>
            <a:r>
              <a:rPr lang="ar-SA" dirty="0" smtClean="0"/>
              <a:t> </a:t>
            </a:r>
            <a:r>
              <a:rPr lang="ar-SA" dirty="0" smtClean="0">
                <a:solidFill>
                  <a:srgbClr val="00B0F0"/>
                </a:solidFill>
              </a:rPr>
              <a:t>والقمرَ</a:t>
            </a:r>
            <a:r>
              <a:rPr lang="ar-SA" dirty="0" smtClean="0"/>
              <a:t> </a:t>
            </a:r>
            <a:r>
              <a:rPr lang="ar-SA" dirty="0" smtClean="0">
                <a:solidFill>
                  <a:srgbClr val="FF0000"/>
                </a:solidFill>
              </a:rPr>
              <a:t>دائِبَيْنِ</a:t>
            </a:r>
            <a:r>
              <a:rPr lang="ar-SA" dirty="0" smtClean="0"/>
              <a:t>)) والأصلُ دائبةً ودائباً. وقولهُ ((وسخَّرَ </a:t>
            </a:r>
            <a:r>
              <a:rPr lang="ar-SA" dirty="0" smtClean="0">
                <a:solidFill>
                  <a:srgbClr val="00B0F0"/>
                </a:solidFill>
              </a:rPr>
              <a:t>الليلَ</a:t>
            </a:r>
            <a:r>
              <a:rPr lang="ar-SA" dirty="0" smtClean="0"/>
              <a:t> </a:t>
            </a:r>
            <a:r>
              <a:rPr lang="ar-SA" dirty="0" smtClean="0">
                <a:solidFill>
                  <a:srgbClr val="00B0F0"/>
                </a:solidFill>
              </a:rPr>
              <a:t>والنهارَ</a:t>
            </a:r>
            <a:r>
              <a:rPr lang="ar-SA" dirty="0" smtClean="0"/>
              <a:t> </a:t>
            </a:r>
            <a:r>
              <a:rPr lang="ar-SA" dirty="0" smtClean="0">
                <a:solidFill>
                  <a:srgbClr val="00B0F0"/>
                </a:solidFill>
              </a:rPr>
              <a:t>والشمسَ</a:t>
            </a:r>
            <a:r>
              <a:rPr lang="ar-SA" dirty="0" smtClean="0"/>
              <a:t> </a:t>
            </a:r>
            <a:r>
              <a:rPr lang="ar-SA" dirty="0" smtClean="0">
                <a:solidFill>
                  <a:srgbClr val="00B0F0"/>
                </a:solidFill>
              </a:rPr>
              <a:t>والقمرَ</a:t>
            </a:r>
            <a:r>
              <a:rPr lang="ar-SA" dirty="0" smtClean="0"/>
              <a:t> </a:t>
            </a:r>
            <a:r>
              <a:rPr lang="ar-SA" dirty="0" smtClean="0">
                <a:solidFill>
                  <a:srgbClr val="00B0F0"/>
                </a:solidFill>
              </a:rPr>
              <a:t>والنجومَ</a:t>
            </a:r>
            <a:r>
              <a:rPr lang="ar-SA" dirty="0" smtClean="0"/>
              <a:t> </a:t>
            </a:r>
            <a:r>
              <a:rPr lang="ar-SA" dirty="0" smtClean="0">
                <a:solidFill>
                  <a:srgbClr val="FF0000"/>
                </a:solidFill>
              </a:rPr>
              <a:t>مُسخّراتٍ</a:t>
            </a:r>
            <a:r>
              <a:rPr lang="ar-SA" dirty="0" smtClean="0"/>
              <a:t> بأمرهِ)).</a:t>
            </a:r>
          </a:p>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تعدد الحال</a:t>
            </a:r>
            <a:endParaRPr lang="ar-SA" dirty="0"/>
          </a:p>
        </p:txBody>
      </p:sp>
      <p:sp>
        <p:nvSpPr>
          <p:cNvPr id="3" name="عنصر نائب للمحتوى 2"/>
          <p:cNvSpPr>
            <a:spLocks noGrp="1"/>
          </p:cNvSpPr>
          <p:nvPr>
            <p:ph idx="1"/>
          </p:nvPr>
        </p:nvSpPr>
        <p:spPr/>
        <p:txBody>
          <a:bodyPr/>
          <a:lstStyle/>
          <a:p>
            <a:r>
              <a:rPr lang="ar-SA" dirty="0" smtClean="0"/>
              <a:t>وإن اختلفَ لفظُهما فُرِّقَ بينهما بغير عطفٍ، نحو "لَقيتُ خالداً مُصعِداً مُنحدراً. فتكون الحال الأولى(مصعداً) للصاحب الثاني(خالد) والحال الثانية(منحدراً) للصاحب الأول(تاء المتكلم)، فإذا وجدت قرينة تدلنا على صاحب الحال جاز التقديم والتأخير فتقول: لقيتُ </a:t>
            </a:r>
            <a:r>
              <a:rPr lang="ar-SA" dirty="0" err="1" smtClean="0"/>
              <a:t>دَعداً</a:t>
            </a:r>
            <a:r>
              <a:rPr lang="ar-SA" dirty="0" smtClean="0"/>
              <a:t> راكبةً ماشياً، أو لقيت </a:t>
            </a:r>
            <a:r>
              <a:rPr lang="ar-SA" dirty="0" err="1" smtClean="0"/>
              <a:t>دعداً</a:t>
            </a:r>
            <a:r>
              <a:rPr lang="ar-SA" dirty="0" smtClean="0"/>
              <a:t> ماشياً راكبة، فجاز التقديم والتأخير لأن قرينة التأنيث تدلنا على صاحب الحال، فهذه قرينة لفظية، وقد تكون القرينة معنوية نحو: مررت بزيد مسرعاً جالساً، فالمعنى يدل على أن الجالس زيد والمسرع أنا، لذا يجوز التقديم والتأخير </a:t>
            </a:r>
            <a:r>
              <a:rPr lang="ar-SA" smtClean="0"/>
              <a:t>بين الحالين.</a:t>
            </a:r>
            <a:endParaRPr lang="ar-SA" dirty="0" smtClean="0"/>
          </a:p>
          <a:p>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2486</TotalTime>
  <Words>1544</Words>
  <Application>Microsoft Office PowerPoint</Application>
  <PresentationFormat>A4 Paper (210x297 mm)‎</PresentationFormat>
  <Paragraphs>80</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الثانية عشرة</vt:lpstr>
      <vt:lpstr>المقدمة</vt:lpstr>
      <vt:lpstr>تعريف الحال</vt:lpstr>
      <vt:lpstr>صاحب الحال</vt:lpstr>
      <vt:lpstr>شروط الحال</vt:lpstr>
      <vt:lpstr>شروط الحال</vt:lpstr>
      <vt:lpstr>شروط الحال</vt:lpstr>
      <vt:lpstr>الحال الجامدة</vt:lpstr>
      <vt:lpstr>الحال الجامدة</vt:lpstr>
      <vt:lpstr>ترتيب الحال مع صاحبها</vt:lpstr>
      <vt:lpstr>ترتيب الحال مع صاحبها</vt:lpstr>
      <vt:lpstr>حذف العامل في الحال</vt:lpstr>
      <vt:lpstr>أنواع الحال</vt:lpstr>
      <vt:lpstr>شروط الحال الجملة</vt:lpstr>
      <vt:lpstr>أنواع الحال</vt:lpstr>
      <vt:lpstr>تعدد الحال</vt:lpstr>
      <vt:lpstr>تعدد الحال</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194</cp:revision>
  <dcterms:created xsi:type="dcterms:W3CDTF">2009-10-14T19:14:34Z</dcterms:created>
  <dcterms:modified xsi:type="dcterms:W3CDTF">2011-11-20T09:19:08Z</dcterms:modified>
</cp:coreProperties>
</file>