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90" r:id="rId4"/>
    <p:sldId id="291" r:id="rId5"/>
    <p:sldId id="292" r:id="rId6"/>
    <p:sldId id="293" r:id="rId7"/>
    <p:sldId id="294" r:id="rId8"/>
    <p:sldId id="295" r:id="rId9"/>
    <p:sldId id="300" r:id="rId10"/>
    <p:sldId id="301" r:id="rId11"/>
    <p:sldId id="302" r:id="rId12"/>
    <p:sldId id="296" r:id="rId13"/>
    <p:sldId id="297" r:id="rId14"/>
    <p:sldId id="298" r:id="rId15"/>
    <p:sldId id="303" r:id="rId16"/>
    <p:sldId id="299"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cs typeface="Arial" pitchFamily="34" charset="0"/>
              </a:rPr>
              <a:t>المحاضرة الثامنة</a:t>
            </a:r>
          </a:p>
          <a:p>
            <a:pPr rtl="1" eaLnBrk="1" hangingPunct="1"/>
            <a:r>
              <a:rPr lang="ar-SA" b="1" dirty="0" smtClean="0">
                <a:solidFill>
                  <a:schemeClr val="tx1"/>
                </a:solidFill>
              </a:rPr>
              <a:t>مناهج المعرفة: المنهج الجدلي والإشراقي</a:t>
            </a:r>
            <a:endParaRPr lang="en-US"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المنهج الجدلي</a:t>
            </a:r>
          </a:p>
          <a:p>
            <a:pPr marL="0" indent="0" algn="just" rtl="1">
              <a:spcBef>
                <a:spcPts val="0"/>
              </a:spcBef>
            </a:pPr>
            <a:r>
              <a:rPr lang="ar-SA" sz="2500" dirty="0" smtClean="0"/>
              <a:t>       مفهوم المنهج الجدلي</a:t>
            </a:r>
          </a:p>
          <a:p>
            <a:pPr marL="0" indent="0" algn="just" rtl="1">
              <a:spcBef>
                <a:spcPts val="0"/>
              </a:spcBef>
            </a:pPr>
            <a:r>
              <a:rPr lang="ar-SA" sz="2500" dirty="0" smtClean="0"/>
              <a:t>       التكوين التاريخي للمنهج الجدلي</a:t>
            </a:r>
          </a:p>
          <a:p>
            <a:pPr marL="0" indent="0" algn="just" rtl="1">
              <a:spcBef>
                <a:spcPts val="0"/>
              </a:spcBef>
            </a:pPr>
            <a:r>
              <a:rPr lang="ar-SA" sz="2500" dirty="0" smtClean="0"/>
              <a:t>       المنهج الجدلي قوانينه ومبادئه</a:t>
            </a:r>
          </a:p>
          <a:p>
            <a:pPr marL="0" indent="0" algn="just" rtl="1">
              <a:spcBef>
                <a:spcPts val="0"/>
              </a:spcBef>
            </a:pPr>
            <a:r>
              <a:rPr lang="ar-SA" sz="2500" dirty="0" smtClean="0"/>
              <a:t>       خصائص المنهج الجدلي</a:t>
            </a:r>
          </a:p>
          <a:p>
            <a:pPr marL="0" indent="0" algn="just" rtl="1">
              <a:spcBef>
                <a:spcPts val="0"/>
              </a:spcBef>
            </a:pPr>
            <a:endParaRPr lang="ar-SA" sz="2500" dirty="0" smtClean="0"/>
          </a:p>
          <a:p>
            <a:pPr marL="0" indent="0" algn="just" rtl="1">
              <a:spcBef>
                <a:spcPts val="0"/>
              </a:spcBef>
            </a:pPr>
            <a:r>
              <a:rPr lang="ar-SA" sz="2500" smtClean="0"/>
              <a:t>المنهج الإشراقي</a:t>
            </a:r>
            <a:endParaRPr lang="ar-SA" sz="2500" dirty="0" smtClean="0"/>
          </a:p>
          <a:p>
            <a:pPr marL="0" indent="0" algn="just" rtl="1">
              <a:spcBef>
                <a:spcPts val="0"/>
              </a:spcBef>
            </a:pPr>
            <a:r>
              <a:rPr lang="ar-SA" sz="2500" dirty="0" smtClean="0"/>
              <a:t>      مفهوم المنهج الإشراقي</a:t>
            </a:r>
          </a:p>
          <a:p>
            <a:pPr marL="0" indent="0" algn="just" rtl="1">
              <a:spcBef>
                <a:spcPts val="0"/>
              </a:spcBef>
            </a:pPr>
            <a:r>
              <a:rPr lang="ar-SA" sz="2500" dirty="0" smtClean="0"/>
              <a:t>     بعض </a:t>
            </a:r>
            <a:r>
              <a:rPr lang="ar-SA" sz="2500" dirty="0" err="1" smtClean="0"/>
              <a:t>مصطلحاته</a:t>
            </a:r>
            <a:endParaRPr lang="ar-SA" sz="2500" dirty="0" smtClean="0"/>
          </a:p>
          <a:p>
            <a:pPr marL="0" indent="0" algn="just" rtl="1">
              <a:spcBef>
                <a:spcPts val="0"/>
              </a:spcBef>
            </a:pPr>
            <a:r>
              <a:rPr lang="ar-SA" sz="2500" dirty="0" smtClean="0"/>
              <a:t>     أصوله</a:t>
            </a:r>
            <a:endParaRPr lang="ar-SA"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smtClean="0"/>
              <a:t>المنهج الجدلي</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المنهج الجدلي</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b="1" u="sng" dirty="0" smtClean="0"/>
              <a:t>الجدل لغة</a:t>
            </a:r>
            <a:r>
              <a:rPr lang="ar-SA" sz="2500" u="sng" dirty="0" smtClean="0"/>
              <a:t>: </a:t>
            </a:r>
            <a:r>
              <a:rPr lang="ar-SA" sz="2500" dirty="0" smtClean="0">
                <a:solidFill>
                  <a:srgbClr val="FF0000"/>
                </a:solidFill>
              </a:rPr>
              <a:t>ورد الجدل في اللغة بمعنيين</a:t>
            </a:r>
            <a:r>
              <a:rPr lang="ar-SA" sz="2500" dirty="0" smtClean="0"/>
              <a:t>: </a:t>
            </a:r>
            <a:r>
              <a:rPr lang="ar-SA" sz="2500" b="1" dirty="0" smtClean="0">
                <a:solidFill>
                  <a:srgbClr val="FF0000"/>
                </a:solidFill>
              </a:rPr>
              <a:t>المعنى الأول</a:t>
            </a:r>
            <a:r>
              <a:rPr lang="ar-SA" sz="2500" b="1" dirty="0" smtClean="0"/>
              <a:t>:</a:t>
            </a:r>
            <a:r>
              <a:rPr lang="ar-SA" sz="2500" dirty="0" smtClean="0"/>
              <a:t> </a:t>
            </a:r>
            <a:r>
              <a:rPr lang="ar-SA" sz="2500" dirty="0" smtClean="0">
                <a:solidFill>
                  <a:srgbClr val="FF0000"/>
                </a:solidFill>
              </a:rPr>
              <a:t>النقاش أو الخصام </a:t>
            </a:r>
            <a:r>
              <a:rPr lang="ar-SA" sz="2500" dirty="0" smtClean="0"/>
              <a:t>(جدل الرجل جدلاً: خاصمه أشد الخصومة والجدل الخصام والجدل الخصام مع الناس، تجادل القوم تصارعوا وتعادوا، وجادل ناقش بالحجج والأدلة “ها أنتم جادلتم عنهم في الحياة الدنيا”، “وجادلوا بالباطل” ، “وجادلهم بالتي هي أحسن”).</a:t>
            </a:r>
          </a:p>
          <a:p>
            <a:pPr marL="0" indent="0" algn="just" rtl="1">
              <a:spcBef>
                <a:spcPts val="0"/>
              </a:spcBef>
            </a:pPr>
            <a:r>
              <a:rPr lang="ar-SA" sz="2500" b="1" dirty="0" smtClean="0"/>
              <a:t>المعنى الثاني:</a:t>
            </a:r>
            <a:r>
              <a:rPr lang="ar-SA" sz="2500" dirty="0" smtClean="0"/>
              <a:t> </a:t>
            </a:r>
            <a:r>
              <a:rPr lang="ar-SA" sz="2500" dirty="0" smtClean="0">
                <a:solidFill>
                  <a:srgbClr val="FF0000"/>
                </a:solidFill>
              </a:rPr>
              <a:t>الفتل والضم </a:t>
            </a:r>
            <a:r>
              <a:rPr lang="ar-SA" sz="2500" dirty="0" smtClean="0"/>
              <a:t>(واصل المعنى في هذه المادة الفتل،وضم شئ إلي اخر. والمجدول المفتول. ودرع مجدول أي محكم النسيج ،وجدل الحبل جدلاً فتله فتلاً محكماً، وجدل شعره فتله).</a:t>
            </a:r>
            <a:endParaRPr lang="en-US" sz="2500" dirty="0" smtClean="0"/>
          </a:p>
          <a:p>
            <a:pPr marL="0" indent="0" algn="just" rtl="1">
              <a:spcBef>
                <a:spcPts val="0"/>
              </a:spcBef>
            </a:pPr>
            <a:r>
              <a:rPr lang="ar-SA" sz="2500" b="1" u="sng" dirty="0" smtClean="0"/>
              <a:t>الجدل اصطلاحاً</a:t>
            </a:r>
            <a:r>
              <a:rPr lang="ar-SA" sz="2500" u="sng" dirty="0" smtClean="0"/>
              <a:t>: </a:t>
            </a:r>
            <a:r>
              <a:rPr lang="ar-SA" sz="2500" dirty="0" smtClean="0"/>
              <a:t>وأما من الناحية الاصطلاحية فقد </a:t>
            </a:r>
            <a:r>
              <a:rPr lang="ar-SA" sz="2500" dirty="0" smtClean="0">
                <a:solidFill>
                  <a:srgbClr val="FF0000"/>
                </a:solidFill>
              </a:rPr>
              <a:t>تغير هذا المعنى عبر الزمان</a:t>
            </a:r>
            <a:r>
              <a:rPr lang="ar-SA" sz="2500" dirty="0" smtClean="0"/>
              <a:t>، في البداية وفي وقت الإغريق </a:t>
            </a:r>
            <a:r>
              <a:rPr lang="ar-SA" sz="2500" dirty="0" smtClean="0">
                <a:solidFill>
                  <a:srgbClr val="FF0000"/>
                </a:solidFill>
              </a:rPr>
              <a:t>كان الجدل يعني فن إدارة الحوار والمناقشة والاستدلال </a:t>
            </a:r>
            <a:r>
              <a:rPr lang="ar-SA" sz="2500" dirty="0" smtClean="0"/>
              <a:t>على الحقيقة من خلال التناقضات الموجودة في حديث الخصم، والجدل </a:t>
            </a:r>
            <a:r>
              <a:rPr lang="ar-SA" sz="2500" dirty="0" smtClean="0">
                <a:solidFill>
                  <a:srgbClr val="FF0000"/>
                </a:solidFill>
              </a:rPr>
              <a:t>أيضا طريقة للأسئلة والأجوبة واستدلال الحقائق من خلال هذه الأسئلة والأجوبة</a:t>
            </a:r>
            <a:r>
              <a:rPr lang="en-US" sz="2500" dirty="0" smtClean="0">
                <a:solidFill>
                  <a:srgbClr val="FF0000"/>
                </a:solidFill>
              </a:rPr>
              <a:t>.</a:t>
            </a:r>
            <a:endParaRPr lang="ar-SA" sz="2500" dirty="0" smtClean="0">
              <a:solidFill>
                <a:srgbClr val="FF0000"/>
              </a:solidFill>
            </a:endParaRPr>
          </a:p>
          <a:p>
            <a:pPr marL="0" indent="0" algn="just" rtl="1">
              <a:spcBef>
                <a:spcPts val="0"/>
              </a:spcBef>
            </a:pPr>
            <a:r>
              <a:rPr lang="en-US" sz="2800" dirty="0" smtClean="0"/>
              <a:t/>
            </a:r>
            <a:br>
              <a:rPr lang="en-US" sz="2800" dirty="0" smtClean="0"/>
            </a:br>
            <a:endParaRPr lang="ar-SA" sz="25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en-US" sz="2500" dirty="0" smtClean="0"/>
              <a:t> </a:t>
            </a:r>
            <a:r>
              <a:rPr lang="ar-SA" sz="2500" dirty="0" smtClean="0"/>
              <a:t>ومن معانيه الاصطلاحية (</a:t>
            </a:r>
            <a:r>
              <a:rPr lang="ar-SA" sz="2500" dirty="0" smtClean="0">
                <a:solidFill>
                  <a:srgbClr val="FF0000"/>
                </a:solidFill>
              </a:rPr>
              <a:t>أن يتقابل نقيضان أي أن يجتمعا في محتوى واحد، وهذا التناقض يؤدي إلي صراعهما حتى يخرج منهما أي من باطن الشئ الذي اجتمعا فيه شئ مختلف عنهما، وبالتالي يعتبر بالنسبة إليهما خطوة إلي الأمام أو أكثر تقدماً</a:t>
            </a:r>
            <a:r>
              <a:rPr lang="ar-SA" sz="2500" dirty="0" smtClean="0"/>
              <a:t>). </a:t>
            </a:r>
          </a:p>
          <a:p>
            <a:pPr marL="0" indent="0" algn="just" rtl="1">
              <a:spcBef>
                <a:spcPts val="0"/>
              </a:spcBef>
            </a:pPr>
            <a:r>
              <a:rPr lang="ar-SA" sz="2500" dirty="0" smtClean="0"/>
              <a:t>وعلى هذا الوجه قال </a:t>
            </a:r>
            <a:r>
              <a:rPr lang="ar-SA" sz="2500" dirty="0" err="1" smtClean="0"/>
              <a:t>هيجل</a:t>
            </a:r>
            <a:r>
              <a:rPr lang="ar-SA" sz="2500" dirty="0" smtClean="0"/>
              <a:t> وماركس بقانون الجدل. فالمعنى الأول للجدل (الخصام) يقارب الجزء الأول من المعنى الإصطلاحي له (</a:t>
            </a:r>
            <a:r>
              <a:rPr lang="ar-SA" sz="2500" dirty="0" smtClean="0">
                <a:solidFill>
                  <a:srgbClr val="FF0000"/>
                </a:solidFill>
              </a:rPr>
              <a:t>تقابل النقيضين وصراعهما</a:t>
            </a:r>
            <a:r>
              <a:rPr lang="ar-SA" sz="2500" dirty="0" smtClean="0"/>
              <a:t>) كما أن المعنى الثاني (الضم) يقارب الجزء الثاني من المعنى الإصطلاحي له (</a:t>
            </a:r>
            <a:r>
              <a:rPr lang="ar-SA" sz="2500" dirty="0" smtClean="0">
                <a:solidFill>
                  <a:srgbClr val="FF0000"/>
                </a:solidFill>
              </a:rPr>
              <a:t>أن يخرج من الشئ الذي اجتمع فيه النقيضان شئ ثالث مختلف عنها وفي ذات الوقت يتجاوزهما كنقيضين ويؤلف بينهما</a:t>
            </a:r>
            <a:r>
              <a:rPr lang="ar-SA" sz="2500" dirty="0" smtClean="0"/>
              <a:t>).</a:t>
            </a:r>
          </a:p>
          <a:p>
            <a:pPr marL="0" indent="0" algn="just" rtl="1">
              <a:spcBef>
                <a:spcPts val="0"/>
              </a:spcBef>
            </a:pPr>
            <a:r>
              <a:rPr lang="ar-SA" sz="2500" dirty="0" smtClean="0"/>
              <a:t>كما يمكن تعريف المنهج الجدلي بأنه عبارة عن </a:t>
            </a:r>
            <a:r>
              <a:rPr lang="ar-SA" sz="2500" dirty="0" smtClean="0">
                <a:solidFill>
                  <a:srgbClr val="FF0000"/>
                </a:solidFill>
              </a:rPr>
              <a:t>طريقة في التفكير وفي البحث العلمي تدرس العلاقات المتبادلة في التأثير ما بين الظواهر المختلفة</a:t>
            </a:r>
            <a:r>
              <a:rPr lang="ar-SA" sz="2500" dirty="0" smtClean="0"/>
              <a:t>، وبالتالي </a:t>
            </a:r>
            <a:r>
              <a:rPr lang="ar-SA" sz="2500" dirty="0" smtClean="0">
                <a:solidFill>
                  <a:srgbClr val="FF0000"/>
                </a:solidFill>
              </a:rPr>
              <a:t>فالمنهج الجدلي يتتبع مراحل تغير الظاهرة بناء على الصراع الداخلي الذي يحدث للظاهرة</a:t>
            </a:r>
            <a:r>
              <a:rPr lang="ar-SA" sz="2500" dirty="0" smtClean="0"/>
              <a:t> وهو عكس المنهج التجريبي الذي يدرس الظاهرة من الخارج عن طريق الملاحظة والتجربة. وفي ضل غياب تعريف دقيق ومحدد للمنهج الجدلي، يضل هذا التعريف إجرائيا فقط لتميزه عن باقي المناهج</a:t>
            </a:r>
            <a:r>
              <a:rPr lang="en-US" sz="2500" dirty="0" smtClean="0"/>
              <a:t>.</a:t>
            </a:r>
            <a:endParaRPr lang="ar-SA" sz="2500" dirty="0" smtClean="0"/>
          </a:p>
          <a:p>
            <a:pPr marL="0" indent="0" algn="just" rtl="1">
              <a:spcBef>
                <a:spcPts val="0"/>
              </a:spcBef>
            </a:pPr>
            <a:r>
              <a:rPr lang="en-US" sz="2500" dirty="0" smtClean="0"/>
              <a:t/>
            </a:r>
            <a:br>
              <a:rPr lang="en-US" sz="2500" dirty="0" smtClean="0"/>
            </a:br>
            <a:endParaRPr lang="ar-SA" sz="2500" dirty="0" smtClean="0"/>
          </a:p>
          <a:p>
            <a:pPr marL="0" indent="0" algn="just" rtl="1">
              <a:spcBef>
                <a:spcPts val="0"/>
              </a:spcBef>
            </a:pPr>
            <a:endParaRPr lang="en-US" sz="2500" dirty="0" smtClean="0"/>
          </a:p>
          <a:p>
            <a:pPr marL="0" indent="0" algn="just" rtl="1">
              <a:spcBef>
                <a:spcPts val="0"/>
              </a:spcBef>
            </a:pP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التكوين التاريخي لهذا المنهج</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يعتبر المنهج الجدلي منهجا قديما في فلسفته وأسسه وفرضياته، حديثا في اكتمال وإتمام صياغته </a:t>
            </a:r>
            <a:r>
              <a:rPr lang="ar-SA" sz="2500" dirty="0" smtClean="0"/>
              <a:t>وبنائه كمنهج علمي للبحث والدراسة والتحليل والتفسير والتركيب والتأليف بطريقة علمية</a:t>
            </a:r>
            <a:r>
              <a:rPr lang="en-US" sz="2500" dirty="0" smtClean="0"/>
              <a:t>.</a:t>
            </a:r>
            <a:endParaRPr lang="ar-SA" sz="2500" dirty="0" smtClean="0"/>
          </a:p>
          <a:p>
            <a:pPr marL="0" indent="0" algn="just" rtl="1">
              <a:spcBef>
                <a:spcPts val="0"/>
              </a:spcBef>
            </a:pPr>
            <a:r>
              <a:rPr lang="ar-SA" sz="2500" dirty="0" smtClean="0"/>
              <a:t>فلقد </a:t>
            </a:r>
            <a:r>
              <a:rPr lang="ar-SA" sz="2500" dirty="0" smtClean="0">
                <a:solidFill>
                  <a:srgbClr val="FF0000"/>
                </a:solidFill>
              </a:rPr>
              <a:t>ظهرت نظرية الجدل قديما عند الإغريق </a:t>
            </a:r>
            <a:r>
              <a:rPr lang="ar-SA" sz="2500" dirty="0" smtClean="0"/>
              <a:t>على يد الفيلسوف اليوناني </a:t>
            </a:r>
            <a:r>
              <a:rPr lang="ar-SA" sz="2500" dirty="0" err="1" smtClean="0"/>
              <a:t>هيرقليطس</a:t>
            </a:r>
            <a:r>
              <a:rPr lang="ar-SA" sz="2500" dirty="0" smtClean="0"/>
              <a:t> قبل الميلاد، والذي صاغ أساس </a:t>
            </a:r>
            <a:r>
              <a:rPr lang="ar-SA" sz="2500" dirty="0" smtClean="0">
                <a:solidFill>
                  <a:srgbClr val="FF0000"/>
                </a:solidFill>
              </a:rPr>
              <a:t>نظرية الجدل (الدياليكتيك).</a:t>
            </a:r>
          </a:p>
          <a:p>
            <a:pPr marL="0" indent="0" algn="just" rtl="1">
              <a:spcBef>
                <a:spcPts val="0"/>
              </a:spcBef>
            </a:pPr>
            <a:r>
              <a:rPr lang="ar-SA" sz="2500" dirty="0" smtClean="0"/>
              <a:t>ولقد </a:t>
            </a:r>
            <a:r>
              <a:rPr lang="ar-SA" sz="2500" dirty="0" smtClean="0">
                <a:solidFill>
                  <a:srgbClr val="FF0000"/>
                </a:solidFill>
              </a:rPr>
              <a:t>تطور </a:t>
            </a:r>
            <a:r>
              <a:rPr lang="ar-SA" sz="2500" dirty="0" err="1" smtClean="0">
                <a:solidFill>
                  <a:srgbClr val="FF0000"/>
                </a:solidFill>
              </a:rPr>
              <a:t>الدياليكتيك</a:t>
            </a:r>
            <a:r>
              <a:rPr lang="ar-SA" sz="2500" dirty="0" smtClean="0">
                <a:solidFill>
                  <a:srgbClr val="FF0000"/>
                </a:solidFill>
              </a:rPr>
              <a:t> تطورا كبيرا وجديدا على يد الفيلسوف الألماني </a:t>
            </a:r>
            <a:r>
              <a:rPr lang="ar-SA" sz="2500" dirty="0" err="1" smtClean="0">
                <a:solidFill>
                  <a:srgbClr val="FF0000"/>
                </a:solidFill>
              </a:rPr>
              <a:t>هيجل</a:t>
            </a:r>
            <a:r>
              <a:rPr lang="ar-SA" sz="2500" dirty="0" smtClean="0">
                <a:solidFill>
                  <a:srgbClr val="FF0000"/>
                </a:solidFill>
              </a:rPr>
              <a:t> </a:t>
            </a:r>
            <a:r>
              <a:rPr lang="ar-SA" sz="2500" dirty="0" smtClean="0"/>
              <a:t>الذي بلور وجسد تلك النظرية وبناها وصاغها كمنهج علمي لدراسة وتحليل الحقائق والأشياء والظواهر والعمليات وتفسيرها وتركيبها علميا ومنطقيا بطريقة شاملة حيث أن </a:t>
            </a:r>
            <a:r>
              <a:rPr lang="ar-SA" sz="2500" dirty="0" err="1" smtClean="0"/>
              <a:t>هيجل</a:t>
            </a:r>
            <a:r>
              <a:rPr lang="ar-SA" sz="2500" dirty="0" smtClean="0"/>
              <a:t> هو الذي اكتشف القوانين والقواعد والمفاهيم العلمية </a:t>
            </a:r>
            <a:r>
              <a:rPr lang="ar-SA" sz="2500" dirty="0" err="1" smtClean="0"/>
              <a:t>للدياليكتيك</a:t>
            </a:r>
            <a:r>
              <a:rPr lang="ar-SA" sz="2500" dirty="0" smtClean="0"/>
              <a:t> والمتمثلة في قانون تحول التبادلات الكمية إلى تبادلات نوعية وقانون وحدة وصراع الأضداد، وقانون نفي النفي.</a:t>
            </a:r>
          </a:p>
          <a:p>
            <a:pPr marL="0" indent="0" algn="just" rtl="1">
              <a:spcBef>
                <a:spcPts val="0"/>
              </a:spcBef>
            </a:pPr>
            <a:r>
              <a:rPr lang="ar-SA" sz="2500" dirty="0" smtClean="0">
                <a:solidFill>
                  <a:srgbClr val="FF0000"/>
                </a:solidFill>
              </a:rPr>
              <a:t>وبلغ الجدل مع </a:t>
            </a:r>
            <a:r>
              <a:rPr lang="ar-SA" sz="2500" dirty="0" err="1" smtClean="0">
                <a:solidFill>
                  <a:srgbClr val="FF0000"/>
                </a:solidFill>
              </a:rPr>
              <a:t>هيغل</a:t>
            </a:r>
            <a:r>
              <a:rPr lang="ar-SA" sz="2500" dirty="0" smtClean="0">
                <a:solidFill>
                  <a:srgbClr val="FF0000"/>
                </a:solidFill>
              </a:rPr>
              <a:t> ذروته، وأصبح منهجاً فلسفياً شاملاً</a:t>
            </a:r>
            <a:r>
              <a:rPr lang="ar-SA" sz="2500" dirty="0" smtClean="0"/>
              <a:t>، «قدم معه العالم كله الطبيعي منه والتاريخي والعقلي أول مرة على أنه صيرورة، أي في حالة حركة وتغير وتحول وتطور دائم». </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يتميز </a:t>
            </a:r>
            <a:r>
              <a:rPr lang="ar-SA" sz="2500" dirty="0" err="1" smtClean="0">
                <a:solidFill>
                  <a:srgbClr val="FF0000"/>
                </a:solidFill>
              </a:rPr>
              <a:t>الدياليكتيك</a:t>
            </a:r>
            <a:r>
              <a:rPr lang="ar-SA" sz="2500" dirty="0" smtClean="0">
                <a:solidFill>
                  <a:srgbClr val="FF0000"/>
                </a:solidFill>
              </a:rPr>
              <a:t> عند </a:t>
            </a:r>
            <a:r>
              <a:rPr lang="ar-SA" sz="2500" dirty="0" err="1" smtClean="0">
                <a:solidFill>
                  <a:srgbClr val="FF0000"/>
                </a:solidFill>
              </a:rPr>
              <a:t>هيجل</a:t>
            </a:r>
            <a:r>
              <a:rPr lang="ar-SA" sz="2500" dirty="0" smtClean="0">
                <a:solidFill>
                  <a:srgbClr val="FF0000"/>
                </a:solidFill>
              </a:rPr>
              <a:t> بأنه </a:t>
            </a:r>
            <a:r>
              <a:rPr lang="ar-SA" sz="2500" dirty="0" err="1" smtClean="0">
                <a:solidFill>
                  <a:srgbClr val="FF0000"/>
                </a:solidFill>
              </a:rPr>
              <a:t>دياليكتيك</a:t>
            </a:r>
            <a:r>
              <a:rPr lang="ar-SA" sz="2500" dirty="0" smtClean="0">
                <a:solidFill>
                  <a:srgbClr val="FF0000"/>
                </a:solidFill>
              </a:rPr>
              <a:t> مثالي</a:t>
            </a:r>
            <a:r>
              <a:rPr lang="ar-SA" sz="2500" dirty="0" smtClean="0"/>
              <a:t>، وعلى هذا الأساس انتقد الفيلسوف الألماني </a:t>
            </a:r>
            <a:r>
              <a:rPr lang="ar-SA" sz="2500" dirty="0" err="1" smtClean="0"/>
              <a:t>فورباخ</a:t>
            </a:r>
            <a:r>
              <a:rPr lang="ar-SA" sz="2500" dirty="0" smtClean="0"/>
              <a:t> النزعة المثالية عند </a:t>
            </a:r>
            <a:r>
              <a:rPr lang="ar-SA" sz="2500" dirty="0" err="1" smtClean="0"/>
              <a:t>هيجل</a:t>
            </a:r>
            <a:r>
              <a:rPr lang="ar-SA" sz="2500" dirty="0" smtClean="0"/>
              <a:t> ونادى بضرورة اتسام واتصاف </a:t>
            </a:r>
            <a:r>
              <a:rPr lang="ar-SA" sz="2500" dirty="0" err="1" smtClean="0"/>
              <a:t>الدياليكتيك</a:t>
            </a:r>
            <a:r>
              <a:rPr lang="ar-SA" sz="2500" dirty="0" smtClean="0"/>
              <a:t> بالنزعة المادية حتى يصبح موضوعيا وواقعيا وعلميا. </a:t>
            </a:r>
          </a:p>
          <a:p>
            <a:pPr marL="0" indent="0" algn="just" rtl="1">
              <a:spcBef>
                <a:spcPts val="0"/>
              </a:spcBef>
            </a:pPr>
            <a:r>
              <a:rPr lang="ar-SA" sz="2500" dirty="0" smtClean="0">
                <a:solidFill>
                  <a:srgbClr val="FF0000"/>
                </a:solidFill>
              </a:rPr>
              <a:t>بعدها قام كارل ماركس، وهو من أنصار </a:t>
            </a:r>
            <a:r>
              <a:rPr lang="ar-SA" sz="2500" dirty="0" err="1" smtClean="0">
                <a:solidFill>
                  <a:srgbClr val="FF0000"/>
                </a:solidFill>
              </a:rPr>
              <a:t>الدياليكتيك</a:t>
            </a:r>
            <a:r>
              <a:rPr lang="ar-SA" sz="2500" dirty="0" smtClean="0">
                <a:solidFill>
                  <a:srgbClr val="FF0000"/>
                </a:solidFill>
              </a:rPr>
              <a:t> </a:t>
            </a:r>
            <a:r>
              <a:rPr lang="ar-SA" sz="2500" dirty="0" err="1" smtClean="0">
                <a:solidFill>
                  <a:srgbClr val="FF0000"/>
                </a:solidFill>
              </a:rPr>
              <a:t>الهيجلي</a:t>
            </a:r>
            <a:r>
              <a:rPr lang="ar-SA" sz="2500" dirty="0" smtClean="0">
                <a:solidFill>
                  <a:srgbClr val="FF0000"/>
                </a:solidFill>
              </a:rPr>
              <a:t> بإعادة صياغة نظرية </a:t>
            </a:r>
            <a:r>
              <a:rPr lang="ar-SA" sz="2500" dirty="0" err="1" smtClean="0">
                <a:solidFill>
                  <a:srgbClr val="FF0000"/>
                </a:solidFill>
              </a:rPr>
              <a:t>الدياليكتيك</a:t>
            </a:r>
            <a:r>
              <a:rPr lang="ar-SA" sz="2500" dirty="0" smtClean="0">
                <a:solidFill>
                  <a:srgbClr val="FF0000"/>
                </a:solidFill>
              </a:rPr>
              <a:t> </a:t>
            </a:r>
            <a:r>
              <a:rPr lang="ar-SA" sz="2500" dirty="0" err="1" smtClean="0">
                <a:solidFill>
                  <a:srgbClr val="FF0000"/>
                </a:solidFill>
              </a:rPr>
              <a:t>الهيجلي</a:t>
            </a:r>
            <a:r>
              <a:rPr lang="ar-SA" sz="2500" dirty="0" smtClean="0">
                <a:solidFill>
                  <a:srgbClr val="FF0000"/>
                </a:solidFill>
              </a:rPr>
              <a:t> بإعادة صياغة نظرية </a:t>
            </a:r>
            <a:r>
              <a:rPr lang="ar-SA" sz="2500" dirty="0" err="1" smtClean="0">
                <a:solidFill>
                  <a:srgbClr val="FF0000"/>
                </a:solidFill>
              </a:rPr>
              <a:t>الدياليكتيك</a:t>
            </a:r>
            <a:r>
              <a:rPr lang="ar-SA" sz="2500" dirty="0" smtClean="0">
                <a:solidFill>
                  <a:srgbClr val="FF0000"/>
                </a:solidFill>
              </a:rPr>
              <a:t> صياغة مادية علمية عملية</a:t>
            </a:r>
            <a:r>
              <a:rPr lang="ar-SA" sz="2500" dirty="0" smtClean="0"/>
              <a:t>، فأبقى عليها بكل نظرياتها وأسسها وفرضياتها ولكن نزع منها الطبيعة المثالية</a:t>
            </a:r>
            <a:r>
              <a:rPr lang="en-US" sz="2500" dirty="0" smtClean="0"/>
              <a:t>.</a:t>
            </a:r>
            <a:r>
              <a:rPr lang="ar-SA" sz="2500" dirty="0" smtClean="0"/>
              <a:t> ولهذا هناك جدل مثالي وهناك جدل مادي:</a:t>
            </a:r>
          </a:p>
          <a:p>
            <a:pPr marL="0" indent="0" algn="just" rtl="1">
              <a:spcBef>
                <a:spcPts val="0"/>
              </a:spcBef>
            </a:pPr>
            <a:r>
              <a:rPr lang="ar-SA" sz="2500" b="1" dirty="0" smtClean="0">
                <a:solidFill>
                  <a:srgbClr val="FF0000"/>
                </a:solidFill>
              </a:rPr>
              <a:t>ا/المنهج المثالي الجدلي(</a:t>
            </a:r>
            <a:r>
              <a:rPr lang="ar-SA" sz="2500" b="1" dirty="0" err="1" smtClean="0">
                <a:solidFill>
                  <a:srgbClr val="FF0000"/>
                </a:solidFill>
              </a:rPr>
              <a:t>الهيجلى</a:t>
            </a:r>
            <a:r>
              <a:rPr lang="ar-SA" sz="2500" b="1" dirty="0" smtClean="0">
                <a:solidFill>
                  <a:srgbClr val="FF0000"/>
                </a:solidFill>
              </a:rPr>
              <a:t>)</a:t>
            </a:r>
            <a:r>
              <a:rPr lang="ar-SA" sz="2500" dirty="0" smtClean="0">
                <a:solidFill>
                  <a:srgbClr val="FF0000"/>
                </a:solidFill>
              </a:rPr>
              <a:t>:</a:t>
            </a:r>
            <a:r>
              <a:rPr lang="ar-SA" sz="2500" dirty="0" smtClean="0"/>
              <a:t>يرى </a:t>
            </a:r>
            <a:r>
              <a:rPr lang="ar-SA" sz="2500" dirty="0" err="1" smtClean="0"/>
              <a:t>هيجل</a:t>
            </a:r>
            <a:r>
              <a:rPr lang="ar-SA" sz="2500" dirty="0" smtClean="0"/>
              <a:t> أن الفكر المطلق هو الوجود الأول، أما الأشياء والظواهر المادية فهي مجرد تجسيد له، هذه الأولوية للفكر على المادة هي المثالية</a:t>
            </a:r>
          </a:p>
          <a:p>
            <a:pPr marL="0" indent="0" algn="just" rtl="1">
              <a:spcBef>
                <a:spcPts val="0"/>
              </a:spcBef>
            </a:pPr>
            <a:r>
              <a:rPr lang="ar-SA" sz="2500" b="1" dirty="0" smtClean="0">
                <a:solidFill>
                  <a:srgbClr val="FF0000"/>
                </a:solidFill>
              </a:rPr>
              <a:t>ب/المنهج المادي الجدلي(</a:t>
            </a:r>
            <a:r>
              <a:rPr lang="ar-SA" sz="2500" b="1" dirty="0" err="1" smtClean="0">
                <a:solidFill>
                  <a:srgbClr val="FF0000"/>
                </a:solidFill>
              </a:rPr>
              <a:t>الماركسى</a:t>
            </a:r>
            <a:r>
              <a:rPr lang="ar-SA" sz="2500" b="1" dirty="0" smtClean="0">
                <a:solidFill>
                  <a:srgbClr val="FF0000"/>
                </a:solidFill>
              </a:rPr>
              <a:t>):</a:t>
            </a:r>
            <a:r>
              <a:rPr lang="ar-SA" sz="2500" dirty="0" smtClean="0">
                <a:solidFill>
                  <a:srgbClr val="FF0000"/>
                </a:solidFill>
              </a:rPr>
              <a:t> </a:t>
            </a:r>
            <a:r>
              <a:rPr lang="ar-SA" sz="2500" dirty="0" smtClean="0"/>
              <a:t>كان ماركس تلميذ </a:t>
            </a:r>
            <a:r>
              <a:rPr lang="ar-SA" sz="2500" dirty="0" err="1" smtClean="0"/>
              <a:t>هيجل</a:t>
            </a:r>
            <a:r>
              <a:rPr lang="ar-SA" sz="2500" dirty="0" smtClean="0"/>
              <a:t>، غير أنه أنكر وجود الفكر المطلق ،وكان يؤمن بأن المادة هي الوجود الأول، أما الأفكار فهي تجسيد لها، فجعل المادة تتطور  والافكار تتبعها إلي حيث هي متطورة.</a:t>
            </a:r>
          </a:p>
          <a:p>
            <a:pPr marL="0" indent="0" algn="just" rtl="1">
              <a:spcBef>
                <a:spcPts val="0"/>
              </a:spcBef>
            </a:pPr>
            <a:endParaRPr lang="ar-SA" sz="2500" dirty="0" smtClean="0"/>
          </a:p>
          <a:p>
            <a:pPr marL="0" indent="0" algn="just" rtl="1">
              <a:spcBef>
                <a:spcPts val="0"/>
              </a:spcBef>
            </a:pPr>
            <a:r>
              <a:rPr lang="en-US" sz="2500" dirty="0" smtClean="0"/>
              <a:t/>
            </a:r>
            <a:br>
              <a:rPr lang="en-US" sz="2500" dirty="0" smtClean="0"/>
            </a:b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المنهج الجدلي قوانينه ومبادئه</a:t>
            </a:r>
            <a:endParaRPr lang="en-US" dirty="0"/>
          </a:p>
        </p:txBody>
      </p:sp>
      <p:sp>
        <p:nvSpPr>
          <p:cNvPr id="3" name="عنصر نائب للمحتوى 2"/>
          <p:cNvSpPr>
            <a:spLocks noGrp="1"/>
          </p:cNvSpPr>
          <p:nvPr>
            <p:ph idx="1"/>
          </p:nvPr>
        </p:nvSpPr>
        <p:spPr>
          <a:xfrm>
            <a:off x="152400" y="1143000"/>
            <a:ext cx="9601200" cy="4983163"/>
          </a:xfrm>
        </p:spPr>
        <p:txBody>
          <a:bodyPr/>
          <a:lstStyle/>
          <a:p>
            <a:pPr marL="0" indent="0" algn="just" rtl="1">
              <a:spcBef>
                <a:spcPts val="0"/>
              </a:spcBef>
            </a:pPr>
            <a:r>
              <a:rPr lang="ar-SA" sz="2500" dirty="0" smtClean="0"/>
              <a:t>يقصد بهذه القوانين </a:t>
            </a:r>
            <a:r>
              <a:rPr lang="ar-SA" sz="2500" dirty="0" smtClean="0">
                <a:solidFill>
                  <a:srgbClr val="FF0000"/>
                </a:solidFill>
              </a:rPr>
              <a:t>مجموعة من القواعد والمفاهيم العلمية المترابطة في بناء هيكل </a:t>
            </a:r>
            <a:r>
              <a:rPr lang="ar-SA" sz="2500" dirty="0" err="1" smtClean="0">
                <a:solidFill>
                  <a:srgbClr val="FF0000"/>
                </a:solidFill>
              </a:rPr>
              <a:t>الدياليكتيك</a:t>
            </a:r>
            <a:r>
              <a:rPr lang="ar-SA" sz="2500" dirty="0" smtClean="0">
                <a:solidFill>
                  <a:srgbClr val="FF0000"/>
                </a:solidFill>
              </a:rPr>
              <a:t> كمنهج بحث علمي</a:t>
            </a:r>
            <a:r>
              <a:rPr lang="ar-SA" sz="2500" dirty="0" smtClean="0"/>
              <a:t>، ومن أهم هذه القوانين: قانون تحول </a:t>
            </a:r>
            <a:r>
              <a:rPr lang="ar-SA" sz="2500" dirty="0" err="1" smtClean="0"/>
              <a:t>التبدلات</a:t>
            </a:r>
            <a:r>
              <a:rPr lang="ar-SA" sz="2500" dirty="0" smtClean="0"/>
              <a:t> الكمية إلى </a:t>
            </a:r>
            <a:r>
              <a:rPr lang="ar-SA" sz="2500" dirty="0" err="1" smtClean="0"/>
              <a:t>تبدلات</a:t>
            </a:r>
            <a:r>
              <a:rPr lang="ar-SA" sz="2500" dirty="0" smtClean="0"/>
              <a:t> نوعية ثم قانون وحدة وصراع الأضداد، وأخيرا قانون نفي النفي</a:t>
            </a:r>
            <a:r>
              <a:rPr lang="en-US" sz="2500" dirty="0" smtClean="0"/>
              <a:t>.</a:t>
            </a:r>
            <a:endParaRPr lang="ar-SA" sz="2500" dirty="0" smtClean="0"/>
          </a:p>
          <a:p>
            <a:pPr marL="0" indent="0" algn="just" rtl="1">
              <a:spcBef>
                <a:spcPts val="0"/>
              </a:spcBef>
              <a:buAutoNum type="arabicPeriod"/>
            </a:pPr>
            <a:r>
              <a:rPr lang="ar-SA" sz="2500" dirty="0" smtClean="0">
                <a:solidFill>
                  <a:srgbClr val="FF0000"/>
                </a:solidFill>
              </a:rPr>
              <a:t>قانون تحول </a:t>
            </a:r>
            <a:r>
              <a:rPr lang="ar-SA" sz="2500" dirty="0" err="1" smtClean="0">
                <a:solidFill>
                  <a:srgbClr val="FF0000"/>
                </a:solidFill>
              </a:rPr>
              <a:t>التبدلات</a:t>
            </a:r>
            <a:r>
              <a:rPr lang="ar-SA" sz="2500" dirty="0" smtClean="0">
                <a:solidFill>
                  <a:srgbClr val="FF0000"/>
                </a:solidFill>
              </a:rPr>
              <a:t> الكمية إلى </a:t>
            </a:r>
            <a:r>
              <a:rPr lang="ar-SA" sz="2500" dirty="0" err="1" smtClean="0">
                <a:solidFill>
                  <a:srgbClr val="FF0000"/>
                </a:solidFill>
              </a:rPr>
              <a:t>تبدلات</a:t>
            </a:r>
            <a:r>
              <a:rPr lang="ar-SA" sz="2500" dirty="0" smtClean="0">
                <a:solidFill>
                  <a:srgbClr val="FF0000"/>
                </a:solidFill>
              </a:rPr>
              <a:t> نوعية</a:t>
            </a:r>
            <a:r>
              <a:rPr lang="en-US" sz="2500" dirty="0" smtClean="0"/>
              <a:t>:</a:t>
            </a:r>
            <a:endParaRPr lang="ar-SA" sz="2500" dirty="0" smtClean="0"/>
          </a:p>
          <a:p>
            <a:pPr marL="0" indent="0" algn="just" rtl="1">
              <a:spcBef>
                <a:spcPts val="0"/>
              </a:spcBef>
            </a:pPr>
            <a:r>
              <a:rPr lang="ar-SA" sz="2500" dirty="0" smtClean="0"/>
              <a:t>ويقوم هذا القانون ببيان كيفية تعرض الأشياء والظواهر للتحولات </a:t>
            </a:r>
            <a:r>
              <a:rPr lang="ar-SA" sz="2500" dirty="0" err="1" smtClean="0"/>
              <a:t>والتبدلات</a:t>
            </a:r>
            <a:r>
              <a:rPr lang="ar-SA" sz="2500" dirty="0" smtClean="0"/>
              <a:t> الكمية بصورة تدريجية ومنسجمة إلى أن تبلغ معيارا واحدا معينا، لتحدث نتيجة ذلك </a:t>
            </a:r>
            <a:r>
              <a:rPr lang="ar-SA" sz="2500" dirty="0" err="1" smtClean="0"/>
              <a:t>تبدلات</a:t>
            </a:r>
            <a:r>
              <a:rPr lang="ar-SA" sz="2500" dirty="0" smtClean="0"/>
              <a:t> وتحولات نوعية في طبيعة الأشياء والظواهر، من صورة وشكل قديم إلى طبيعة جديدة متضمنة في ذات الوقت عناصر من الشيء أو الظاهرة أو العملية القديمة المتغيرة.</a:t>
            </a:r>
          </a:p>
          <a:p>
            <a:pPr marL="0" indent="0" algn="just" rtl="1">
              <a:spcBef>
                <a:spcPts val="0"/>
              </a:spcBef>
            </a:pPr>
            <a:r>
              <a:rPr lang="ar-SA" sz="2500" dirty="0" smtClean="0"/>
              <a:t>2. </a:t>
            </a:r>
            <a:r>
              <a:rPr lang="ar-SA" sz="2500" dirty="0" smtClean="0">
                <a:solidFill>
                  <a:srgbClr val="FF0000"/>
                </a:solidFill>
              </a:rPr>
              <a:t>قانون وحدة وصراع الأضداد والمتناقضات</a:t>
            </a:r>
            <a:r>
              <a:rPr lang="en-US" sz="2500" dirty="0" smtClean="0"/>
              <a:t>:</a:t>
            </a:r>
            <a:r>
              <a:rPr lang="ar-SA" sz="2500" dirty="0" smtClean="0"/>
              <a:t> ومضمونه أن كل الأشياء والظواهر والعمليات هي دائما في حالة حركة وتغير وتطور، وأن سبب هذا التحول القوة الدافعة والمحركة لحالة التغير والحركة في الأشياء والظواهر، ذلك أن كل شيء أو ظاهرة هي عبارة عن كتلة أو وحدة مترابطة من العناصر والخصائص والصفات المختلفة والمتناقضة والمتضادة والمتفاعلة بطريقة تنابذ وتجاذب. </a:t>
            </a:r>
            <a:endParaRPr lang="en-US" sz="25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500" dirty="0" smtClean="0"/>
              <a:t>3. </a:t>
            </a:r>
            <a:r>
              <a:rPr lang="ar-SA" sz="2500" dirty="0" smtClean="0">
                <a:solidFill>
                  <a:srgbClr val="FF0000"/>
                </a:solidFill>
              </a:rPr>
              <a:t>قانون نفي النفي</a:t>
            </a:r>
            <a:r>
              <a:rPr lang="en-US" sz="2500" dirty="0" smtClean="0"/>
              <a:t>:</a:t>
            </a:r>
            <a:r>
              <a:rPr lang="ar-SA" sz="2500" dirty="0" smtClean="0"/>
              <a:t> يقوم هذا القانون بعكس وتفسير العلاقة بين مختلف مراحل التطور والتبدل والارتقاء والنتيجة الناجمة عن ذلك. فيقوم هذا القانون ببيان وتفسير نتائج مراحل </a:t>
            </a:r>
            <a:r>
              <a:rPr lang="ar-SA" sz="2500" dirty="0" err="1" smtClean="0"/>
              <a:t>ديالكتيك</a:t>
            </a:r>
            <a:r>
              <a:rPr lang="ar-SA" sz="2500" dirty="0" smtClean="0"/>
              <a:t> تطور الأشياء والظواهر والأفكار، من أفكار وحقائق</a:t>
            </a:r>
            <a:r>
              <a:rPr lang="en-US" sz="2500" dirty="0" smtClean="0"/>
              <a:t> </a:t>
            </a:r>
            <a:r>
              <a:rPr lang="ar-SA" sz="2500" dirty="0" smtClean="0"/>
              <a:t>إلى حالة وجود أفكار وحقائق متعارضة متقابلة ومتناقضة داخل الشيء الواحد أو العملية الواحدة</a:t>
            </a:r>
            <a:r>
              <a:rPr lang="en-US" sz="2500" dirty="0" smtClean="0"/>
              <a:t> </a:t>
            </a:r>
            <a:r>
              <a:rPr lang="ar-SA" sz="2500" dirty="0" smtClean="0"/>
              <a:t>ثم مت ينتج عن ذلك من الظواهر والحقائق والعمليات والأفكار السابقة الفانية</a:t>
            </a:r>
            <a:r>
              <a:rPr lang="en-US" sz="2500" dirty="0" smtClean="0"/>
              <a:t>.</a:t>
            </a:r>
            <a:endParaRPr lang="ar-SA" sz="2500" dirty="0" smtClean="0"/>
          </a:p>
          <a:p>
            <a:pPr marL="0" indent="0" algn="just" rtl="1">
              <a:spcBef>
                <a:spcPts val="0"/>
              </a:spcBef>
            </a:pPr>
            <a:endParaRPr lang="ar-SA" sz="2500" dirty="0" smtClean="0"/>
          </a:p>
          <a:p>
            <a:pPr marL="0" indent="0" algn="just" rtl="1">
              <a:spcBef>
                <a:spcPts val="0"/>
              </a:spcBef>
            </a:pPr>
            <a:r>
              <a:rPr lang="en-US" dirty="0" smtClean="0"/>
              <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خصائص المنهج الجدلي ومكانته ضمن الحقول المعرفية</a:t>
            </a:r>
            <a:endParaRPr lang="en-US" sz="3200" b="1"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t>يعتبر المنهج الجدلي كباقي المناهج العلمية، يحظى بأهمية ما من حين لآخر، حسب الحقل المعرفي الذي وظفت فيه، وبالتالي فإن لكل منهج خصائصه ومجاله العلمي الذي يخدمه، حيث أن بعض المناهج لا يمكنها أن تخدم إلا مجالا واحدا دون الآخر، في حين أن مناهج يمكن تطبيقها في أكثر من مجال معرفي واحد</a:t>
            </a:r>
          </a:p>
          <a:p>
            <a:pPr marL="0" indent="0" algn="just" rtl="1">
              <a:spcBef>
                <a:spcPts val="0"/>
              </a:spcBef>
            </a:pPr>
            <a:r>
              <a:rPr lang="ar-SA" sz="2500" dirty="0" smtClean="0">
                <a:solidFill>
                  <a:srgbClr val="FF0000"/>
                </a:solidFill>
              </a:rPr>
              <a:t>فالمنهج الجدلي وكما تمت الإشارة إليه يرتكز على ثلاثة عناصر: الطرح والطرح المضاد</a:t>
            </a:r>
            <a:r>
              <a:rPr lang="en-US" sz="2500" dirty="0" smtClean="0">
                <a:solidFill>
                  <a:srgbClr val="FF0000"/>
                </a:solidFill>
              </a:rPr>
              <a:t> </a:t>
            </a:r>
            <a:r>
              <a:rPr lang="ar-SA" sz="2500" dirty="0" smtClean="0">
                <a:solidFill>
                  <a:srgbClr val="FF0000"/>
                </a:solidFill>
              </a:rPr>
              <a:t>ثم التركيب، من خلالها يمكننا أن نستشف خصائص هذا المنهج</a:t>
            </a:r>
            <a:r>
              <a:rPr lang="ar-SA" sz="2500" dirty="0" smtClean="0"/>
              <a:t>.</a:t>
            </a:r>
          </a:p>
          <a:p>
            <a:pPr marL="0" indent="0" algn="just" rtl="1">
              <a:spcBef>
                <a:spcPts val="0"/>
              </a:spcBef>
            </a:pPr>
            <a:r>
              <a:rPr lang="ar-SA" sz="2500" dirty="0" smtClean="0"/>
              <a:t>وحسب تصنيفات المناهج وأنواعها، </a:t>
            </a:r>
            <a:r>
              <a:rPr lang="ar-SA" sz="2500" dirty="0" smtClean="0">
                <a:solidFill>
                  <a:srgbClr val="FF0000"/>
                </a:solidFill>
              </a:rPr>
              <a:t>يعتبر المنهج الجدلي من المناهج الفلسفية العامة ويؤكد ذلك أن جل دارسي هذا المنهج يربطونه بالدراسات الفلسفية </a:t>
            </a:r>
            <a:r>
              <a:rPr lang="ar-SA" sz="2500" dirty="0" smtClean="0"/>
              <a:t>حيث أن هناك من ينعته بأنه تيار فلسفي مضاد للتيار الميتافيزيقي، ويقوم على قصور مختلف الأشياء والأفكار والكون </a:t>
            </a:r>
            <a:r>
              <a:rPr lang="ar-SA" sz="2500" dirty="0" smtClean="0">
                <a:solidFill>
                  <a:srgbClr val="FF0000"/>
                </a:solidFill>
              </a:rPr>
              <a:t>ويلجأ إلى منطق خاص وهو المنطق الجدلي، الذي يؤكد على مبدأ التطور الذاتي للأشياء.</a:t>
            </a:r>
            <a:endParaRPr lang="en-US" sz="25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smtClean="0"/>
              <a:t>المنهج الإشراقي</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مفهوم المنهج الإشراقي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الإشراق في اللغة: الإضاءة</a:t>
            </a:r>
            <a:r>
              <a:rPr lang="ar-SA" sz="2500" dirty="0" smtClean="0"/>
              <a:t>، يقال أشرقت الشمس طلعت وأضاءت، </a:t>
            </a:r>
          </a:p>
          <a:p>
            <a:pPr marL="0" indent="0" algn="just" rtl="1">
              <a:spcBef>
                <a:spcPts val="0"/>
              </a:spcBef>
            </a:pPr>
            <a:r>
              <a:rPr lang="ar-SA" sz="2500" dirty="0" smtClean="0">
                <a:solidFill>
                  <a:srgbClr val="FF0000"/>
                </a:solidFill>
              </a:rPr>
              <a:t>والإشراق في كلام الحكماء: ظهور الأنوار العقلية ولمعانها وفيضانها على الأنفس الكاملة عند التجرد عن المواد الجسمية</a:t>
            </a:r>
            <a:r>
              <a:rPr lang="ar-SA" sz="2500" dirty="0" smtClean="0"/>
              <a:t>، </a:t>
            </a:r>
          </a:p>
          <a:p>
            <a:pPr marL="0" indent="0" algn="just" rtl="1">
              <a:spcBef>
                <a:spcPts val="0"/>
              </a:spcBef>
            </a:pPr>
            <a:r>
              <a:rPr lang="ar-SA" sz="2500" dirty="0" smtClean="0">
                <a:solidFill>
                  <a:srgbClr val="FF0000"/>
                </a:solidFill>
              </a:rPr>
              <a:t>وتختلف الحكمة الإشراقية عن الفلسفة الأرسطية بأنها على الذوق والكشف والحدس في حين أن الفلسفة الأرسطية مبنية على الاستدلال والعقل</a:t>
            </a:r>
            <a:r>
              <a:rPr lang="en-US" sz="2500" dirty="0" smtClean="0"/>
              <a:t>.</a:t>
            </a:r>
            <a:endParaRPr lang="ar-SA" sz="2500" dirty="0" smtClean="0"/>
          </a:p>
          <a:p>
            <a:pPr marL="0" indent="0" algn="just" rtl="1">
              <a:spcBef>
                <a:spcPts val="0"/>
              </a:spcBef>
            </a:pPr>
            <a:r>
              <a:rPr lang="ar-SA" sz="2500" dirty="0" smtClean="0"/>
              <a:t>ويشير </a:t>
            </a:r>
            <a:r>
              <a:rPr lang="ar-SA" sz="2500" dirty="0" smtClean="0">
                <a:solidFill>
                  <a:srgbClr val="FF0000"/>
                </a:solidFill>
              </a:rPr>
              <a:t>الجرجاني </a:t>
            </a:r>
            <a:r>
              <a:rPr lang="ar-SA" sz="2500" dirty="0" smtClean="0"/>
              <a:t>في التعريفات إلى أن </a:t>
            </a:r>
            <a:r>
              <a:rPr lang="ar-SA" sz="2500" dirty="0" err="1" smtClean="0">
                <a:solidFill>
                  <a:srgbClr val="FF0000"/>
                </a:solidFill>
              </a:rPr>
              <a:t>الإشراقيين</a:t>
            </a:r>
            <a:r>
              <a:rPr lang="ar-SA" sz="2500" dirty="0" smtClean="0">
                <a:solidFill>
                  <a:srgbClr val="FF0000"/>
                </a:solidFill>
              </a:rPr>
              <a:t> طائفة رئيسهم أفلاطون</a:t>
            </a:r>
            <a:r>
              <a:rPr lang="ar-SA" sz="2500" dirty="0" smtClean="0"/>
              <a:t>، ويذكر أحد </a:t>
            </a:r>
            <a:r>
              <a:rPr lang="ar-SA" sz="2500" dirty="0" err="1" smtClean="0"/>
              <a:t>الإشراقيين</a:t>
            </a:r>
            <a:r>
              <a:rPr lang="ar-SA" sz="2500" dirty="0" smtClean="0"/>
              <a:t> تعريفا لفلسفته فيقول: إنها الحكمة المؤسسة على </a:t>
            </a:r>
            <a:r>
              <a:rPr lang="ar-SA" sz="2500" dirty="0" smtClean="0">
                <a:solidFill>
                  <a:srgbClr val="FF0000"/>
                </a:solidFill>
              </a:rPr>
              <a:t>الإشراق الذي هو الكشف أو حكمة المشارقة الذين هم أهل فارس </a:t>
            </a:r>
            <a:r>
              <a:rPr lang="ar-SA" sz="2500" dirty="0" smtClean="0"/>
              <a:t>وهذا يرجع إلى تعريف الجرجاني لأن حكمتهم كشفية ذوقية فنسبت إلى الإشراق الذي هو ظهور الأنوار العقلية ولمعانها وفيضانها بالإشراق على النفوس عند تجردها، وكان اعتماد الفارسيين في الحكمة على الذوق والكشف، وكذا قدماء اليونان عدا أرسطو ومن معه فإن اعتمادهم كان على البحث والبرهان لا غير</a:t>
            </a:r>
            <a:r>
              <a:rPr lang="en-US" sz="2500" dirty="0" smtClean="0"/>
              <a:t>.</a:t>
            </a:r>
            <a:endParaRPr lang="ar-SA" sz="25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295400"/>
            <a:ext cx="9601200" cy="4830763"/>
          </a:xfrm>
        </p:spPr>
        <p:txBody>
          <a:bodyPr/>
          <a:lstStyle/>
          <a:p>
            <a:pPr marL="0" indent="0" algn="just" rtl="1">
              <a:spcBef>
                <a:spcPts val="0"/>
              </a:spcBef>
            </a:pPr>
            <a:r>
              <a:rPr lang="ar-SA" sz="2500" dirty="0" smtClean="0">
                <a:solidFill>
                  <a:srgbClr val="FF0000"/>
                </a:solidFill>
              </a:rPr>
              <a:t>ولا ينكر </a:t>
            </a:r>
            <a:r>
              <a:rPr lang="ar-SA" sz="2500" dirty="0" err="1" smtClean="0">
                <a:solidFill>
                  <a:srgbClr val="FF0000"/>
                </a:solidFill>
              </a:rPr>
              <a:t>الإشراقيون</a:t>
            </a:r>
            <a:r>
              <a:rPr lang="ar-SA" sz="2500" dirty="0" smtClean="0">
                <a:solidFill>
                  <a:srgbClr val="FF0000"/>
                </a:solidFill>
              </a:rPr>
              <a:t> قيمة المصادر الأخرى للمعرفة، بل يعترفون ولو نظرياً بقيمة ما تقدمه من معرفة في مجالات وحدود معينة من المعرفة، فيرون أن الحس مصدر للمعرفة له ميدانه، والعقل مصدر آخر له ميدانه أيضاً، والوحي الذي جاء به الأنبياء مصدر ثالث</a:t>
            </a:r>
            <a:r>
              <a:rPr lang="en-US" sz="2500" dirty="0" smtClean="0"/>
              <a:t>.</a:t>
            </a:r>
            <a:endParaRPr lang="ar-SA" sz="2500" dirty="0" smtClean="0"/>
          </a:p>
          <a:p>
            <a:pPr marL="0" indent="0" algn="just" rtl="1">
              <a:spcBef>
                <a:spcPts val="0"/>
              </a:spcBef>
            </a:pPr>
            <a:r>
              <a:rPr lang="ar-SA" sz="2500" dirty="0" smtClean="0"/>
              <a:t>ويترتب على ما تقدم</a:t>
            </a:r>
            <a:r>
              <a:rPr lang="en-US" sz="2500" dirty="0" smtClean="0"/>
              <a:t> :</a:t>
            </a:r>
            <a:endParaRPr lang="ar-SA" sz="2500" dirty="0" smtClean="0"/>
          </a:p>
          <a:p>
            <a:pPr marL="0" indent="0" algn="just" rtl="1">
              <a:spcBef>
                <a:spcPts val="0"/>
              </a:spcBef>
            </a:pPr>
            <a:r>
              <a:rPr lang="en-US" sz="2500" dirty="0" smtClean="0"/>
              <a:t>• </a:t>
            </a:r>
            <a:r>
              <a:rPr lang="ar-SA" sz="2500" dirty="0" smtClean="0"/>
              <a:t>أن </a:t>
            </a:r>
            <a:r>
              <a:rPr lang="ar-SA" sz="2500" dirty="0" smtClean="0">
                <a:solidFill>
                  <a:srgbClr val="FF0000"/>
                </a:solidFill>
              </a:rPr>
              <a:t>الإشراق يتضمن ظهور الموجود أي تأسيس وجوده</a:t>
            </a:r>
            <a:r>
              <a:rPr lang="ar-SA" sz="2500" dirty="0" smtClean="0"/>
              <a:t>، وهذا الظهور هو عملية إدراكية للنفس المستعدة للكشف</a:t>
            </a:r>
            <a:r>
              <a:rPr lang="en-US" sz="2500" dirty="0" smtClean="0"/>
              <a:t>.</a:t>
            </a:r>
            <a:endParaRPr lang="ar-SA" sz="2500" dirty="0" smtClean="0"/>
          </a:p>
          <a:p>
            <a:pPr marL="0" indent="0" algn="just" rtl="1">
              <a:spcBef>
                <a:spcPts val="0"/>
              </a:spcBef>
            </a:pPr>
            <a:r>
              <a:rPr lang="en-US" sz="2500" dirty="0" smtClean="0"/>
              <a:t>• </a:t>
            </a:r>
            <a:r>
              <a:rPr lang="ar-SA" sz="2500" dirty="0" smtClean="0">
                <a:solidFill>
                  <a:srgbClr val="FF0000"/>
                </a:solidFill>
              </a:rPr>
              <a:t>هناك ترادف بين لفظ (إشراقي)و(مشرقي)، </a:t>
            </a:r>
            <a:r>
              <a:rPr lang="ar-SA" sz="2500" dirty="0" smtClean="0"/>
              <a:t>فيمكن فهم الإشراق بالإضافة إلى المعنى الأصلي على أنه حكمة المشرقيين أي الشرقيين الذين يقعون جغرافياً في الشرق ويقصد بهذا الإشارة بلاد فارس</a:t>
            </a:r>
            <a:r>
              <a:rPr lang="en-US" sz="2500" dirty="0" smtClean="0"/>
              <a:t>.</a:t>
            </a:r>
            <a:endParaRPr lang="ar-SA" sz="2500" dirty="0" smtClean="0"/>
          </a:p>
          <a:p>
            <a:pPr marL="0" indent="0" algn="just" rtl="1">
              <a:spcBef>
                <a:spcPts val="0"/>
              </a:spcBef>
              <a:buFont typeface="Arial" pitchFamily="34" charset="0"/>
              <a:buChar char="•"/>
            </a:pPr>
            <a:r>
              <a:rPr lang="ar-SA" sz="2500" dirty="0" smtClean="0"/>
              <a:t> تقوم </a:t>
            </a:r>
            <a:r>
              <a:rPr lang="ar-SA" sz="2500" dirty="0" smtClean="0">
                <a:solidFill>
                  <a:srgbClr val="FF0000"/>
                </a:solidFill>
              </a:rPr>
              <a:t>الفلسفة </a:t>
            </a:r>
            <a:r>
              <a:rPr lang="ar-SA" sz="2500" dirty="0" err="1" smtClean="0">
                <a:solidFill>
                  <a:srgbClr val="FF0000"/>
                </a:solidFill>
              </a:rPr>
              <a:t>الإشراقية</a:t>
            </a:r>
            <a:r>
              <a:rPr lang="ar-SA" sz="2500" dirty="0" smtClean="0">
                <a:solidFill>
                  <a:srgbClr val="FF0000"/>
                </a:solidFill>
              </a:rPr>
              <a:t> في مقابل </a:t>
            </a:r>
            <a:r>
              <a:rPr lang="ar-SA" sz="2500" dirty="0" err="1" smtClean="0">
                <a:solidFill>
                  <a:srgbClr val="FF0000"/>
                </a:solidFill>
              </a:rPr>
              <a:t>المشائية</a:t>
            </a:r>
            <a:r>
              <a:rPr lang="en-US" sz="2500" dirty="0" smtClean="0"/>
              <a:t>.</a:t>
            </a:r>
            <a:r>
              <a:rPr lang="ar-SA" sz="2500" dirty="0" smtClean="0"/>
              <a:t> أي الذوقية والكشفية </a:t>
            </a:r>
            <a:r>
              <a:rPr lang="ar-SA" sz="2500" dirty="0" err="1" smtClean="0"/>
              <a:t>والاشراقية</a:t>
            </a:r>
            <a:r>
              <a:rPr lang="ar-SA" sz="2500" dirty="0" smtClean="0"/>
              <a:t> مقابل العقلية</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بعض المفاهيم المرتبطة</a:t>
            </a:r>
            <a:r>
              <a:rPr lang="en-US" b="1" dirty="0" smtClean="0"/>
              <a:t> </a:t>
            </a:r>
            <a:endParaRPr lang="en-US" dirty="0"/>
          </a:p>
        </p:txBody>
      </p:sp>
      <p:sp>
        <p:nvSpPr>
          <p:cNvPr id="3" name="عنصر نائب للمحتوى 2"/>
          <p:cNvSpPr>
            <a:spLocks noGrp="1"/>
          </p:cNvSpPr>
          <p:nvPr>
            <p:ph idx="1"/>
          </p:nvPr>
        </p:nvSpPr>
        <p:spPr/>
        <p:txBody>
          <a:bodyPr/>
          <a:lstStyle/>
          <a:p>
            <a:pPr marL="0" indent="0" algn="just" rtl="1">
              <a:spcBef>
                <a:spcPts val="0"/>
              </a:spcBef>
            </a:pPr>
            <a:r>
              <a:rPr lang="en-US" sz="2500" dirty="0" smtClean="0"/>
              <a:t>• </a:t>
            </a:r>
            <a:r>
              <a:rPr lang="ar-SA" sz="2500" dirty="0" smtClean="0">
                <a:solidFill>
                  <a:srgbClr val="FF0000"/>
                </a:solidFill>
              </a:rPr>
              <a:t>الكشف</a:t>
            </a:r>
            <a:r>
              <a:rPr lang="ar-SA" sz="2500" dirty="0" smtClean="0"/>
              <a:t> : هو الاطلاع على ما وراء الحجاب من المعاني الغيبية والأمور الحقيقية وجوداً أو شهوداً</a:t>
            </a:r>
            <a:r>
              <a:rPr lang="en-US" sz="2500" dirty="0" smtClean="0"/>
              <a:t>.</a:t>
            </a:r>
            <a:endParaRPr lang="ar-SA" sz="2500" dirty="0" smtClean="0"/>
          </a:p>
          <a:p>
            <a:pPr marL="0" indent="0" algn="just" rtl="1">
              <a:spcBef>
                <a:spcPts val="0"/>
              </a:spcBef>
            </a:pPr>
            <a:r>
              <a:rPr lang="en-US" sz="2500" dirty="0" smtClean="0"/>
              <a:t>• </a:t>
            </a:r>
            <a:r>
              <a:rPr lang="ar-SA" sz="2500" dirty="0" smtClean="0"/>
              <a:t>ا</a:t>
            </a:r>
            <a:r>
              <a:rPr lang="ar-SA" sz="2500" dirty="0" smtClean="0">
                <a:solidFill>
                  <a:srgbClr val="FF0000"/>
                </a:solidFill>
              </a:rPr>
              <a:t>لذوق</a:t>
            </a:r>
            <a:r>
              <a:rPr lang="ar-SA" sz="2500" dirty="0" smtClean="0"/>
              <a:t> : نور عرفاني يقذفه الحق بتجليه في قلوب أوليائه، يفرقون به بين الحق والباطل، من غير أن ينقلوا ذلك من كتاب</a:t>
            </a:r>
            <a:r>
              <a:rPr lang="en-US" sz="2500" dirty="0" smtClean="0"/>
              <a:t>.</a:t>
            </a:r>
            <a:endParaRPr lang="ar-SA" sz="2500" dirty="0" smtClean="0"/>
          </a:p>
          <a:p>
            <a:pPr marL="0" indent="0" algn="just" rtl="1">
              <a:spcBef>
                <a:spcPts val="0"/>
              </a:spcBef>
            </a:pPr>
            <a:r>
              <a:rPr lang="en-US" sz="2500" dirty="0" smtClean="0"/>
              <a:t>• </a:t>
            </a:r>
            <a:r>
              <a:rPr lang="ar-SA" sz="2500" dirty="0" smtClean="0">
                <a:solidFill>
                  <a:srgbClr val="FF0000"/>
                </a:solidFill>
              </a:rPr>
              <a:t>البصيرة</a:t>
            </a:r>
            <a:r>
              <a:rPr lang="ar-SA" sz="2500" dirty="0" smtClean="0"/>
              <a:t> : مصدر المعرفة في الإنسان الصوفي وهي الملكة التي ترى حقائق الأشياء وبواطنها، كما يرى البصر ظواهر الأشياء المادية، وهي مورد الإلهام وموطن الإشراق، ومصدر الكشف والذوق</a:t>
            </a:r>
            <a:r>
              <a:rPr lang="en-US" sz="2500" dirty="0" smtClean="0"/>
              <a:t>.</a:t>
            </a:r>
            <a:endParaRPr lang="ar-SA" sz="2500" dirty="0" smtClean="0"/>
          </a:p>
          <a:p>
            <a:pPr marL="0" indent="0" rtl="1">
              <a:spcBef>
                <a:spcPts val="0"/>
              </a:spcBef>
            </a:pPr>
            <a:r>
              <a:rPr lang="en-US" sz="2500" dirty="0" smtClean="0"/>
              <a:t/>
            </a:r>
            <a:br>
              <a:rPr lang="en-US" sz="2500" dirty="0" smtClean="0"/>
            </a:b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وهذه الفلسفة وإن </a:t>
            </a:r>
            <a:r>
              <a:rPr lang="ar-SA" sz="2500" dirty="0" smtClean="0">
                <a:solidFill>
                  <a:srgbClr val="FF0000"/>
                </a:solidFill>
              </a:rPr>
              <a:t>كانت لها جذور متأصلة في عمق التاريخ إلا أنها برزت وصار لها أعلامها في الحضارة الإسلامية</a:t>
            </a:r>
            <a:r>
              <a:rPr lang="ar-SA" sz="2500" dirty="0" smtClean="0"/>
              <a:t>، حيث إنها وجدت أرضا خصبة في المذهب الصوفي والذي استطاعت من خلاله أن تثبت نفسها فلسفة ومنهجا رئيسا من مناهج الفكر في الحضارة الإسلامية</a:t>
            </a:r>
            <a:r>
              <a:rPr lang="en-US" sz="2500" dirty="0" smtClean="0"/>
              <a:t>.</a:t>
            </a:r>
            <a:endParaRPr lang="ar-SA" sz="2500" dirty="0" smtClean="0"/>
          </a:p>
          <a:p>
            <a:pPr marL="0" indent="0" algn="just" rtl="1">
              <a:spcBef>
                <a:spcPts val="0"/>
              </a:spcBef>
            </a:pPr>
            <a:r>
              <a:rPr lang="ar-SA" sz="2500" dirty="0" smtClean="0"/>
              <a:t>ويعد </a:t>
            </a:r>
            <a:r>
              <a:rPr lang="ar-SA" sz="2500" dirty="0" smtClean="0">
                <a:solidFill>
                  <a:srgbClr val="FF0000"/>
                </a:solidFill>
              </a:rPr>
              <a:t>شهاب الدين </a:t>
            </a:r>
            <a:r>
              <a:rPr lang="ar-SA" sz="2500" dirty="0" err="1" smtClean="0">
                <a:solidFill>
                  <a:srgbClr val="FF0000"/>
                </a:solidFill>
              </a:rPr>
              <a:t>السهروردي</a:t>
            </a:r>
            <a:r>
              <a:rPr lang="ar-SA" sz="2500" dirty="0" smtClean="0">
                <a:solidFill>
                  <a:srgbClr val="FF0000"/>
                </a:solidFill>
              </a:rPr>
              <a:t> </a:t>
            </a:r>
            <a:r>
              <a:rPr lang="ar-SA" sz="2500" dirty="0" smtClean="0"/>
              <a:t>المقتول سنة </a:t>
            </a:r>
            <a:r>
              <a:rPr lang="en-US" sz="2500" dirty="0" smtClean="0"/>
              <a:t>586</a:t>
            </a:r>
            <a:r>
              <a:rPr lang="ar-SA" sz="2500" dirty="0" smtClean="0"/>
              <a:t>هـ أبو الفلسفة </a:t>
            </a:r>
            <a:r>
              <a:rPr lang="ar-SA" sz="2500" dirty="0" err="1" smtClean="0"/>
              <a:t>الإشراقية</a:t>
            </a:r>
            <a:r>
              <a:rPr lang="ar-SA" sz="2500" dirty="0" smtClean="0"/>
              <a:t> في الحضارة الإسلامية، </a:t>
            </a:r>
            <a:r>
              <a:rPr lang="ar-SA" sz="2500" dirty="0" smtClean="0">
                <a:solidFill>
                  <a:srgbClr val="FF0000"/>
                </a:solidFill>
              </a:rPr>
              <a:t>ونستطيع ردّ مجمل العناصر التي اعتمدها </a:t>
            </a:r>
            <a:r>
              <a:rPr lang="ar-SA" sz="2500" dirty="0" err="1" smtClean="0">
                <a:solidFill>
                  <a:srgbClr val="FF0000"/>
                </a:solidFill>
              </a:rPr>
              <a:t>السهروردي</a:t>
            </a:r>
            <a:r>
              <a:rPr lang="ar-SA" sz="2500" dirty="0" smtClean="0">
                <a:solidFill>
                  <a:srgbClr val="FF0000"/>
                </a:solidFill>
              </a:rPr>
              <a:t> في تشييد فلسفته إلى ثلاثة أصول رئيسية</a:t>
            </a:r>
            <a:r>
              <a:rPr lang="en-US" sz="2500" dirty="0" smtClean="0">
                <a:solidFill>
                  <a:srgbClr val="FF0000"/>
                </a:solidFill>
              </a:rPr>
              <a:t>: </a:t>
            </a:r>
            <a:r>
              <a:rPr lang="ar-SA" sz="2500" dirty="0" smtClean="0">
                <a:solidFill>
                  <a:srgbClr val="FF0000"/>
                </a:solidFill>
              </a:rPr>
              <a:t> الأصلان الإسلامي واليوناني والأصل الفارسي</a:t>
            </a:r>
            <a:r>
              <a:rPr lang="en-US" sz="2500" dirty="0" smtClean="0"/>
              <a:t>.</a:t>
            </a:r>
            <a:endParaRPr lang="ar-SA" sz="2500"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2542</TotalTime>
  <Words>1479</Words>
  <Application>Microsoft Office PowerPoint</Application>
  <PresentationFormat>A4 Paper (210x297 mm)‎</PresentationFormat>
  <Paragraphs>78</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عنوان المحاضرة</vt:lpstr>
      <vt:lpstr>عناصر المحاضرة:</vt:lpstr>
      <vt:lpstr>الشريحة 4</vt:lpstr>
      <vt:lpstr>مفهوم المنهج الجدلي</vt:lpstr>
      <vt:lpstr>الشريحة 6</vt:lpstr>
      <vt:lpstr>التكوين التاريخي لهذا المنهج</vt:lpstr>
      <vt:lpstr>الشريحة 8</vt:lpstr>
      <vt:lpstr>المنهج الجدلي قوانينه ومبادئه</vt:lpstr>
      <vt:lpstr>الشريحة 10</vt:lpstr>
      <vt:lpstr>خصائص المنهج الجدلي ومكانته ضمن الحقول المعرفية</vt:lpstr>
      <vt:lpstr>الشريحة 12</vt:lpstr>
      <vt:lpstr>مفهوم المنهج الإشراقي </vt:lpstr>
      <vt:lpstr>الشريحة 14</vt:lpstr>
      <vt:lpstr>بعض المفاهيم المرتبطة </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217</cp:revision>
  <dcterms:created xsi:type="dcterms:W3CDTF">2009-10-14T19:14:34Z</dcterms:created>
  <dcterms:modified xsi:type="dcterms:W3CDTF">2012-11-23T12:32:35Z</dcterms:modified>
</cp:coreProperties>
</file>