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90" r:id="rId4"/>
    <p:sldId id="299" r:id="rId5"/>
    <p:sldId id="291" r:id="rId6"/>
    <p:sldId id="292" r:id="rId7"/>
    <p:sldId id="293" r:id="rId8"/>
    <p:sldId id="294" r:id="rId9"/>
    <p:sldId id="295" r:id="rId10"/>
    <p:sldId id="296" r:id="rId11"/>
    <p:sldId id="297" r:id="rId12"/>
    <p:sldId id="298" r:id="rId13"/>
    <p:sldId id="300" r:id="rId14"/>
    <p:sldId id="301"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90" d="100"/>
          <a:sy n="90" d="100"/>
        </p:scale>
        <p:origin x="-600" y="34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cs typeface="Arial" pitchFamily="34" charset="0"/>
              </a:rPr>
              <a:t>المحاضرة التاسعة</a:t>
            </a:r>
          </a:p>
          <a:p>
            <a:pPr rtl="1" eaLnBrk="1" hangingPunct="1"/>
            <a:r>
              <a:rPr lang="ar-SA" b="1" dirty="0" smtClean="0">
                <a:solidFill>
                  <a:schemeClr val="tx1"/>
                </a:solidFill>
              </a:rPr>
              <a:t>مناهج المعرفة: المنهج التجريبي</a:t>
            </a:r>
            <a:endParaRPr lang="en-US" b="1"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ar-SA"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t>مفهوم التجربة والتجريبية</a:t>
            </a:r>
          </a:p>
          <a:p>
            <a:pPr marL="0" indent="0" algn="just" rtl="1">
              <a:spcBef>
                <a:spcPts val="0"/>
              </a:spcBef>
            </a:pPr>
            <a:r>
              <a:rPr lang="ar-SA" sz="2500" dirty="0" smtClean="0"/>
              <a:t>أولا: المعنى العام أو الواسع</a:t>
            </a:r>
          </a:p>
          <a:p>
            <a:pPr marL="0" indent="0" algn="just" rtl="1">
              <a:spcBef>
                <a:spcPts val="0"/>
              </a:spcBef>
            </a:pPr>
            <a:r>
              <a:rPr lang="ar-SA" sz="2500" dirty="0" smtClean="0"/>
              <a:t>	1. الاتجاه التجريبي ونظرية المعرفة</a:t>
            </a:r>
          </a:p>
          <a:p>
            <a:pPr marL="0" indent="0" algn="just" rtl="1">
              <a:spcBef>
                <a:spcPts val="0"/>
              </a:spcBef>
            </a:pPr>
            <a:r>
              <a:rPr lang="ar-SA" sz="2500" dirty="0" smtClean="0"/>
              <a:t>	2. الاتجاه التجريبي في البحث الاجتماعي</a:t>
            </a:r>
          </a:p>
          <a:p>
            <a:pPr marL="0" indent="0" algn="just" rtl="1">
              <a:spcBef>
                <a:spcPts val="0"/>
              </a:spcBef>
            </a:pPr>
            <a:r>
              <a:rPr lang="ar-SA" sz="2500" dirty="0" smtClean="0"/>
              <a:t>ثانيا: المعنى الخاص أو الضيق</a:t>
            </a:r>
          </a:p>
          <a:p>
            <a:pPr marL="0" indent="0" algn="just" rtl="1">
              <a:spcBef>
                <a:spcPts val="0"/>
              </a:spcBef>
            </a:pPr>
            <a:endParaRPr lang="ar-SA" sz="2500" dirty="0" smtClean="0"/>
          </a:p>
          <a:p>
            <a:pPr marL="0" indent="0" algn="just" rtl="1">
              <a:spcBef>
                <a:spcPts val="0"/>
              </a:spcBef>
            </a:pPr>
            <a:endParaRPr lang="ar-SA" sz="2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مفهوم التجربة والتجريبية</a:t>
            </a:r>
            <a:endParaRPr lang="en-US" dirty="0"/>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SA" sz="2500" dirty="0" smtClean="0"/>
              <a:t>التجربة </a:t>
            </a:r>
            <a:r>
              <a:rPr lang="en-US" sz="2500" dirty="0" err="1" smtClean="0"/>
              <a:t>Expriment</a:t>
            </a:r>
            <a:r>
              <a:rPr lang="ar-SA" sz="2500" dirty="0" smtClean="0"/>
              <a:t> مصطلح ذو معنيين اثنين، عام وخاص.</a:t>
            </a:r>
          </a:p>
          <a:p>
            <a:pPr marL="0" indent="0" algn="just" rtl="1">
              <a:spcBef>
                <a:spcPts val="0"/>
              </a:spcBef>
            </a:pPr>
            <a:r>
              <a:rPr lang="ar-SA" sz="2500" u="sng" dirty="0" smtClean="0">
                <a:solidFill>
                  <a:srgbClr val="FF0000"/>
                </a:solidFill>
              </a:rPr>
              <a:t>أولاً </a:t>
            </a:r>
            <a:r>
              <a:rPr lang="ar-SA" sz="2500" u="sng" dirty="0" err="1" smtClean="0">
                <a:solidFill>
                  <a:srgbClr val="FF0000"/>
                </a:solidFill>
              </a:rPr>
              <a:t>ـ</a:t>
            </a:r>
            <a:r>
              <a:rPr lang="ar-SA" sz="2500" u="sng" dirty="0" smtClean="0">
                <a:solidFill>
                  <a:srgbClr val="FF0000"/>
                </a:solidFill>
              </a:rPr>
              <a:t> المعنى العام أو الواسع</a:t>
            </a:r>
            <a:endParaRPr lang="en-US" sz="2500" u="sng" dirty="0" smtClean="0">
              <a:solidFill>
                <a:srgbClr val="FF0000"/>
              </a:solidFill>
            </a:endParaRPr>
          </a:p>
          <a:p>
            <a:pPr marL="0" indent="0" algn="just" rtl="1">
              <a:spcBef>
                <a:spcPts val="0"/>
              </a:spcBef>
            </a:pPr>
            <a:r>
              <a:rPr lang="ar-SA" sz="2500" dirty="0" smtClean="0">
                <a:solidFill>
                  <a:srgbClr val="FF0000"/>
                </a:solidFill>
              </a:rPr>
              <a:t>التجربة بمعناها العـام هي الخبرة الحسية </a:t>
            </a:r>
            <a:r>
              <a:rPr lang="en-US" sz="2500" dirty="0" smtClean="0"/>
              <a:t>Experience</a:t>
            </a:r>
            <a:r>
              <a:rPr lang="ar-SA" sz="2500" dirty="0" smtClean="0"/>
              <a:t> </a:t>
            </a:r>
            <a:r>
              <a:rPr lang="ar-SA" sz="2500" dirty="0" smtClean="0">
                <a:solidFill>
                  <a:srgbClr val="FF0000"/>
                </a:solidFill>
              </a:rPr>
              <a:t>الناجمة عن عملية تفاعل الناس مع محيطهم الطبيعي والاجتماعي</a:t>
            </a:r>
            <a:r>
              <a:rPr lang="ar-SA" sz="2500" dirty="0" smtClean="0"/>
              <a:t>، وهي بهذا تعد الشرط الضروري لعملية المعرفة</a:t>
            </a:r>
            <a:r>
              <a:rPr lang="ar-SY" sz="2500" dirty="0" smtClean="0"/>
              <a:t>[</a:t>
            </a:r>
            <a:r>
              <a:rPr lang="ar-SA" sz="2500" dirty="0" smtClean="0"/>
              <a:t>ر] التي لا تكتمل إلا بالعقل كشرط كاف، </a:t>
            </a:r>
            <a:r>
              <a:rPr lang="ar-SA" sz="2500" dirty="0" smtClean="0">
                <a:solidFill>
                  <a:srgbClr val="FF0000"/>
                </a:solidFill>
              </a:rPr>
              <a:t>فعملية المعرفة ليست سوى وحدة الفعل العقلي والحسي</a:t>
            </a:r>
            <a:r>
              <a:rPr lang="ar-SA" sz="2500" dirty="0" smtClean="0"/>
              <a:t>.</a:t>
            </a:r>
            <a:endParaRPr lang="ar-SA" sz="2500" b="1" dirty="0" smtClean="0"/>
          </a:p>
          <a:p>
            <a:pPr marL="0" indent="0" algn="just" rtl="1">
              <a:spcBef>
                <a:spcPts val="0"/>
              </a:spcBef>
            </a:pPr>
            <a:r>
              <a:rPr lang="ar-SA" sz="2500" u="sng" dirty="0" smtClean="0">
                <a:solidFill>
                  <a:srgbClr val="FF0000"/>
                </a:solidFill>
              </a:rPr>
              <a:t>ثانياً </a:t>
            </a:r>
            <a:r>
              <a:rPr lang="ar-SA" sz="2500" u="sng" dirty="0" err="1" smtClean="0">
                <a:solidFill>
                  <a:srgbClr val="FF0000"/>
                </a:solidFill>
              </a:rPr>
              <a:t>ـ</a:t>
            </a:r>
            <a:r>
              <a:rPr lang="ar-SA" sz="2500" u="sng" dirty="0" smtClean="0">
                <a:solidFill>
                  <a:srgbClr val="FF0000"/>
                </a:solidFill>
              </a:rPr>
              <a:t> المعنى الخاص أو الضيق</a:t>
            </a:r>
            <a:endParaRPr lang="en-US" sz="2500" u="sng" dirty="0" smtClean="0">
              <a:solidFill>
                <a:srgbClr val="FF0000"/>
              </a:solidFill>
            </a:endParaRPr>
          </a:p>
          <a:p>
            <a:pPr marL="0" indent="0" algn="just" rtl="1">
              <a:spcBef>
                <a:spcPts val="0"/>
              </a:spcBef>
            </a:pPr>
            <a:r>
              <a:rPr lang="ar-SA" sz="2500" dirty="0" smtClean="0">
                <a:solidFill>
                  <a:srgbClr val="FF0000"/>
                </a:solidFill>
              </a:rPr>
              <a:t>التجربة بالمعنى الخـاص هي المنهج الذي يستخدم في عملية جمع البيانات الميدانية</a:t>
            </a:r>
            <a:r>
              <a:rPr lang="ar-SA" sz="2500" dirty="0" smtClean="0"/>
              <a:t>، وضبط العوامل الجانبية المؤثرة، وإدخال العامل المستقل إلى المجموعة التجريبية، وملاحظة تأثيره في العامل التابع من خلال المقارنة مع المجموعة الضابطة، بحيث تؤدي هذه العملية إلى التثبت من المعارف المفترضة واكتشاف معارف جديدة.</a:t>
            </a:r>
            <a:endParaRPr lang="en-US" sz="2500" dirty="0" smtClean="0"/>
          </a:p>
          <a:p>
            <a:pPr marL="0" indent="0" algn="just" rtl="1">
              <a:spcBef>
                <a:spcPts val="0"/>
              </a:spcBef>
            </a:pPr>
            <a:endParaRPr lang="en-US" sz="2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أولاً </a:t>
            </a:r>
            <a:r>
              <a:rPr lang="ar-SA" b="1" dirty="0" err="1" smtClean="0"/>
              <a:t>ـ</a:t>
            </a:r>
            <a:r>
              <a:rPr lang="ar-SA" b="1" dirty="0" smtClean="0"/>
              <a:t> المعنى العام أو الواسع</a:t>
            </a:r>
            <a:endParaRPr lang="en-US" dirty="0"/>
          </a:p>
        </p:txBody>
      </p:sp>
      <p:sp>
        <p:nvSpPr>
          <p:cNvPr id="3" name="عنصر نائب للمحتوى 2"/>
          <p:cNvSpPr>
            <a:spLocks noGrp="1"/>
          </p:cNvSpPr>
          <p:nvPr>
            <p:ph idx="1"/>
          </p:nvPr>
        </p:nvSpPr>
        <p:spPr/>
        <p:txBody>
          <a:bodyPr/>
          <a:lstStyle/>
          <a:p>
            <a:pPr marL="0" indent="0" algn="just" rtl="1">
              <a:spcBef>
                <a:spcPts val="0"/>
              </a:spcBef>
            </a:pPr>
            <a:r>
              <a:rPr lang="ar-SA" sz="2500" dirty="0" smtClean="0"/>
              <a:t>التجربة بمعناها العـام هي </a:t>
            </a:r>
            <a:r>
              <a:rPr lang="ar-SA" sz="2500" dirty="0" smtClean="0">
                <a:solidFill>
                  <a:srgbClr val="FF0000"/>
                </a:solidFill>
              </a:rPr>
              <a:t>الخبرة الحسية </a:t>
            </a:r>
            <a:r>
              <a:rPr lang="en-US" sz="2500" dirty="0" smtClean="0"/>
              <a:t>Experience</a:t>
            </a:r>
            <a:r>
              <a:rPr lang="ar-SA" sz="2500" dirty="0" smtClean="0"/>
              <a:t> الناجمة عن عملية تفاعل الناس مع محيطهم الطبيعي والاجتماعي، وهي بهذا تعد الشرط الضروري لعملية المعرفة التي لا تكتمل إلا بالعقل كشرط كاف، فعملية المعرفة ليست سوى وحدة الفعل العقلي والحسي.</a:t>
            </a:r>
          </a:p>
          <a:p>
            <a:pPr marL="0" indent="0" algn="just" rtl="1">
              <a:spcBef>
                <a:spcPts val="0"/>
              </a:spcBef>
            </a:pPr>
            <a:r>
              <a:rPr lang="ar-SA" sz="2500" dirty="0" smtClean="0">
                <a:solidFill>
                  <a:srgbClr val="FF0000"/>
                </a:solidFill>
              </a:rPr>
              <a:t>وفهم التجربة عـلى هذا النحو يخالف في جوهره اتجاهين اثنين في نظرية المعرفة</a:t>
            </a:r>
            <a:r>
              <a:rPr lang="ar-SA" sz="2500" dirty="0" smtClean="0"/>
              <a:t> هما:</a:t>
            </a:r>
            <a:endParaRPr lang="en-US" sz="2500" dirty="0" smtClean="0"/>
          </a:p>
          <a:p>
            <a:pPr marL="0" indent="0" algn="just" rtl="1">
              <a:spcBef>
                <a:spcPts val="0"/>
              </a:spcBef>
            </a:pPr>
            <a:r>
              <a:rPr lang="ar-SA" sz="2500" dirty="0" smtClean="0"/>
              <a:t>1ـ </a:t>
            </a:r>
            <a:r>
              <a:rPr lang="ar-SA" sz="2500" dirty="0" smtClean="0">
                <a:solidFill>
                  <a:srgbClr val="FF0000"/>
                </a:solidFill>
              </a:rPr>
              <a:t>الاتجاه العقلي</a:t>
            </a:r>
            <a:r>
              <a:rPr lang="ar-SA" sz="2500" dirty="0" smtClean="0"/>
              <a:t>: </a:t>
            </a:r>
            <a:r>
              <a:rPr lang="en-US" sz="2500" dirty="0" smtClean="0"/>
              <a:t>Rationalism</a:t>
            </a:r>
            <a:r>
              <a:rPr lang="ar-SA" sz="2500" dirty="0" smtClean="0"/>
              <a:t> </a:t>
            </a:r>
            <a:r>
              <a:rPr lang="ar-SA" sz="2500" dirty="0" smtClean="0">
                <a:solidFill>
                  <a:srgbClr val="FF0000"/>
                </a:solidFill>
              </a:rPr>
              <a:t>ويؤكد أنصاره أثر العقل في عملية المعرفة، ويفصلونه عن التجربة الحسية</a:t>
            </a:r>
            <a:r>
              <a:rPr lang="ar-SA" sz="2500" dirty="0" smtClean="0"/>
              <a:t>، لاعتقادهم بأن الحواس كثيراً ما تخدع، وبأن المعرفة الآتية عن طريقها تفتقد الضرورة وصدق التعميم. </a:t>
            </a:r>
          </a:p>
          <a:p>
            <a:pPr marL="0" indent="0" algn="just" rtl="1">
              <a:spcBef>
                <a:spcPts val="0"/>
              </a:spcBef>
            </a:pPr>
            <a:r>
              <a:rPr lang="ar-SA" sz="2500" dirty="0" smtClean="0"/>
              <a:t> 2ـ </a:t>
            </a:r>
            <a:r>
              <a:rPr lang="ar-SA" sz="2500" dirty="0" smtClean="0">
                <a:solidFill>
                  <a:srgbClr val="FF0000"/>
                </a:solidFill>
              </a:rPr>
              <a:t>الاتجاه التجريبي</a:t>
            </a:r>
            <a:r>
              <a:rPr lang="ar-SA" sz="2500" dirty="0" smtClean="0"/>
              <a:t>: (</a:t>
            </a:r>
            <a:r>
              <a:rPr lang="en-US" sz="2500" dirty="0" smtClean="0"/>
              <a:t>Experimentalism-Empiricism</a:t>
            </a:r>
            <a:r>
              <a:rPr lang="ar-SA" sz="2500" dirty="0" smtClean="0"/>
              <a:t>) </a:t>
            </a:r>
            <a:r>
              <a:rPr lang="ar-SA" sz="2500" dirty="0" smtClean="0">
                <a:solidFill>
                  <a:srgbClr val="FF0000"/>
                </a:solidFill>
              </a:rPr>
              <a:t>ويعتمد أنصاره على الخبرة الحسية، أساساً لبناء نظرية المعرفة</a:t>
            </a:r>
            <a:r>
              <a:rPr lang="en-US" sz="2500" dirty="0" smtClean="0"/>
              <a:t> </a:t>
            </a:r>
            <a:r>
              <a:rPr lang="ar-SA" sz="2500" dirty="0" smtClean="0"/>
              <a:t>من جهة، </a:t>
            </a:r>
            <a:r>
              <a:rPr lang="ar-SA" sz="2500" dirty="0" smtClean="0">
                <a:solidFill>
                  <a:srgbClr val="FF0000"/>
                </a:solidFill>
              </a:rPr>
              <a:t>والبحث الاجتماعي </a:t>
            </a:r>
            <a:r>
              <a:rPr lang="ar-SA" sz="2500" dirty="0" smtClean="0"/>
              <a:t>من جهة أخرى. وقد برز في العصر الحديث ثلاثة أنواع للتجريبية:</a:t>
            </a:r>
            <a:endParaRPr lang="en-US" sz="2500" dirty="0" smtClean="0"/>
          </a:p>
          <a:p>
            <a:pPr marL="0" indent="0" algn="just" rtl="1">
              <a:spcBef>
                <a:spcPts val="0"/>
              </a:spcBef>
            </a:pPr>
            <a:endParaRPr lang="en-US" sz="2500" dirty="0" smtClean="0"/>
          </a:p>
          <a:p>
            <a:pPr marL="0" indent="0" algn="just" rtl="1">
              <a:spcBef>
                <a:spcPts val="0"/>
              </a:spcBef>
            </a:pPr>
            <a:endParaRPr lang="ar-SA" sz="2500" dirty="0" smtClean="0"/>
          </a:p>
          <a:p>
            <a:pPr marL="0" indent="0" algn="just" rtl="1">
              <a:spcBef>
                <a:spcPts val="0"/>
              </a:spcBef>
            </a:pPr>
            <a:endParaRPr lang="en-US" sz="2500"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أ </a:t>
            </a:r>
            <a:r>
              <a:rPr lang="ar-SA" sz="3200" b="1" dirty="0" err="1" smtClean="0"/>
              <a:t>ـ</a:t>
            </a:r>
            <a:r>
              <a:rPr lang="ar-SA" sz="3200" b="1" dirty="0" smtClean="0"/>
              <a:t> الاتجاه التجريبي ونظرية المعرفة</a:t>
            </a:r>
            <a:endParaRPr lang="en-US" sz="3200" b="1" dirty="0"/>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pPr>
            <a:r>
              <a:rPr lang="ar-SA" sz="2500" dirty="0" smtClean="0"/>
              <a:t>ـ </a:t>
            </a:r>
            <a:r>
              <a:rPr lang="ar-SA" sz="2500" dirty="0" smtClean="0">
                <a:solidFill>
                  <a:srgbClr val="FF0000"/>
                </a:solidFill>
              </a:rPr>
              <a:t>التجريبية المثالية</a:t>
            </a:r>
            <a:r>
              <a:rPr lang="ar-SA" sz="2500" dirty="0" smtClean="0"/>
              <a:t>: </a:t>
            </a:r>
            <a:r>
              <a:rPr lang="en-US" sz="2500" dirty="0" smtClean="0"/>
              <a:t>Idealism</a:t>
            </a:r>
            <a:r>
              <a:rPr lang="ar-SA" sz="2500" dirty="0" smtClean="0"/>
              <a:t> التي </a:t>
            </a:r>
            <a:r>
              <a:rPr lang="ar-SA" sz="2500" dirty="0" smtClean="0">
                <a:solidFill>
                  <a:srgbClr val="FF0000"/>
                </a:solidFill>
              </a:rPr>
              <a:t>تحصر التجربة بالواقع الذاتي</a:t>
            </a:r>
            <a:r>
              <a:rPr lang="ar-SA" sz="2500" dirty="0" smtClean="0"/>
              <a:t>؛ أي الأحاسيس والتصورات، نافية أن يكون الواقع الموضوعي مصدراً للتجربة. ويعد الفيلسوف </a:t>
            </a:r>
            <a:r>
              <a:rPr lang="ar-SA" sz="2500" dirty="0" err="1" smtClean="0"/>
              <a:t>هيوم</a:t>
            </a:r>
            <a:r>
              <a:rPr lang="ar-SA" sz="2500" dirty="0" smtClean="0"/>
              <a:t>، واحداً من أبرز ممثلي هذا الاتجاه في نظرية المعرفة، إذ يؤمن بأن مصدر معارفنا كلها هو الخبرة الحسية ووسيلتها هي الحواس</a:t>
            </a:r>
          </a:p>
          <a:p>
            <a:pPr marL="0" indent="0" algn="just" rtl="1">
              <a:spcBef>
                <a:spcPts val="0"/>
              </a:spcBef>
            </a:pPr>
            <a:r>
              <a:rPr lang="ar-SA" sz="2500" dirty="0" smtClean="0"/>
              <a:t>ـ </a:t>
            </a:r>
            <a:r>
              <a:rPr lang="ar-SA" sz="2500" dirty="0" smtClean="0">
                <a:solidFill>
                  <a:srgbClr val="FF0000"/>
                </a:solidFill>
              </a:rPr>
              <a:t>التجريبية المادية</a:t>
            </a:r>
            <a:r>
              <a:rPr lang="ar-SA" sz="2500" dirty="0" smtClean="0"/>
              <a:t>: </a:t>
            </a:r>
            <a:r>
              <a:rPr lang="en-US" sz="2500" dirty="0" smtClean="0"/>
              <a:t>Materialism</a:t>
            </a:r>
            <a:r>
              <a:rPr lang="ar-SA" sz="2500" dirty="0" smtClean="0"/>
              <a:t> </a:t>
            </a:r>
            <a:r>
              <a:rPr lang="ar-SA" sz="2500" dirty="0" smtClean="0">
                <a:solidFill>
                  <a:srgbClr val="FF0000"/>
                </a:solidFill>
              </a:rPr>
              <a:t>وتعتمد التجربة بمعناها الواسع</a:t>
            </a:r>
            <a:r>
              <a:rPr lang="ar-SA" sz="2500" dirty="0" smtClean="0"/>
              <a:t>، أي الخبرة الحسية الذاتية للفرد وانفعاله بالتأثيرات الحسية لأشياء العالم المـوضوعي المحيطة </a:t>
            </a:r>
            <a:r>
              <a:rPr lang="ar-SA" sz="2500" dirty="0" err="1" smtClean="0"/>
              <a:t>بـه</a:t>
            </a:r>
            <a:r>
              <a:rPr lang="ar-SA" sz="2500" dirty="0" smtClean="0"/>
              <a:t>، </a:t>
            </a:r>
            <a:r>
              <a:rPr lang="ar-SA" sz="2500" dirty="0" smtClean="0">
                <a:solidFill>
                  <a:srgbClr val="FF0000"/>
                </a:solidFill>
              </a:rPr>
              <a:t>فتصير هذه التجربة أساس المعرفة ومصدرها الوحيد</a:t>
            </a:r>
            <a:r>
              <a:rPr lang="ar-SA" sz="2500" dirty="0" smtClean="0"/>
              <a:t>. ويعد الفيلسوف </a:t>
            </a:r>
            <a:r>
              <a:rPr lang="ar-SA" sz="2500" dirty="0" err="1" smtClean="0"/>
              <a:t>لوك</a:t>
            </a:r>
            <a:r>
              <a:rPr lang="ar-SA" sz="2500" dirty="0" smtClean="0"/>
              <a:t> </a:t>
            </a:r>
            <a:r>
              <a:rPr lang="en-US" sz="2500" dirty="0" smtClean="0"/>
              <a:t>Luck</a:t>
            </a:r>
            <a:r>
              <a:rPr lang="ar-SA" sz="2500" dirty="0" smtClean="0"/>
              <a:t>، أحد أبرز ممثلي التجريبية المادية، وهو أول من أفرد مبحثاً متكاملاً من نظرية المعرفة ضمن هذا الإطار. </a:t>
            </a:r>
          </a:p>
          <a:p>
            <a:pPr marL="0" indent="0" algn="just" rtl="1">
              <a:spcBef>
                <a:spcPts val="0"/>
              </a:spcBef>
            </a:pPr>
            <a:r>
              <a:rPr lang="ar-SA" sz="2500" dirty="0" smtClean="0"/>
              <a:t>ـ </a:t>
            </a:r>
            <a:r>
              <a:rPr lang="ar-SA" sz="2500" dirty="0" smtClean="0">
                <a:solidFill>
                  <a:srgbClr val="FF0000"/>
                </a:solidFill>
              </a:rPr>
              <a:t>التجريبية المنطقية</a:t>
            </a:r>
            <a:r>
              <a:rPr lang="ar-SA" sz="2500" dirty="0" smtClean="0"/>
              <a:t>: </a:t>
            </a:r>
            <a:r>
              <a:rPr lang="en-US" sz="2500" dirty="0" smtClean="0"/>
              <a:t>Positive Empiricism</a:t>
            </a:r>
            <a:r>
              <a:rPr lang="ar-SA" sz="2500" dirty="0" smtClean="0"/>
              <a:t> وقد </a:t>
            </a:r>
            <a:r>
              <a:rPr lang="ar-SA" sz="2500" dirty="0" smtClean="0">
                <a:solidFill>
                  <a:srgbClr val="FF0000"/>
                </a:solidFill>
              </a:rPr>
              <a:t>حاول أتباعها التأكيد أن الفلسفة عدوة العلم، وأن المعـرفة العلمية تصدر عن الخبرة الحسية الذاتية</a:t>
            </a:r>
            <a:r>
              <a:rPr lang="ar-SA" sz="2500" dirty="0" smtClean="0"/>
              <a:t>، فمعرفتي المباشرة بلون الطاولة وشكلها وصلابتها ونعومتها مرتبطة بوجودها أمامي، ومعرفتي بالزهرة مرهونة بمدى إحساسي أنا برائحتها. وقد لمع في هذا الاتجاه الفيلسوف والمنطقي النمساوي </a:t>
            </a:r>
            <a:r>
              <a:rPr lang="ar-SA" sz="2500" dirty="0" err="1" smtClean="0"/>
              <a:t>كارناب</a:t>
            </a:r>
            <a:r>
              <a:rPr lang="ar-SA" sz="2500" dirty="0" smtClean="0"/>
              <a:t> </a:t>
            </a:r>
            <a:r>
              <a:rPr lang="en-US" sz="2500" dirty="0" err="1" smtClean="0"/>
              <a:t>Carnap</a:t>
            </a:r>
            <a:endParaRPr lang="en-US" sz="2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ب </a:t>
            </a:r>
            <a:r>
              <a:rPr lang="ar-SA" sz="3200" b="1" dirty="0" err="1" smtClean="0"/>
              <a:t>ـ</a:t>
            </a:r>
            <a:r>
              <a:rPr lang="ar-SA" sz="3200" b="1" dirty="0" smtClean="0"/>
              <a:t> الاتجاه التجريبي في البحث الاجتماعي: </a:t>
            </a:r>
            <a:endParaRPr lang="en-US" sz="3200" b="1" dirty="0"/>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SA" sz="2500" dirty="0" smtClean="0">
                <a:solidFill>
                  <a:srgbClr val="FF0000"/>
                </a:solidFill>
              </a:rPr>
              <a:t>يشكل مبدأ التحقق ومبدأ الإجرائية، الذي يردّ المعرفة إلى جملة إجراءات (عمليات) يقوم بها الباحث في أثناء نشاطه العلمي، الأساس المعرفي للاتجاه التجـريبي (الامبريقي) في البحث الاجتماعي.                   </a:t>
            </a:r>
            <a:endParaRPr lang="en-US" sz="2500" dirty="0" smtClean="0">
              <a:solidFill>
                <a:srgbClr val="FF0000"/>
              </a:solidFill>
            </a:endParaRPr>
          </a:p>
          <a:p>
            <a:pPr marL="0" indent="0" algn="just" rtl="1">
              <a:spcBef>
                <a:spcPts val="0"/>
              </a:spcBef>
            </a:pPr>
            <a:r>
              <a:rPr lang="ar-SA" sz="2500" dirty="0" smtClean="0">
                <a:solidFill>
                  <a:srgbClr val="FF0000"/>
                </a:solidFill>
              </a:rPr>
              <a:t>ويستخدم</a:t>
            </a:r>
            <a:r>
              <a:rPr lang="ar-SA" sz="2500" dirty="0" smtClean="0"/>
              <a:t> الاتجاه التجريبي في علم الاجتماع </a:t>
            </a:r>
            <a:r>
              <a:rPr lang="ar-SA" sz="2500" dirty="0" smtClean="0">
                <a:solidFill>
                  <a:srgbClr val="FF0000"/>
                </a:solidFill>
              </a:rPr>
              <a:t>وسائل عديدة </a:t>
            </a:r>
            <a:r>
              <a:rPr lang="ar-SA" sz="2500" dirty="0" smtClean="0"/>
              <a:t>لدراسة المجتمع مثل الملاحظة والمقابلة والاستمارة والوثائق الشخصية، كالرسائل والسير الذاتية، إضافة إلى المعامِلات الإحصائية المختلفـة لمعالجة البيانـات التي تجمع مـن الميدان.</a:t>
            </a:r>
            <a:endParaRPr lang="en-US" sz="2500"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a:t>
            </a:r>
            <a:r>
              <a:rPr lang="ar-SA" b="1" dirty="0" err="1" smtClean="0"/>
              <a:t>ـ</a:t>
            </a:r>
            <a:r>
              <a:rPr lang="ar-SA" b="1" dirty="0" smtClean="0"/>
              <a:t> المعنى الخاص أو الضيق</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التجربة بالمعنى الخـاص هي المنهج الذي يستخدم في عملية جمع البيانات الميدانية</a:t>
            </a:r>
            <a:r>
              <a:rPr lang="ar-SA" sz="2500" dirty="0" smtClean="0"/>
              <a:t>، وضبط العوامل الجانبية المؤثرة، وإدخال العامل المستقل إلى المجموعة التجريبية، وملاحظة تأثيره في العامل التابع من خلال المقارنة مع المجموعة الضابطة، بحيث تؤدي هذه العملية إلى التثبت من المعارف المفترضة واكتشاف معارف جديدة.</a:t>
            </a:r>
          </a:p>
          <a:p>
            <a:pPr marL="0" indent="0" algn="just" rtl="1">
              <a:spcBef>
                <a:spcPts val="0"/>
              </a:spcBef>
            </a:pPr>
            <a:r>
              <a:rPr lang="ar-SA" sz="2500" dirty="0" smtClean="0"/>
              <a:t>1. </a:t>
            </a:r>
            <a:r>
              <a:rPr lang="ar-SA" sz="2500" b="1" dirty="0" smtClean="0">
                <a:solidFill>
                  <a:srgbClr val="FF0000"/>
                </a:solidFill>
              </a:rPr>
              <a:t>التجريب في العصور القديمة:</a:t>
            </a:r>
          </a:p>
          <a:p>
            <a:pPr marL="0" indent="0" algn="just" rtl="1">
              <a:spcBef>
                <a:spcPts val="0"/>
              </a:spcBef>
            </a:pPr>
            <a:r>
              <a:rPr lang="ar-SA" sz="2500" dirty="0" smtClean="0"/>
              <a:t>جرّب القدماء من وقت لآخر، صلاحية آلة ابتكروها أو فكـرة آمنوا </a:t>
            </a:r>
            <a:r>
              <a:rPr lang="ar-SA" sz="2500" dirty="0" err="1" smtClean="0"/>
              <a:t>بها</a:t>
            </a:r>
            <a:r>
              <a:rPr lang="ar-SA" sz="2500" dirty="0" smtClean="0"/>
              <a:t> أو سلوك أرادوا له أن يرى النور قبل تعميمه. ففي القرن السابع قبل الميلاد، مثلاً، حاول أحد الفلاسفة من الملوك الهنود استخدام التجريب لإثبات فكرة آمن </a:t>
            </a:r>
            <a:r>
              <a:rPr lang="ar-SA" sz="2500" dirty="0" err="1" smtClean="0"/>
              <a:t>بها</a:t>
            </a:r>
            <a:r>
              <a:rPr lang="ar-SA" sz="2500" dirty="0" smtClean="0"/>
              <a:t>، وهي أن الروح التي تخرج من الجسد عند الموت لا تفنى. وفي سبيل ذلك وضع هـذا الفيلسوف لصاً في جرة فخار كبيرة وأطبق بابها بشكل محكم، ولم يترك فيها سوى ثقب صغير كي يرى من خلاله الروح الخارجة من جسد اللص. وبعد أيام مات اللص ولم ير الملك الفيلسوف روحاً تخرج من الثقب، فاضطر، على إثر هذه التجربة، لتغيير فكرته عن فناء الروح.</a:t>
            </a:r>
            <a:endParaRPr lang="en-US" sz="2500" dirty="0" smtClean="0"/>
          </a:p>
          <a:p>
            <a:pPr marL="0" indent="0" algn="just" rtl="1">
              <a:spcBef>
                <a:spcPts val="0"/>
              </a:spcBef>
            </a:pPr>
            <a:endParaRPr lang="en-US" sz="2500"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وفي اليونان نفذت تجارب متفرقة في مجالات مختلفة؛ فعلى سبيل المثال، جرب </a:t>
            </a:r>
            <a:r>
              <a:rPr lang="ar-SY" sz="2500" dirty="0" smtClean="0"/>
              <a:t>«</a:t>
            </a:r>
            <a:r>
              <a:rPr lang="ar-SA" sz="2500" dirty="0" err="1" smtClean="0"/>
              <a:t>لويكيب</a:t>
            </a:r>
            <a:r>
              <a:rPr lang="ar-SA" sz="2500" dirty="0" smtClean="0"/>
              <a:t>» </a:t>
            </a:r>
            <a:r>
              <a:rPr lang="en-US" sz="2500" dirty="0" err="1" smtClean="0"/>
              <a:t>Leukipp</a:t>
            </a:r>
            <a:r>
              <a:rPr lang="ar-SA" sz="2500" dirty="0" smtClean="0"/>
              <a:t>، أحد أتباع مذهب الذرَّة اليونانيين، أن يملأ بالماء أصيصاً مملوءاً أصلاً بالرماد، فتبين له أن هذا الأصيص قد استوعب الكمية نفسها من الماء التي يستوعبها عادة وهو خال من الماء. وكانت تجربة الرماد هذه أساساً لبرهان </a:t>
            </a:r>
            <a:r>
              <a:rPr lang="ar-SA" sz="2500" dirty="0" err="1" smtClean="0"/>
              <a:t>لويكيب</a:t>
            </a:r>
            <a:r>
              <a:rPr lang="ar-SA" sz="2500" dirty="0" smtClean="0"/>
              <a:t> على أن </a:t>
            </a:r>
            <a:r>
              <a:rPr lang="ar-SA" sz="2500" dirty="0" err="1" smtClean="0"/>
              <a:t>الذرَّات</a:t>
            </a:r>
            <a:r>
              <a:rPr lang="ar-SA" sz="2500" dirty="0" smtClean="0"/>
              <a:t> أجزاء مادية غير قابلة للتجزيء، وعلى وجود فراغات كبيرة بين </a:t>
            </a:r>
            <a:r>
              <a:rPr lang="ar-SA" sz="2500" dirty="0" err="1" smtClean="0"/>
              <a:t>الذرات</a:t>
            </a:r>
            <a:r>
              <a:rPr lang="ar-SA" sz="2500" dirty="0" smtClean="0"/>
              <a:t>.</a:t>
            </a:r>
            <a:endParaRPr lang="en-US" sz="2500" dirty="0" smtClean="0"/>
          </a:p>
          <a:p>
            <a:pPr marL="0" indent="0" algn="just" rtl="1">
              <a:spcBef>
                <a:spcPts val="0"/>
              </a:spcBef>
            </a:pPr>
            <a:r>
              <a:rPr lang="ar-SA" sz="2500" b="1" dirty="0" smtClean="0">
                <a:solidFill>
                  <a:srgbClr val="FF0000"/>
                </a:solidFill>
              </a:rPr>
              <a:t>2- التجريب في العصر الإسلامي:</a:t>
            </a:r>
            <a:endParaRPr lang="en-US" sz="2500" dirty="0" smtClean="0">
              <a:solidFill>
                <a:srgbClr val="FF0000"/>
              </a:solidFill>
            </a:endParaRPr>
          </a:p>
          <a:p>
            <a:pPr marL="0" indent="0" algn="just" rtl="1">
              <a:spcBef>
                <a:spcPts val="0"/>
              </a:spcBef>
            </a:pPr>
            <a:r>
              <a:rPr lang="ar-SA" sz="2500" dirty="0" smtClean="0"/>
              <a:t>أجرى العرب تجارب أدت إلى سلسلة من الاكتشافات العلمية المهمة، كالنظام العشري وبداية الجبر والأعداد والكيمياء. فبلغت الحضارة العربية والإسلامية ذروتها، ونبغ علماء عرب كثر أمثال الحسن بن الهيثم الذي أبدع في البصريات والرياضيات والفيزياء. ويعد الحسن بن الهيثم أحد الرواد الأوائل في البحث التجريبي القائم على الملاحظة الموضوعية والاستقراء.</a:t>
            </a:r>
          </a:p>
          <a:p>
            <a:pPr marL="0" indent="0" algn="just" rtl="1">
              <a:spcBef>
                <a:spcPts val="0"/>
              </a:spcBef>
            </a:pPr>
            <a:endParaRPr lang="en-US" sz="2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فهو أول من شرح رؤية العين (الإبصار) شرحاً علمياً صحيحاً، كما أنه قدم نظريات رائدة في انعكاس الضوء في المرايا وتكوين الصور بوساطتها وانكسار الضوء، وفسر أيضاً ظاهرة السراب وغيرها من الظواهر الضوئية، حتى إنَّ كتابه «المناظر» الذي تُرجم إلى اللاتينية، هو الكتاب الوحيد الذي تداوله الباحثون طوال العصور الوسطى الأوروبية.</a:t>
            </a:r>
          </a:p>
          <a:p>
            <a:pPr marL="0" indent="0" algn="just" rtl="1">
              <a:spcBef>
                <a:spcPts val="0"/>
              </a:spcBef>
            </a:pPr>
            <a:r>
              <a:rPr lang="ar-SA" sz="2500" b="1" dirty="0" smtClean="0">
                <a:solidFill>
                  <a:srgbClr val="FF0000"/>
                </a:solidFill>
              </a:rPr>
              <a:t>3- التجربة في العصر الحديث: </a:t>
            </a:r>
            <a:r>
              <a:rPr lang="ar-SA" sz="2500" dirty="0" smtClean="0"/>
              <a:t>استمرت التجربة في العصر الحديث، وبرز تأثيرها في كل من العلوم الطبيعية أولاً والاجتماعية ثانياً:</a:t>
            </a:r>
            <a:endParaRPr lang="en-US" sz="2500" dirty="0" smtClean="0"/>
          </a:p>
          <a:p>
            <a:pPr marL="0" indent="0" algn="just" rtl="1">
              <a:spcBef>
                <a:spcPts val="0"/>
              </a:spcBef>
            </a:pPr>
            <a:r>
              <a:rPr lang="ar-SA" sz="2500" dirty="0" smtClean="0">
                <a:solidFill>
                  <a:srgbClr val="FF0000"/>
                </a:solidFill>
              </a:rPr>
              <a:t>أ </a:t>
            </a:r>
            <a:r>
              <a:rPr lang="ar-SA" sz="2500" dirty="0" err="1" smtClean="0">
                <a:solidFill>
                  <a:srgbClr val="FF0000"/>
                </a:solidFill>
              </a:rPr>
              <a:t>ـ</a:t>
            </a:r>
            <a:r>
              <a:rPr lang="ar-SA" sz="2500" dirty="0" smtClean="0">
                <a:solidFill>
                  <a:srgbClr val="FF0000"/>
                </a:solidFill>
              </a:rPr>
              <a:t> التجريب في العلوم الطبيعية: </a:t>
            </a:r>
            <a:r>
              <a:rPr lang="ar-SA" sz="2500" dirty="0" smtClean="0"/>
              <a:t>بدأ بعض علماء الطبيعية في القرن الخامس عشر بالتنظير للتجريب في العلم، واستخدامه فعلياً في أبحاثهم. يعد </a:t>
            </a:r>
            <a:r>
              <a:rPr lang="ar-SA" sz="2500" dirty="0" err="1" smtClean="0"/>
              <a:t>غاليليو</a:t>
            </a:r>
            <a:r>
              <a:rPr lang="ar-SA" sz="2500" dirty="0" smtClean="0"/>
              <a:t>، العالم الإيطالي المشهور، وقد أثبت تجـريبياً صحة فرضية الفلكي البولوني </a:t>
            </a:r>
            <a:r>
              <a:rPr lang="ar-SA" sz="2500" dirty="0" err="1" smtClean="0"/>
              <a:t>كوبرنيكوس</a:t>
            </a:r>
            <a:r>
              <a:rPr lang="ar-SA" sz="2500" dirty="0" smtClean="0"/>
              <a:t> حول دوران الأرض حول الشمس، فكان بذلك أحد أهم الرواد الذين أسسوا، نظرياً وعملياً، للطريقة التجريبية في العلـوم الطبيعية وامتد التجريب في الوقت الراهن في ظل ثورة المعلومات والتقنيات، ليشمل العلوم الأخرى أيضاً.</a:t>
            </a:r>
            <a:endParaRPr lang="en-US" sz="2500" dirty="0" smtClean="0"/>
          </a:p>
          <a:p>
            <a:pPr marL="0" indent="0" algn="just" rtl="1">
              <a:spcBef>
                <a:spcPts val="0"/>
              </a:spcBef>
            </a:pPr>
            <a:endParaRPr lang="ar-SA" sz="2500" dirty="0" smtClean="0"/>
          </a:p>
          <a:p>
            <a:pPr marL="0" indent="0" algn="just" rtl="1">
              <a:spcBef>
                <a:spcPts val="0"/>
              </a:spcBef>
            </a:pPr>
            <a:endParaRPr lang="ar-SA" sz="25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dirty="0" smtClean="0">
                <a:solidFill>
                  <a:srgbClr val="FF0000"/>
                </a:solidFill>
              </a:rPr>
              <a:t>ب </a:t>
            </a:r>
            <a:r>
              <a:rPr lang="ar-SA" sz="2500" dirty="0" err="1" smtClean="0">
                <a:solidFill>
                  <a:srgbClr val="FF0000"/>
                </a:solidFill>
              </a:rPr>
              <a:t>ـ</a:t>
            </a:r>
            <a:r>
              <a:rPr lang="ar-SA" sz="2500" dirty="0" smtClean="0">
                <a:solidFill>
                  <a:srgbClr val="FF0000"/>
                </a:solidFill>
              </a:rPr>
              <a:t> التجريب في العلوم الاجتماعية: </a:t>
            </a:r>
            <a:r>
              <a:rPr lang="ar-SA" sz="2500" dirty="0" smtClean="0"/>
              <a:t>اعتمد ممثلو العلوم الاجتماعية في نهاية القرن 17م  وبداية القرن 20م التجريب في أبحاثهم الاجتماعية. فونت </a:t>
            </a:r>
            <a:r>
              <a:rPr lang="en-US" sz="2500" dirty="0" smtClean="0"/>
              <a:t>Wundt</a:t>
            </a:r>
            <a:r>
              <a:rPr lang="ar-SA" sz="2500" dirty="0" smtClean="0"/>
              <a:t>، عالم النفس الألماني المشهور على سبيل المثال، هو أول من استخدم التجربة </a:t>
            </a:r>
            <a:r>
              <a:rPr lang="ar-SA" sz="2500" dirty="0" err="1" smtClean="0"/>
              <a:t>المخبرية</a:t>
            </a:r>
            <a:r>
              <a:rPr lang="ar-SA" sz="2500" dirty="0" smtClean="0"/>
              <a:t> في البحث النفسي، حين أسّس عام 1878 في مدينة </a:t>
            </a:r>
            <a:r>
              <a:rPr lang="ar-SA" sz="2500" dirty="0" err="1" smtClean="0"/>
              <a:t>ليبزيغ</a:t>
            </a:r>
            <a:r>
              <a:rPr lang="ar-SA" sz="2500" dirty="0" smtClean="0"/>
              <a:t> </a:t>
            </a:r>
            <a:r>
              <a:rPr lang="en-US" sz="2500" dirty="0" smtClean="0"/>
              <a:t>Leipzig</a:t>
            </a:r>
            <a:r>
              <a:rPr lang="ar-SA" sz="2500" dirty="0" smtClean="0"/>
              <a:t> الألمانية المخبر النفسي الأول في العالم، الذي يعنى بدراسة الآلية الداخلية أو العناصر الداخلية المنعزلة للسلوك الفردي، ثم تفسير الظواهر والعمليات النفسية من جراء إحضار الأفراد إلى المخبر والتجريب عليهم.</a:t>
            </a:r>
          </a:p>
          <a:p>
            <a:pPr marL="0" indent="0" algn="just" rtl="1">
              <a:spcBef>
                <a:spcPts val="0"/>
              </a:spcBef>
            </a:pPr>
            <a:r>
              <a:rPr lang="ar-SA" sz="2500" dirty="0" smtClean="0"/>
              <a:t>بيد أن التجريب في علم الاجتماع أكثر تعقيداً مما هو عليه في علم النفس، إذ يصعب عزل الأفراد الذين يشكلون الظاهرة الاجتماعية وجلبهم إلى المخبر للتجريب عليهم، لأن ذلك يؤدي إلى دراسة السلوك بمعزل عن العلاقات الاجتماعية المتبادلة، لهذا لا تصح التجربة </a:t>
            </a:r>
            <a:r>
              <a:rPr lang="ar-SA" sz="2500" dirty="0" err="1" smtClean="0"/>
              <a:t>المخبرية</a:t>
            </a:r>
            <a:r>
              <a:rPr lang="ar-SA" sz="2500" dirty="0" smtClean="0"/>
              <a:t> في دراسة موضوعات علم الاجتماع مع دراستها بأنواع أخرى من التجارب تتناسب وخصوصيتها كالتجربة الحقلية، والتجربة </a:t>
            </a:r>
            <a:r>
              <a:rPr lang="ar-SA" sz="2500" dirty="0" err="1" smtClean="0"/>
              <a:t>البعدية</a:t>
            </a:r>
            <a:r>
              <a:rPr lang="ar-SA" sz="2500" dirty="0" smtClean="0"/>
              <a:t> ـ القبلية، وشبه التجربة.</a:t>
            </a:r>
            <a:endParaRPr lang="en-US" sz="2500"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525000" cy="4754563"/>
          </a:xfrm>
        </p:spPr>
        <p:txBody>
          <a:bodyPr/>
          <a:lstStyle/>
          <a:p>
            <a:pPr marL="0" algn="just" rtl="1">
              <a:spcBef>
                <a:spcPts val="0"/>
              </a:spcBef>
            </a:pPr>
            <a:r>
              <a:rPr lang="ar-SA" sz="2500" dirty="0" smtClean="0">
                <a:solidFill>
                  <a:srgbClr val="FF0000"/>
                </a:solidFill>
              </a:rPr>
              <a:t>ويواجه التجريب في البحث الاجتماعي المعاصر صعوبات جمة تحد من استخدامه، ويعود ذلك إلى أسباب كثيرة، تأتي في طليعتها خصوصية الواقع الاجتماعي المتغير دائماً</a:t>
            </a:r>
            <a:r>
              <a:rPr lang="ar-SA" sz="2500" dirty="0" smtClean="0"/>
              <a:t>، الأمر الذي يؤثر في أفراد التجربة الذين غالباً ما ينفعلون بالتغيرات الحاصلة في محيطهم، فيصير من الصعب تقدير أثر العامل التجريبي في التأثير في العامل التابع. </a:t>
            </a:r>
          </a:p>
          <a:p>
            <a:pPr marL="0" algn="just" rtl="1">
              <a:spcBef>
                <a:spcPts val="0"/>
              </a:spcBef>
            </a:pPr>
            <a:r>
              <a:rPr lang="ar-SA" sz="2500" dirty="0" smtClean="0"/>
              <a:t>إضافة إلى ذلك، </a:t>
            </a:r>
            <a:r>
              <a:rPr lang="ar-SA" sz="2500" dirty="0" smtClean="0">
                <a:solidFill>
                  <a:srgbClr val="FF0000"/>
                </a:solidFill>
              </a:rPr>
              <a:t>يتطلب البحث التجريبي في علم الاجتماع وقتاً وإنفاقاً مالياً كبيراً </a:t>
            </a:r>
            <a:r>
              <a:rPr lang="ar-SA" sz="2500" dirty="0" smtClean="0"/>
              <a:t>قد لا يتمكن الباحث بمفرده من تغطيته إذا لم تساعده الجهات الوطنية المعنية بنتائج هذا البحث.</a:t>
            </a:r>
            <a:endParaRPr lang="en-US" sz="2500"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خطوات البحث التجريبي </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rtl="1">
              <a:spcBef>
                <a:spcPts val="0"/>
              </a:spcBef>
            </a:pPr>
            <a:r>
              <a:rPr lang="ar-SA" sz="2500" dirty="0" smtClean="0"/>
              <a:t>تتلخص </a:t>
            </a:r>
            <a:r>
              <a:rPr lang="ar-SA" sz="2500" dirty="0" smtClean="0">
                <a:solidFill>
                  <a:srgbClr val="FF0000"/>
                </a:solidFill>
              </a:rPr>
              <a:t>خطوات البحث التجريبي في النقاط التالية</a:t>
            </a:r>
            <a:r>
              <a:rPr lang="en-US" sz="2500" dirty="0" smtClean="0"/>
              <a:t>: </a:t>
            </a:r>
            <a:br>
              <a:rPr lang="en-US" sz="2500" dirty="0" smtClean="0"/>
            </a:br>
            <a:r>
              <a:rPr lang="en-US" sz="2500" dirty="0" smtClean="0"/>
              <a:t>- </a:t>
            </a:r>
            <a:r>
              <a:rPr lang="ar-SA" sz="2500" dirty="0" smtClean="0"/>
              <a:t>الشعور بالمشكلة</a:t>
            </a:r>
            <a:r>
              <a:rPr lang="en-US" sz="2500" dirty="0" smtClean="0"/>
              <a:t>. </a:t>
            </a:r>
            <a:br>
              <a:rPr lang="en-US" sz="2500" dirty="0" smtClean="0"/>
            </a:br>
            <a:r>
              <a:rPr lang="en-US" sz="2500" dirty="0" smtClean="0"/>
              <a:t>- </a:t>
            </a:r>
            <a:r>
              <a:rPr lang="ar-SA" sz="2500" dirty="0" smtClean="0"/>
              <a:t>مراجعة الدراسات السابقة للتحقق من عدم دراسة المشكلة سابقاً وللتعرف على نتائج الدراسات ذات العلاقة</a:t>
            </a:r>
            <a:r>
              <a:rPr lang="en-US" sz="2500" dirty="0" smtClean="0"/>
              <a:t>. </a:t>
            </a:r>
            <a:br>
              <a:rPr lang="en-US" sz="2500" dirty="0" smtClean="0"/>
            </a:br>
            <a:r>
              <a:rPr lang="en-US" sz="2500" dirty="0" smtClean="0"/>
              <a:t>- </a:t>
            </a:r>
            <a:r>
              <a:rPr lang="ar-SA" sz="2500" dirty="0" smtClean="0"/>
              <a:t>تحديد وتعريف المشكلة التي سيتم دراستها</a:t>
            </a:r>
            <a:r>
              <a:rPr lang="en-US" sz="2500" dirty="0" smtClean="0"/>
              <a:t>. </a:t>
            </a:r>
            <a:br>
              <a:rPr lang="en-US" sz="2500" dirty="0" smtClean="0"/>
            </a:br>
            <a:r>
              <a:rPr lang="en-US" sz="2500" dirty="0" smtClean="0"/>
              <a:t>- </a:t>
            </a:r>
            <a:r>
              <a:rPr lang="ar-SA" sz="2500" dirty="0" smtClean="0"/>
              <a:t>وضع الأسئلة والفرضيات المناسبة</a:t>
            </a:r>
            <a:r>
              <a:rPr lang="en-US" sz="2500" dirty="0" smtClean="0"/>
              <a:t>. </a:t>
            </a:r>
            <a:br>
              <a:rPr lang="en-US" sz="2500" dirty="0" smtClean="0"/>
            </a:br>
            <a:r>
              <a:rPr lang="en-US" sz="2500" dirty="0" smtClean="0"/>
              <a:t>- </a:t>
            </a:r>
            <a:r>
              <a:rPr lang="ar-SA" sz="2500" dirty="0" smtClean="0"/>
              <a:t>تعريف المصطلحات</a:t>
            </a:r>
            <a:r>
              <a:rPr lang="en-US" sz="2500" dirty="0" smtClean="0"/>
              <a:t>. </a:t>
            </a:r>
            <a:br>
              <a:rPr lang="en-US" sz="2500" dirty="0" smtClean="0"/>
            </a:br>
            <a:r>
              <a:rPr lang="en-US" sz="2500" dirty="0" smtClean="0"/>
              <a:t>- </a:t>
            </a:r>
            <a:r>
              <a:rPr lang="ar-SA" sz="2500" dirty="0" smtClean="0"/>
              <a:t>تصميم منهجية البحث بتحديد أفراد العينات والمجموعات المستقلة والضابطة والمقاييس والمصادر والاختبارات المطلوبة</a:t>
            </a:r>
            <a:r>
              <a:rPr lang="en-US" sz="2500" dirty="0" smtClean="0"/>
              <a:t>. </a:t>
            </a:r>
            <a:br>
              <a:rPr lang="en-US" sz="2500" dirty="0" smtClean="0"/>
            </a:br>
            <a:r>
              <a:rPr lang="en-US" sz="2500" dirty="0" smtClean="0"/>
              <a:t>- </a:t>
            </a:r>
            <a:r>
              <a:rPr lang="ar-SA" sz="2500" dirty="0" smtClean="0"/>
              <a:t>جمع البيانات وإجراء التجارب المطلوبة</a:t>
            </a:r>
            <a:r>
              <a:rPr lang="en-US" sz="2500" dirty="0" smtClean="0"/>
              <a:t>. </a:t>
            </a:r>
            <a:br>
              <a:rPr lang="en-US" sz="2500" dirty="0" smtClean="0"/>
            </a:br>
            <a:r>
              <a:rPr lang="en-US" sz="2500" dirty="0" smtClean="0"/>
              <a:t>- </a:t>
            </a:r>
            <a:r>
              <a:rPr lang="ar-SA" sz="2500" dirty="0" smtClean="0"/>
              <a:t>تحليل وتفسير البيانات وعرض النتائج وتقرير قبول الفرضيات أو رفضها</a:t>
            </a:r>
            <a:r>
              <a:rPr lang="en-US" sz="2500" dirty="0" smtClean="0"/>
              <a:t>. </a:t>
            </a:r>
            <a:br>
              <a:rPr lang="en-US" sz="2500" dirty="0" smtClean="0"/>
            </a:br>
            <a:r>
              <a:rPr lang="en-US" sz="2500" dirty="0" smtClean="0"/>
              <a:t>- </a:t>
            </a:r>
            <a:r>
              <a:rPr lang="ar-SA" sz="2500" dirty="0" smtClean="0"/>
              <a:t>عرض النتائج النهائية في صيغه تقرير لأغراض النشر</a:t>
            </a:r>
            <a:r>
              <a:rPr lang="en-US" sz="2500" dirty="0" smtClean="0"/>
              <a:t>. </a:t>
            </a:r>
            <a:br>
              <a:rPr lang="en-US" sz="2500" dirty="0" smtClean="0"/>
            </a:br>
            <a:r>
              <a:rPr lang="en-US" sz="2500" dirty="0" smtClean="0"/>
              <a:t/>
            </a:r>
            <a:br>
              <a:rPr lang="en-US" sz="2500" dirty="0" smtClean="0"/>
            </a:br>
            <a:endParaRPr lang="en-US" sz="2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525000" cy="4754563"/>
          </a:xfrm>
        </p:spPr>
        <p:txBody>
          <a:bodyPr/>
          <a:lstStyle/>
          <a:p>
            <a:pPr rtl="1"/>
            <a:r>
              <a:rPr lang="ar-SA" sz="2500" dirty="0" smtClean="0">
                <a:solidFill>
                  <a:srgbClr val="FF0000"/>
                </a:solidFill>
              </a:rPr>
              <a:t>إضافة إلى بعض الخطوات التي يتميز </a:t>
            </a:r>
            <a:r>
              <a:rPr lang="ar-SA" sz="2500" dirty="0" err="1" smtClean="0">
                <a:solidFill>
                  <a:srgbClr val="FF0000"/>
                </a:solidFill>
              </a:rPr>
              <a:t>بها</a:t>
            </a:r>
            <a:r>
              <a:rPr lang="ar-SA" sz="2500" dirty="0" smtClean="0">
                <a:solidFill>
                  <a:srgbClr val="FF0000"/>
                </a:solidFill>
              </a:rPr>
              <a:t> عن غيرة من المناهج </a:t>
            </a:r>
            <a:r>
              <a:rPr lang="ar-SA" sz="2500" dirty="0" smtClean="0"/>
              <a:t>وهي</a:t>
            </a:r>
            <a:r>
              <a:rPr lang="en-US" sz="2500" dirty="0" smtClean="0"/>
              <a:t> : </a:t>
            </a:r>
            <a:br>
              <a:rPr lang="en-US" sz="2500" dirty="0" smtClean="0"/>
            </a:br>
            <a:r>
              <a:rPr lang="ar-SA" sz="2500" dirty="0" smtClean="0"/>
              <a:t>أ‌- </a:t>
            </a:r>
            <a:r>
              <a:rPr lang="ar-SA" sz="2500" smtClean="0"/>
              <a:t>تصميم واختبار </a:t>
            </a:r>
            <a:r>
              <a:rPr lang="ar-SA" sz="2500" dirty="0" smtClean="0"/>
              <a:t>التجربة</a:t>
            </a:r>
            <a:r>
              <a:rPr lang="en-US" sz="2500" dirty="0" smtClean="0"/>
              <a:t>.</a:t>
            </a:r>
            <a:endParaRPr lang="ar-SA" sz="2500" dirty="0" smtClean="0"/>
          </a:p>
          <a:p>
            <a:pPr rtl="1"/>
            <a:r>
              <a:rPr lang="ar-SA" sz="2500" dirty="0" smtClean="0"/>
              <a:t>   ب- إجراء التجربة وتنفيذها</a:t>
            </a:r>
          </a:p>
          <a:p>
            <a:r>
              <a:rPr lang="en-US" dirty="0" smtClean="0"/>
              <a:t/>
            </a:r>
            <a:br>
              <a:rPr lang="en-US" dirty="0" smtClean="0"/>
            </a:br>
            <a:endParaRPr lang="en-US" dirty="0"/>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2544</TotalTime>
  <Words>1203</Words>
  <Application>Microsoft Office PowerPoint</Application>
  <PresentationFormat>A4 Paper (210x297 mm)‎</PresentationFormat>
  <Paragraphs>57</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عنوان المحاضرة</vt:lpstr>
      <vt:lpstr>عناصر المحاضرة</vt:lpstr>
      <vt:lpstr>مفهوم التجربة والتجريبية</vt:lpstr>
      <vt:lpstr>أولاً ـ المعنى العام أو الواسع</vt:lpstr>
      <vt:lpstr>أ ـ الاتجاه التجريبي ونظرية المعرفة</vt:lpstr>
      <vt:lpstr>ب ـ الاتجاه التجريبي في البحث الاجتماعي: </vt:lpstr>
      <vt:lpstr>ثانياً ـ المعنى الخاص أو الضيق</vt:lpstr>
      <vt:lpstr>الشريحة 9</vt:lpstr>
      <vt:lpstr>الشريحة 10</vt:lpstr>
      <vt:lpstr>الشريحة 11</vt:lpstr>
      <vt:lpstr>الشريحة 12</vt:lpstr>
      <vt:lpstr>خطوات البحث التجريبي </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eslam</cp:lastModifiedBy>
  <cp:revision>223</cp:revision>
  <dcterms:created xsi:type="dcterms:W3CDTF">2009-10-14T19:14:34Z</dcterms:created>
  <dcterms:modified xsi:type="dcterms:W3CDTF">2012-11-23T12:32:56Z</dcterms:modified>
</cp:coreProperties>
</file>