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84" r:id="rId14"/>
    <p:sldId id="281" r:id="rId15"/>
    <p:sldId id="282" r:id="rId16"/>
    <p:sldId id="283" r:id="rId17"/>
    <p:sldId id="277" r:id="rId18"/>
    <p:sldId id="278" r:id="rId19"/>
    <p:sldId id="279"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64" autoAdjust="0"/>
  </p:normalViewPr>
  <p:slideViewPr>
    <p:cSldViewPr>
      <p:cViewPr>
        <p:scale>
          <a:sx n="90" d="100"/>
          <a:sy n="90" d="100"/>
        </p:scale>
        <p:origin x="-600" y="348"/>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11/23/2012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2800" b="1" dirty="0" smtClean="0">
                <a:latin typeface="Calibri" pitchFamily="34" charset="0"/>
                <a:cs typeface="Times New Roman" pitchFamily="18" charset="0"/>
              </a:rPr>
              <a:t>نظرية المعرفة</a:t>
            </a:r>
            <a:endParaRPr lang="en-US" sz="2800" b="1" dirty="0">
              <a:latin typeface="Calibri" pitchFamily="34" charset="0"/>
            </a:endParaRPr>
          </a:p>
          <a:p>
            <a:pPr algn="ctr"/>
            <a:r>
              <a:rPr lang="ar-SA" sz="2600" b="1" dirty="0" smtClean="0">
                <a:solidFill>
                  <a:srgbClr val="7F7F7F"/>
                </a:solidFill>
                <a:latin typeface="Calibri" pitchFamily="34" charset="0"/>
                <a:cs typeface="Times New Roman" pitchFamily="18" charset="0"/>
              </a:rPr>
              <a:t>د</a:t>
            </a:r>
            <a:r>
              <a:rPr lang="en-US" sz="2600" b="1" dirty="0" smtClean="0">
                <a:solidFill>
                  <a:srgbClr val="7F7F7F"/>
                </a:solidFill>
                <a:latin typeface="Calibri" pitchFamily="34" charset="0"/>
                <a:cs typeface="Times New Roman" pitchFamily="18" charset="0"/>
              </a:rPr>
              <a:t> .</a:t>
            </a:r>
            <a:r>
              <a:rPr lang="ar-SA" sz="2600" b="1" dirty="0" smtClean="0">
                <a:solidFill>
                  <a:srgbClr val="7F7F7F"/>
                </a:solidFill>
                <a:latin typeface="Calibri" pitchFamily="34" charset="0"/>
                <a:cs typeface="Times New Roman" pitchFamily="18" charset="0"/>
              </a:rPr>
              <a:t>بدران مسعود بن الحسن</a:t>
            </a:r>
            <a:endParaRPr lang="en-US" sz="26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pc="-150" dirty="0" smtClean="0">
                <a:solidFill>
                  <a:srgbClr val="376092"/>
                </a:solidFill>
                <a:latin typeface="ae_AlMateen" pitchFamily="2" charset="-78"/>
                <a:cs typeface="ae_AlMateen" pitchFamily="2" charset="-78"/>
              </a:rPr>
              <a:t>المحاضرة العاشرة</a:t>
            </a:r>
            <a:endParaRPr lang="en-US"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1752600"/>
          </a:xfrm>
        </p:spPr>
        <p:txBody>
          <a:bodyPr/>
          <a:lstStyle/>
          <a:p>
            <a:pPr rtl="1" eaLnBrk="1" hangingPunct="1"/>
            <a:r>
              <a:rPr lang="ar-SA" b="1" dirty="0" smtClean="0">
                <a:solidFill>
                  <a:schemeClr val="tx1"/>
                </a:solidFill>
              </a:rPr>
              <a:t>أشهر أعلام نظرية المعرفة</a:t>
            </a:r>
          </a:p>
          <a:p>
            <a:pPr rtl="1" eaLnBrk="1" hangingPunct="1"/>
            <a:r>
              <a:rPr lang="ar-SA" b="1" dirty="0" smtClean="0">
                <a:solidFill>
                  <a:schemeClr val="tx1"/>
                </a:solidFill>
              </a:rPr>
              <a:t>(ابن سينا وابن عربي)</a:t>
            </a:r>
            <a:endParaRPr lang="en-US" b="1" dirty="0" smtClean="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ar-SA" dirty="0" smtClean="0">
                <a:solidFill>
                  <a:schemeClr val="tx2">
                    <a:lumMod val="75000"/>
                  </a:schemeClr>
                </a:solidFill>
              </a:rPr>
              <a:t>عناصر المحاضرة</a:t>
            </a:r>
            <a:endParaRPr lang="en-US" dirty="0">
              <a:solidFill>
                <a:schemeClr val="tx2">
                  <a:lumMod val="75000"/>
                </a:schemeClr>
              </a:solidFill>
            </a:endParaRPr>
          </a:p>
        </p:txBody>
      </p:sp>
      <p:sp>
        <p:nvSpPr>
          <p:cNvPr id="7171" name="Text Placeholder 5"/>
          <p:cNvSpPr>
            <a:spLocks noGrp="1"/>
          </p:cNvSpPr>
          <p:nvPr>
            <p:ph idx="1"/>
          </p:nvPr>
        </p:nvSpPr>
        <p:spPr>
          <a:xfrm>
            <a:off x="228600" y="1371600"/>
            <a:ext cx="9448800" cy="4754563"/>
          </a:xfrm>
        </p:spPr>
        <p:txBody>
          <a:bodyPr/>
          <a:lstStyle/>
          <a:p>
            <a:pPr algn="just" rtl="1"/>
            <a:r>
              <a:rPr lang="ar-SA" sz="2500" b="1" dirty="0" smtClean="0">
                <a:cs typeface="Arial" pitchFamily="34" charset="0"/>
              </a:rPr>
              <a:t>ابن سينا</a:t>
            </a:r>
          </a:p>
          <a:p>
            <a:pPr algn="just" rtl="1"/>
            <a:r>
              <a:rPr lang="ar-SA" sz="2500" b="1" dirty="0" smtClean="0">
                <a:cs typeface="Arial" pitchFamily="34" charset="0"/>
              </a:rPr>
              <a:t>		</a:t>
            </a:r>
            <a:r>
              <a:rPr lang="ar-SA" sz="2500" dirty="0" smtClean="0">
                <a:cs typeface="Arial" pitchFamily="34" charset="0"/>
              </a:rPr>
              <a:t>الموقف الفلسفي لابن سينا</a:t>
            </a:r>
          </a:p>
          <a:p>
            <a:pPr algn="just" rtl="1"/>
            <a:r>
              <a:rPr lang="ar-SA" sz="2500" dirty="0" smtClean="0">
                <a:cs typeface="Arial" pitchFamily="34" charset="0"/>
              </a:rPr>
              <a:t>		نظريته في المعرفة</a:t>
            </a:r>
          </a:p>
          <a:p>
            <a:pPr algn="just" rtl="1"/>
            <a:r>
              <a:rPr lang="ar-SA" sz="2500" dirty="0" smtClean="0">
                <a:cs typeface="Arial" pitchFamily="34" charset="0"/>
              </a:rPr>
              <a:t>		تصنيفه للعلوم</a:t>
            </a:r>
          </a:p>
          <a:p>
            <a:pPr algn="just" rtl="1"/>
            <a:r>
              <a:rPr lang="ar-SA" sz="2500" dirty="0" smtClean="0">
                <a:cs typeface="Arial" pitchFamily="34" charset="0"/>
              </a:rPr>
              <a:t>		فروع الحكمة</a:t>
            </a:r>
          </a:p>
          <a:p>
            <a:pPr algn="just" rtl="1"/>
            <a:r>
              <a:rPr lang="ar-SA" sz="2500" b="1" dirty="0" smtClean="0">
                <a:cs typeface="Arial" pitchFamily="34" charset="0"/>
              </a:rPr>
              <a:t>ابن عربي</a:t>
            </a:r>
            <a:r>
              <a:rPr lang="en-US" sz="2500" b="1" dirty="0" smtClean="0">
                <a:cs typeface="Arial" pitchFamily="34" charset="0"/>
              </a:rPr>
              <a:t> </a:t>
            </a:r>
            <a:endParaRPr lang="en-US" sz="2500" dirty="0" smtClean="0">
              <a:cs typeface="Arial" pitchFamily="34" charset="0"/>
            </a:endParaRPr>
          </a:p>
          <a:p>
            <a:pPr algn="just" rtl="1"/>
            <a:r>
              <a:rPr lang="en-US" sz="2500" dirty="0" smtClean="0">
                <a:cs typeface="Arial" pitchFamily="34" charset="0"/>
              </a:rPr>
              <a:t>		</a:t>
            </a:r>
            <a:r>
              <a:rPr lang="ar-SA" sz="2500" dirty="0" smtClean="0">
                <a:cs typeface="Arial" pitchFamily="34" charset="0"/>
              </a:rPr>
              <a:t>فلسفة ابن عربي</a:t>
            </a:r>
          </a:p>
          <a:p>
            <a:pPr algn="just" rtl="1"/>
            <a:r>
              <a:rPr lang="ar-SA" sz="2500" dirty="0" smtClean="0">
                <a:cs typeface="Arial" pitchFamily="34" charset="0"/>
              </a:rPr>
              <a:t>		المعرفة عند ابن عربي</a:t>
            </a:r>
          </a:p>
          <a:p>
            <a:pPr algn="just" rtl="1"/>
            <a:r>
              <a:rPr lang="ar-SA" sz="2500" dirty="0" smtClean="0">
                <a:cs typeface="Arial" pitchFamily="34" charset="0"/>
              </a:rPr>
              <a:t>		مراتب العلوم</a:t>
            </a:r>
          </a:p>
          <a:p>
            <a:pPr algn="just" rtl="1"/>
            <a:r>
              <a:rPr lang="ar-SA" sz="2500" dirty="0" smtClean="0">
                <a:cs typeface="Arial" pitchFamily="34" charset="0"/>
              </a:rPr>
              <a:t>		صعوبة تحديد معاني كلامه</a:t>
            </a:r>
          </a:p>
          <a:p>
            <a:pPr algn="just" rtl="1"/>
            <a:r>
              <a:rPr lang="ar-SA" sz="2500" b="1" dirty="0" smtClean="0">
                <a:cs typeface="Arial" pitchFamily="34" charset="0"/>
              </a:rPr>
              <a:t>		</a:t>
            </a:r>
            <a:endParaRPr lang="en-US" sz="2500" b="1" dirty="0" smtClean="0">
              <a:cs typeface="Arial" pitchFamily="34" charset="0"/>
            </a:endParaRPr>
          </a:p>
          <a:p>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الموقف الفلسفي لابن سينا:</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EG" sz="2500" dirty="0" smtClean="0"/>
              <a:t>الملاحظة الأساسية التي تكاد تكون محل اتفاق بين دارسي ابن سينا هي </a:t>
            </a:r>
            <a:r>
              <a:rPr lang="ar-EG" sz="2500" dirty="0" smtClean="0">
                <a:solidFill>
                  <a:srgbClr val="FF0000"/>
                </a:solidFill>
              </a:rPr>
              <a:t>ازدواجية الموقف الفلسفي عنده، أو تعدد المستوى الفلسفي </a:t>
            </a:r>
            <a:r>
              <a:rPr lang="ar-EG" sz="2500" dirty="0" err="1" smtClean="0">
                <a:solidFill>
                  <a:srgbClr val="FF0000"/>
                </a:solidFill>
              </a:rPr>
              <a:t>السينوى</a:t>
            </a:r>
            <a:r>
              <a:rPr lang="ar-SA" sz="2500" dirty="0" smtClean="0"/>
              <a:t>؛</a:t>
            </a:r>
            <a:r>
              <a:rPr lang="ar-EG" sz="2500" dirty="0" smtClean="0"/>
              <a:t> فهناك على ما يصرح به ابن سينا نفسه فلسفة </a:t>
            </a:r>
            <a:r>
              <a:rPr lang="ar-EG" sz="2500" dirty="0" err="1" smtClean="0">
                <a:solidFill>
                  <a:srgbClr val="FF0000"/>
                </a:solidFill>
              </a:rPr>
              <a:t>مشائية</a:t>
            </a:r>
            <a:r>
              <a:rPr lang="ar-EG" sz="2500" dirty="0" smtClean="0"/>
              <a:t> للجمهور، وفلسفة </a:t>
            </a:r>
            <a:r>
              <a:rPr lang="ar-EG" sz="2500" dirty="0" smtClean="0">
                <a:solidFill>
                  <a:srgbClr val="FF0000"/>
                </a:solidFill>
              </a:rPr>
              <a:t>مشرقية</a:t>
            </a:r>
            <a:r>
              <a:rPr lang="ar-EG" sz="2500" dirty="0" smtClean="0"/>
              <a:t> للخاصة</a:t>
            </a:r>
            <a:r>
              <a:rPr lang="ar-SA" sz="2500" dirty="0" smtClean="0"/>
              <a:t>. والاتجاه </a:t>
            </a:r>
            <a:r>
              <a:rPr lang="ar-SA" sz="2500" dirty="0" err="1" smtClean="0"/>
              <a:t>المشائى</a:t>
            </a:r>
            <a:r>
              <a:rPr lang="ar-SA" sz="2500" dirty="0" smtClean="0"/>
              <a:t> هو الشائع عن ابن سينا خاصة عند المتأثرين به </a:t>
            </a:r>
            <a:r>
              <a:rPr lang="ar-SA" sz="2500" dirty="0" err="1" smtClean="0"/>
              <a:t>فى</a:t>
            </a:r>
            <a:r>
              <a:rPr lang="ar-SA" sz="2500" dirty="0" smtClean="0"/>
              <a:t> الغرب، والممثل له </a:t>
            </a:r>
            <a:r>
              <a:rPr lang="ar-EG" sz="2500" dirty="0" smtClean="0"/>
              <a:t>من مؤلفاته هو </a:t>
            </a:r>
            <a:r>
              <a:rPr lang="ar-SA" sz="2500" dirty="0" smtClean="0"/>
              <a:t>(</a:t>
            </a:r>
            <a:r>
              <a:rPr lang="ar-EG" sz="2500" dirty="0" smtClean="0">
                <a:solidFill>
                  <a:srgbClr val="FF0000"/>
                </a:solidFill>
              </a:rPr>
              <a:t>الشفاء</a:t>
            </a:r>
            <a:r>
              <a:rPr lang="ar-SA" sz="2500" dirty="0" smtClean="0"/>
              <a:t>)</a:t>
            </a:r>
            <a:r>
              <a:rPr lang="ar-EG" sz="2500" dirty="0" smtClean="0"/>
              <a:t> بصفة عامة</a:t>
            </a:r>
            <a:r>
              <a:rPr lang="ar-SA" sz="2500" dirty="0" smtClean="0"/>
              <a:t>، </a:t>
            </a:r>
            <a:r>
              <a:rPr lang="ar-SA" sz="2500" dirty="0" err="1" smtClean="0"/>
              <a:t>أ</a:t>
            </a:r>
            <a:r>
              <a:rPr lang="ar-EG" sz="2500" dirty="0" smtClean="0"/>
              <a:t>ما الاتجاه </a:t>
            </a:r>
            <a:r>
              <a:rPr lang="ar-EG" sz="2500" dirty="0" err="1" smtClean="0"/>
              <a:t>المشرقى</a:t>
            </a:r>
            <a:r>
              <a:rPr lang="ar-EG" sz="2500" dirty="0" smtClean="0"/>
              <a:t> فالمقصود به عند ابن سينا ما زال محل خلاف بين الباحثين</a:t>
            </a:r>
            <a:r>
              <a:rPr lang="ar-SA" sz="2500" dirty="0" smtClean="0"/>
              <a:t>.</a:t>
            </a:r>
          </a:p>
          <a:p>
            <a:pPr marL="0" indent="0" algn="just" rtl="1">
              <a:spcBef>
                <a:spcPts val="0"/>
              </a:spcBef>
            </a:pPr>
            <a:r>
              <a:rPr lang="ar-SA" sz="2500" dirty="0" smtClean="0"/>
              <a:t>ونظرية المعرفة كما هو معروف مبنية على الموقف الفلسفي، ومع ازدواجية الموقف الفلسفي </a:t>
            </a:r>
            <a:r>
              <a:rPr lang="ar-SA" sz="2500" dirty="0" err="1" smtClean="0"/>
              <a:t>السينوى</a:t>
            </a:r>
            <a:r>
              <a:rPr lang="ar-SA" sz="2500" dirty="0" smtClean="0"/>
              <a:t> بين </a:t>
            </a:r>
            <a:r>
              <a:rPr lang="ar-SA" sz="2500" dirty="0" err="1" smtClean="0"/>
              <a:t>المشائية</a:t>
            </a:r>
            <a:r>
              <a:rPr lang="ar-SA" sz="2500" dirty="0" smtClean="0"/>
              <a:t> </a:t>
            </a:r>
            <a:r>
              <a:rPr lang="ar-SA" sz="2500" dirty="0" err="1" smtClean="0"/>
              <a:t>التى</a:t>
            </a:r>
            <a:r>
              <a:rPr lang="ar-SA" sz="2500" dirty="0" smtClean="0"/>
              <a:t> يخاطب بها الجمهور، والمشرقية </a:t>
            </a:r>
            <a:r>
              <a:rPr lang="ar-SA" sz="2500" dirty="0" err="1" smtClean="0"/>
              <a:t>التى</a:t>
            </a:r>
            <a:r>
              <a:rPr lang="ar-SA" sz="2500" dirty="0" smtClean="0"/>
              <a:t> يخاطب بها الخاصة فسنجد بالضرورة وبناء على ذلك </a:t>
            </a:r>
            <a:r>
              <a:rPr lang="ar-SA" sz="2500" dirty="0" smtClean="0">
                <a:solidFill>
                  <a:srgbClr val="FF0000"/>
                </a:solidFill>
              </a:rPr>
              <a:t>موقفين معرفيين مزدوجين أحدهما مبنى على </a:t>
            </a:r>
            <a:r>
              <a:rPr lang="ar-SA" sz="2500" dirty="0" err="1" smtClean="0">
                <a:solidFill>
                  <a:srgbClr val="FF0000"/>
                </a:solidFill>
              </a:rPr>
              <a:t>المشائية</a:t>
            </a:r>
            <a:r>
              <a:rPr lang="ar-SA" sz="2500" dirty="0" smtClean="0">
                <a:solidFill>
                  <a:srgbClr val="FF0000"/>
                </a:solidFill>
              </a:rPr>
              <a:t>، والآخر مبنى على المشرقية.</a:t>
            </a:r>
          </a:p>
          <a:p>
            <a:pPr marL="0" indent="0" algn="just" rtl="1">
              <a:spcBef>
                <a:spcPts val="0"/>
              </a:spcBef>
            </a:pPr>
            <a:r>
              <a:rPr lang="ar-SA" sz="2500" dirty="0" smtClean="0">
                <a:solidFill>
                  <a:srgbClr val="FF0000"/>
                </a:solidFill>
              </a:rPr>
              <a:t>وإذا كان منهج التصنيف </a:t>
            </a:r>
            <a:r>
              <a:rPr lang="ar-SA" sz="2500" dirty="0" err="1" smtClean="0">
                <a:solidFill>
                  <a:srgbClr val="FF0000"/>
                </a:solidFill>
              </a:rPr>
              <a:t>فى</a:t>
            </a:r>
            <a:r>
              <a:rPr lang="ar-SA" sz="2500" dirty="0" smtClean="0">
                <a:solidFill>
                  <a:srgbClr val="FF0000"/>
                </a:solidFill>
              </a:rPr>
              <a:t> العلم، ومنهج تصنيف العلوم على صلة وثيقة بنظرية المعرفة، فإننا نلحظ هذه الازدواجية </a:t>
            </a:r>
            <a:r>
              <a:rPr lang="ar-SA" sz="2500" dirty="0" err="1" smtClean="0">
                <a:solidFill>
                  <a:srgbClr val="FF0000"/>
                </a:solidFill>
              </a:rPr>
              <a:t>فى</a:t>
            </a:r>
            <a:r>
              <a:rPr lang="ar-SA" sz="2500" dirty="0" smtClean="0">
                <a:solidFill>
                  <a:srgbClr val="FF0000"/>
                </a:solidFill>
              </a:rPr>
              <a:t> موقف ابن سينا </a:t>
            </a:r>
            <a:r>
              <a:rPr lang="ar-SA" sz="2500" dirty="0" err="1" smtClean="0">
                <a:solidFill>
                  <a:srgbClr val="FF0000"/>
                </a:solidFill>
              </a:rPr>
              <a:t>الفلسفى</a:t>
            </a:r>
            <a:r>
              <a:rPr lang="ar-SA" sz="2500" dirty="0" smtClean="0">
                <a:solidFill>
                  <a:srgbClr val="FF0000"/>
                </a:solidFill>
              </a:rPr>
              <a:t>، </a:t>
            </a:r>
            <a:r>
              <a:rPr lang="ar-SA" sz="2500" dirty="0" err="1" smtClean="0">
                <a:solidFill>
                  <a:srgbClr val="FF0000"/>
                </a:solidFill>
              </a:rPr>
              <a:t>والتى</a:t>
            </a:r>
            <a:r>
              <a:rPr lang="ar-SA" sz="2500" dirty="0" smtClean="0">
                <a:solidFill>
                  <a:srgbClr val="FF0000"/>
                </a:solidFill>
              </a:rPr>
              <a:t> </a:t>
            </a:r>
            <a:r>
              <a:rPr lang="ar-SA" sz="2500" dirty="0" err="1" smtClean="0">
                <a:solidFill>
                  <a:srgbClr val="FF0000"/>
                </a:solidFill>
              </a:rPr>
              <a:t>ينبنى</a:t>
            </a:r>
            <a:r>
              <a:rPr lang="ar-SA" sz="2500" dirty="0" smtClean="0">
                <a:solidFill>
                  <a:srgbClr val="FF0000"/>
                </a:solidFill>
              </a:rPr>
              <a:t> عليها ازدواجية </a:t>
            </a:r>
            <a:r>
              <a:rPr lang="ar-SA" sz="2500" dirty="0" err="1" smtClean="0">
                <a:solidFill>
                  <a:srgbClr val="FF0000"/>
                </a:solidFill>
              </a:rPr>
              <a:t>فى</a:t>
            </a:r>
            <a:r>
              <a:rPr lang="ar-SA" sz="2500" dirty="0" smtClean="0">
                <a:solidFill>
                  <a:srgbClr val="FF0000"/>
                </a:solidFill>
              </a:rPr>
              <a:t> آثارها </a:t>
            </a:r>
            <a:r>
              <a:rPr lang="ar-SA" sz="2500" dirty="0" err="1" smtClean="0">
                <a:solidFill>
                  <a:srgbClr val="FF0000"/>
                </a:solidFill>
              </a:rPr>
              <a:t>فى</a:t>
            </a:r>
            <a:r>
              <a:rPr lang="ar-SA" sz="2500" dirty="0" smtClean="0">
                <a:solidFill>
                  <a:srgbClr val="FF0000"/>
                </a:solidFill>
              </a:rPr>
              <a:t> تصنيف العلوم، وفى منهج التصنيف </a:t>
            </a:r>
            <a:r>
              <a:rPr lang="ar-SA" sz="2500" dirty="0" err="1" smtClean="0">
                <a:solidFill>
                  <a:srgbClr val="FF0000"/>
                </a:solidFill>
              </a:rPr>
              <a:t>الفلسفى</a:t>
            </a:r>
            <a:r>
              <a:rPr lang="ar-SA" sz="2500" dirty="0" smtClean="0"/>
              <a:t>.</a:t>
            </a: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نظريته في المعرفة</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buFontTx/>
              <a:buChar char="-"/>
            </a:pPr>
            <a:r>
              <a:rPr lang="ar-SA" sz="2500" dirty="0" smtClean="0"/>
              <a:t>لابن سينا </a:t>
            </a:r>
            <a:r>
              <a:rPr lang="ar-SA" sz="2500" dirty="0" smtClean="0">
                <a:solidFill>
                  <a:srgbClr val="FF0000"/>
                </a:solidFill>
              </a:rPr>
              <a:t>نظرية متكاملة </a:t>
            </a:r>
            <a:r>
              <a:rPr lang="ar-SA" sz="2500" dirty="0" err="1" smtClean="0">
                <a:solidFill>
                  <a:srgbClr val="FF0000"/>
                </a:solidFill>
              </a:rPr>
              <a:t>فى</a:t>
            </a:r>
            <a:r>
              <a:rPr lang="ar-SA" sz="2500" dirty="0" smtClean="0">
                <a:solidFill>
                  <a:srgbClr val="FF0000"/>
                </a:solidFill>
              </a:rPr>
              <a:t> الوجود والمعرفة بأنواعها الحسية والعقلية</a:t>
            </a:r>
            <a:r>
              <a:rPr lang="ar-SA" sz="2500" dirty="0" smtClean="0"/>
              <a:t>، غير أنه انتهى به الأمر إلى إدراك </a:t>
            </a:r>
            <a:r>
              <a:rPr lang="ar-SA" sz="2500" dirty="0" smtClean="0">
                <a:solidFill>
                  <a:srgbClr val="FF0000"/>
                </a:solidFill>
              </a:rPr>
              <a:t>محدودية هذه الوسائل لمعرفة الوجود</a:t>
            </a:r>
            <a:r>
              <a:rPr lang="ar-SA" sz="2500" dirty="0" smtClean="0"/>
              <a:t>، وأنها لا يمكنها الاستقلال في إدراك الوجود ومعرفته، </a:t>
            </a:r>
          </a:p>
          <a:p>
            <a:pPr marL="0" indent="0" algn="just" rtl="1">
              <a:spcBef>
                <a:spcPts val="0"/>
              </a:spcBef>
              <a:buFontTx/>
              <a:buChar char="-"/>
            </a:pPr>
            <a:r>
              <a:rPr lang="ar-SA" sz="2500" dirty="0" smtClean="0"/>
              <a:t> يقول ابن سينا: ((... فبقى أن هاهنا شيئا خارجا عن جوهرنا فيه الصور المعقولة بالذات، إذ هو جوهر عقلي بالفعل، إذا وقع بين نفوسنا وبينه اتصال ما، ارتسم منه فيها الصور العقلية الخاصة بذلك الاستعداد الخاص لأحكام خاصة، وإذا أعرضت النفس عنه إلى ما يلي العالم </a:t>
            </a:r>
            <a:r>
              <a:rPr lang="ar-SA" sz="2500" dirty="0" err="1" smtClean="0"/>
              <a:t>الجسدانى</a:t>
            </a:r>
            <a:r>
              <a:rPr lang="ar-SA" sz="2500" dirty="0" smtClean="0"/>
              <a:t> أو إلى أي صورة أخرى انمحى المتمثل الذي كان أولا كأن المرآة التي كانت تحاذى بها جانب القدس قد أعرض بها عنه إلى جانب الحس أو إلى شيء آخر من الأمور القدسية، وهذا إنما يكون إذا اكتسبت نفوسنا هذا الاتصال))</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solidFill>
                  <a:srgbClr val="FF0000"/>
                </a:solidFill>
              </a:rPr>
              <a:t>- فنظرية المعرفة عند ابن سينا مرتبطة بقوى النفس عنده </a:t>
            </a:r>
            <a:r>
              <a:rPr lang="ar-SA" sz="2500" dirty="0" err="1" smtClean="0">
                <a:solidFill>
                  <a:srgbClr val="FF0000"/>
                </a:solidFill>
              </a:rPr>
              <a:t>والتى</a:t>
            </a:r>
            <a:r>
              <a:rPr lang="ar-SA" sz="2500" dirty="0" smtClean="0">
                <a:solidFill>
                  <a:srgbClr val="FF0000"/>
                </a:solidFill>
              </a:rPr>
              <a:t> يرى أنها الحواس والعقل والحدس، ومن ثم فالمعرفة تنقسم عنده إلى </a:t>
            </a:r>
            <a:r>
              <a:rPr lang="ar-SA" sz="2500" dirty="0" smtClean="0">
                <a:solidFill>
                  <a:srgbClr val="002060"/>
                </a:solidFill>
              </a:rPr>
              <a:t>المعرفة</a:t>
            </a:r>
            <a:r>
              <a:rPr lang="ar-SA" sz="2500" dirty="0" smtClean="0">
                <a:solidFill>
                  <a:srgbClr val="FF0000"/>
                </a:solidFill>
              </a:rPr>
              <a:t> الحسية والعقلية والحدسية</a:t>
            </a:r>
          </a:p>
          <a:p>
            <a:pPr marL="0" indent="0" algn="just" rtl="1">
              <a:spcBef>
                <a:spcPts val="0"/>
              </a:spcBef>
            </a:pPr>
            <a:r>
              <a:rPr lang="ar-SA" sz="2500" dirty="0" smtClean="0"/>
              <a:t>- </a:t>
            </a:r>
            <a:r>
              <a:rPr lang="ar-EG" sz="2500" dirty="0" smtClean="0"/>
              <a:t>و</a:t>
            </a:r>
            <a:r>
              <a:rPr lang="ar-SA" sz="2500" dirty="0" smtClean="0">
                <a:solidFill>
                  <a:srgbClr val="FF0000"/>
                </a:solidFill>
              </a:rPr>
              <a:t>المعرفة </a:t>
            </a:r>
            <a:r>
              <a:rPr lang="ar-EG" sz="2500" dirty="0" smtClean="0">
                <a:solidFill>
                  <a:srgbClr val="FF0000"/>
                </a:solidFill>
              </a:rPr>
              <a:t>الحدسية </a:t>
            </a:r>
            <a:r>
              <a:rPr lang="ar-SA" sz="2500" dirty="0" smtClean="0"/>
              <a:t>مكتسبة بسلوك طريق خاص، هو </a:t>
            </a:r>
            <a:r>
              <a:rPr lang="ar-SA" sz="2500" dirty="0" smtClean="0">
                <a:solidFill>
                  <a:srgbClr val="FF0000"/>
                </a:solidFill>
              </a:rPr>
              <a:t>طريق المجاهدة والتصفية </a:t>
            </a:r>
            <a:r>
              <a:rPr lang="ar-SA" sz="2500" dirty="0" smtClean="0"/>
              <a:t>والذي ينتهي بالاتصال ثم التلقي، كل حسب استعداده. فالمعرفة </a:t>
            </a:r>
            <a:r>
              <a:rPr lang="ar-SA" sz="2500" dirty="0" err="1" smtClean="0"/>
              <a:t>الإشراقية</a:t>
            </a:r>
            <a:r>
              <a:rPr lang="ar-SA" sz="2500" dirty="0" smtClean="0"/>
              <a:t> مرتبطة بالاستعداد، </a:t>
            </a:r>
          </a:p>
          <a:p>
            <a:pPr marL="0" indent="0" algn="just" rtl="1">
              <a:spcBef>
                <a:spcPts val="0"/>
              </a:spcBef>
            </a:pPr>
            <a:r>
              <a:rPr lang="ar-SA" sz="2500" dirty="0" smtClean="0"/>
              <a:t>- وهناك </a:t>
            </a:r>
            <a:r>
              <a:rPr lang="ar-SA" sz="2500" dirty="0" smtClean="0">
                <a:solidFill>
                  <a:srgbClr val="FF0000"/>
                </a:solidFill>
              </a:rPr>
              <a:t>مراتب ثلاثة مستعدة لهذه المعرفة </a:t>
            </a:r>
            <a:r>
              <a:rPr lang="ar-SA" sz="2500" dirty="0" smtClean="0"/>
              <a:t>بحسب نظرية ابن سينا: </a:t>
            </a:r>
            <a:r>
              <a:rPr lang="ar-SA" sz="2500" dirty="0" smtClean="0">
                <a:solidFill>
                  <a:srgbClr val="FF0000"/>
                </a:solidFill>
              </a:rPr>
              <a:t>الزاهد والعابد والعارف</a:t>
            </a:r>
            <a:r>
              <a:rPr lang="ar-SA" sz="2500" dirty="0" smtClean="0"/>
              <a:t>، وقد تناول كل ذلك بالتفصيل في الأنماط الثلاثة الأخيرة من إشاراته: الثامن والتاسع والعاشر من كتاب (الاشارات والتنبيهات).</a:t>
            </a:r>
          </a:p>
          <a:p>
            <a:pPr marL="0" indent="0" algn="just" rtl="1">
              <a:spcBef>
                <a:spcPts val="0"/>
              </a:spcBef>
            </a:pPr>
            <a:r>
              <a:rPr lang="ar-SA" sz="2500" dirty="0" smtClean="0"/>
              <a:t>إذن فالإضافة </a:t>
            </a:r>
            <a:r>
              <a:rPr lang="ar-SA" sz="2500" dirty="0" err="1" smtClean="0"/>
              <a:t>الحقيقية</a:t>
            </a:r>
            <a:r>
              <a:rPr lang="ar-SA" sz="2500" dirty="0" smtClean="0"/>
              <a:t> عند ابن سينا </a:t>
            </a:r>
            <a:r>
              <a:rPr lang="ar-SA" sz="2500" dirty="0" err="1" smtClean="0"/>
              <a:t>فى</a:t>
            </a:r>
            <a:r>
              <a:rPr lang="ar-SA" sz="2500" dirty="0" smtClean="0"/>
              <a:t> نظرية المعرفة هو </a:t>
            </a:r>
            <a:r>
              <a:rPr lang="ar-SA" sz="2500" dirty="0" smtClean="0">
                <a:solidFill>
                  <a:srgbClr val="FF0000"/>
                </a:solidFill>
              </a:rPr>
              <a:t>محاولة التنظير العقلي للمعرفة الحدسية.</a:t>
            </a:r>
            <a:endParaRPr lang="en-US" sz="25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u="sng" dirty="0" smtClean="0"/>
              <a:t>تصنيف العلوم عند ابن سينا:</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 </a:t>
            </a:r>
            <a:r>
              <a:rPr lang="ar-SA" sz="2500" dirty="0" smtClean="0">
                <a:solidFill>
                  <a:srgbClr val="FF0000"/>
                </a:solidFill>
              </a:rPr>
              <a:t>ينطلق تصنيف ابن سينا للعلوم من مفهومه للوجود</a:t>
            </a:r>
            <a:r>
              <a:rPr lang="ar-SA" sz="2500" dirty="0" smtClean="0"/>
              <a:t>، فالوجود عنده </a:t>
            </a:r>
            <a:r>
              <a:rPr lang="ar-SA" sz="2500" dirty="0" smtClean="0">
                <a:solidFill>
                  <a:srgbClr val="FF0000"/>
                </a:solidFill>
              </a:rPr>
              <a:t>إما عقلي مفارق</a:t>
            </a:r>
            <a:r>
              <a:rPr lang="ar-SA" sz="2500" dirty="0" smtClean="0"/>
              <a:t>، وهو موضوع ما بعد الطبيعة، </a:t>
            </a:r>
            <a:r>
              <a:rPr lang="ar-SA" sz="2500" dirty="0" smtClean="0">
                <a:solidFill>
                  <a:srgbClr val="FF0000"/>
                </a:solidFill>
              </a:rPr>
              <a:t>وإما مادي محسوس </a:t>
            </a:r>
            <a:r>
              <a:rPr lang="ar-SA" sz="2500" dirty="0" smtClean="0"/>
              <a:t>وهو موضوع الطبيعة، </a:t>
            </a:r>
            <a:r>
              <a:rPr lang="ar-SA" sz="2500" dirty="0" smtClean="0">
                <a:solidFill>
                  <a:srgbClr val="FF0000"/>
                </a:solidFill>
              </a:rPr>
              <a:t>وإما ذهني متصور </a:t>
            </a:r>
            <a:r>
              <a:rPr lang="ar-SA" sz="2500" dirty="0" smtClean="0"/>
              <a:t>وهو موضوع المنطق، </a:t>
            </a:r>
          </a:p>
          <a:p>
            <a:pPr marL="0" indent="0" algn="just" rtl="1">
              <a:spcBef>
                <a:spcPts val="0"/>
              </a:spcBef>
            </a:pPr>
            <a:r>
              <a:rPr lang="ar-SA" sz="2500" dirty="0" smtClean="0"/>
              <a:t>- </a:t>
            </a:r>
            <a:r>
              <a:rPr lang="ar-SA" sz="2500" dirty="0" smtClean="0">
                <a:solidFill>
                  <a:srgbClr val="FF0000"/>
                </a:solidFill>
              </a:rPr>
              <a:t>وموضوع الطبيعة </a:t>
            </a:r>
            <a:r>
              <a:rPr lang="ar-SA" sz="2500" dirty="0" smtClean="0"/>
              <a:t>لا يوجد ولا يمكن أن يتصور وجوده بريئا عن المادة، وأما </a:t>
            </a:r>
            <a:r>
              <a:rPr lang="ar-SA" sz="2500" dirty="0" smtClean="0">
                <a:solidFill>
                  <a:srgbClr val="FF0000"/>
                </a:solidFill>
              </a:rPr>
              <a:t>موضوع ما بعد الطبيعة</a:t>
            </a:r>
            <a:r>
              <a:rPr lang="ar-SA" sz="2500" dirty="0" smtClean="0"/>
              <a:t> فلا تخالطه المادة أصلا، </a:t>
            </a:r>
            <a:r>
              <a:rPr lang="ar-SA" sz="2500" dirty="0" smtClean="0">
                <a:solidFill>
                  <a:srgbClr val="FF0000"/>
                </a:solidFill>
              </a:rPr>
              <a:t>وموضوع المنطق </a:t>
            </a:r>
            <a:r>
              <a:rPr lang="ar-SA" sz="2500" dirty="0" smtClean="0"/>
              <a:t>منتزع من المادة بطريق التجريد</a:t>
            </a:r>
          </a:p>
          <a:p>
            <a:pPr marL="0" indent="0" algn="just" rtl="1">
              <a:spcBef>
                <a:spcPts val="0"/>
              </a:spcBef>
            </a:pPr>
            <a:r>
              <a:rPr lang="ar-SA" sz="2500" dirty="0" smtClean="0"/>
              <a:t>- هذا الأساس في التصنيف سيؤثر مباشرة في منهج التصنيف عنده حيث ستكون بدايته في مصنفاته - </a:t>
            </a:r>
            <a:r>
              <a:rPr lang="ar-SA" sz="2500" dirty="0" smtClean="0">
                <a:solidFill>
                  <a:srgbClr val="FF0000"/>
                </a:solidFill>
              </a:rPr>
              <a:t>بعد المدخل المنطقى </a:t>
            </a:r>
            <a:r>
              <a:rPr lang="ar-SA" sz="2500" dirty="0" smtClean="0"/>
              <a:t>- هو العلم الطبيعى، مع ملاحظة أن المدخل المنطقى هو عنده فى جميع كتبه (كالشفاء والنجاة والإشارات) يبدأ به </a:t>
            </a:r>
            <a:r>
              <a:rPr lang="ar-SA" sz="2500" dirty="0" smtClean="0">
                <a:solidFill>
                  <a:srgbClr val="FF0000"/>
                </a:solidFill>
              </a:rPr>
              <a:t>لكونه آلة تعصم الذهن عن الخطأ</a:t>
            </a:r>
            <a:r>
              <a:rPr lang="ar-SA" sz="2500" dirty="0" smtClean="0"/>
              <a:t>.</a:t>
            </a:r>
          </a:p>
          <a:p>
            <a:pPr marL="0" indent="0" algn="just" rtl="1">
              <a:spcBef>
                <a:spcPts val="0"/>
              </a:spcBef>
            </a:pPr>
            <a:r>
              <a:rPr lang="ar-SA" sz="2500" dirty="0" smtClean="0"/>
              <a:t>- وبناء على أساس التصنيف هذا يقسم ابن سينا في رسالة (أقسام العلوم العقلية) </a:t>
            </a:r>
            <a:r>
              <a:rPr lang="ar-SA" sz="2500" dirty="0" smtClean="0">
                <a:solidFill>
                  <a:srgbClr val="FF0000"/>
                </a:solidFill>
              </a:rPr>
              <a:t>الحكمة إلى قسم نظرى مجرد وقسم عملى</a:t>
            </a:r>
            <a:r>
              <a:rPr lang="ar-SA" sz="2500" dirty="0" smtClean="0"/>
              <a:t>، والقسم </a:t>
            </a:r>
            <a:r>
              <a:rPr lang="ar-SA" sz="2500" dirty="0" smtClean="0">
                <a:solidFill>
                  <a:srgbClr val="FF0000"/>
                </a:solidFill>
              </a:rPr>
              <a:t>النظرى</a:t>
            </a:r>
            <a:r>
              <a:rPr lang="ar-SA" sz="2500" dirty="0" smtClean="0"/>
              <a:t> هو الذى الغاية فيه حصول الاعتقاد اليقينى بحال الموجودات التى لا يتعلق وجودها بفعل الإنسان، ويكون المقصود إنما هو حصول رأى فقط مثل علم التوحيد وعلم الهيئة.</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pPr>
            <a:r>
              <a:rPr lang="ar-SA" sz="2500" dirty="0" smtClean="0"/>
              <a:t>- والقسم </a:t>
            </a:r>
            <a:r>
              <a:rPr lang="ar-SA" sz="2500" dirty="0" smtClean="0">
                <a:solidFill>
                  <a:srgbClr val="FF0000"/>
                </a:solidFill>
              </a:rPr>
              <a:t>العملي</a:t>
            </a:r>
            <a:r>
              <a:rPr lang="ar-SA" sz="2500" dirty="0" smtClean="0"/>
              <a:t> هو الذي ليس الغاية فيه حصول الاعتقاد اليقيني بالموجودات، بل ربما يكون المقصود فيه حصول صحة رأى في أمر يحصل بكسب الإنسان ليكتسب ما هو الخير منه، فلا يكون المقصود حصول رأى فقط، بل حصول رأى لأجل عمل، فغاية النظري هو الحق، وغاية العملي هو الخير</a:t>
            </a:r>
          </a:p>
          <a:p>
            <a:pPr marL="0" indent="0" algn="just" rtl="1">
              <a:spcBef>
                <a:spcPts val="0"/>
              </a:spcBef>
            </a:pPr>
            <a:r>
              <a:rPr lang="ar-SA" sz="2500" dirty="0" smtClean="0"/>
              <a:t>- أما </a:t>
            </a:r>
            <a:r>
              <a:rPr lang="ar-SA" sz="2500" dirty="0" smtClean="0">
                <a:solidFill>
                  <a:srgbClr val="FF0000"/>
                </a:solidFill>
              </a:rPr>
              <a:t>أقسام الحكمة النظرية ثلاثة</a:t>
            </a:r>
            <a:r>
              <a:rPr lang="ar-SA" sz="2500" dirty="0" smtClean="0"/>
              <a:t>: العلم </a:t>
            </a:r>
            <a:r>
              <a:rPr lang="ar-SA" sz="2500" dirty="0" smtClean="0">
                <a:solidFill>
                  <a:srgbClr val="FF0000"/>
                </a:solidFill>
              </a:rPr>
              <a:t>الأسفل</a:t>
            </a:r>
            <a:r>
              <a:rPr lang="ar-SA" sz="2500" dirty="0" smtClean="0"/>
              <a:t> ويسمى </a:t>
            </a:r>
            <a:r>
              <a:rPr lang="ar-SA" sz="2500" dirty="0" smtClean="0">
                <a:solidFill>
                  <a:srgbClr val="FF0000"/>
                </a:solidFill>
              </a:rPr>
              <a:t>العلم الطبيعي</a:t>
            </a:r>
            <a:r>
              <a:rPr lang="ar-SA" sz="2500" dirty="0" smtClean="0"/>
              <a:t>، والعلم </a:t>
            </a:r>
            <a:r>
              <a:rPr lang="ar-SA" sz="2500" dirty="0" smtClean="0">
                <a:solidFill>
                  <a:srgbClr val="FF0000"/>
                </a:solidFill>
              </a:rPr>
              <a:t>الأوسط</a:t>
            </a:r>
            <a:r>
              <a:rPr lang="ar-SA" sz="2500" dirty="0" smtClean="0"/>
              <a:t> ويسمى العلم </a:t>
            </a:r>
            <a:r>
              <a:rPr lang="ar-SA" sz="2500" dirty="0" smtClean="0">
                <a:solidFill>
                  <a:srgbClr val="FF0000"/>
                </a:solidFill>
              </a:rPr>
              <a:t>الرياضي</a:t>
            </a:r>
            <a:r>
              <a:rPr lang="ar-SA" sz="2500" dirty="0" smtClean="0"/>
              <a:t>، والعلم </a:t>
            </a:r>
            <a:r>
              <a:rPr lang="ar-SA" sz="2500" dirty="0" smtClean="0">
                <a:solidFill>
                  <a:srgbClr val="FF0000"/>
                </a:solidFill>
              </a:rPr>
              <a:t>الأعلى</a:t>
            </a:r>
            <a:r>
              <a:rPr lang="ar-SA" sz="2500" dirty="0" smtClean="0"/>
              <a:t> ويسمى </a:t>
            </a:r>
            <a:r>
              <a:rPr lang="ar-SA" sz="2500" dirty="0" smtClean="0">
                <a:solidFill>
                  <a:srgbClr val="FF0000"/>
                </a:solidFill>
              </a:rPr>
              <a:t>العلم الإلهي</a:t>
            </a:r>
            <a:r>
              <a:rPr lang="ar-SA" sz="2500" dirty="0" smtClean="0"/>
              <a:t>. </a:t>
            </a:r>
          </a:p>
          <a:p>
            <a:pPr marL="0" indent="0" algn="just" rtl="1">
              <a:spcBef>
                <a:spcPts val="0"/>
              </a:spcBef>
            </a:pPr>
            <a:r>
              <a:rPr lang="ar-SA" sz="2500" dirty="0" smtClean="0"/>
              <a:t>- </a:t>
            </a:r>
            <a:r>
              <a:rPr lang="ar-SA" sz="2500" dirty="0" smtClean="0">
                <a:solidFill>
                  <a:srgbClr val="FF0000"/>
                </a:solidFill>
              </a:rPr>
              <a:t>فالعلوم النظرية أقسام ثلاثة</a:t>
            </a:r>
            <a:r>
              <a:rPr lang="ar-SA" sz="2500" dirty="0" smtClean="0"/>
              <a:t>: العلم الخاص بالقسم الأول يسمى </a:t>
            </a:r>
            <a:r>
              <a:rPr lang="ar-SA" sz="2500" dirty="0" smtClean="0">
                <a:solidFill>
                  <a:srgbClr val="FF0000"/>
                </a:solidFill>
              </a:rPr>
              <a:t>طبيعيا</a:t>
            </a:r>
            <a:r>
              <a:rPr lang="ar-SA" sz="2500" dirty="0" smtClean="0"/>
              <a:t>، والعلم الخاص بالقسم الثاني يسمى </a:t>
            </a:r>
            <a:r>
              <a:rPr lang="ar-SA" sz="2500" dirty="0" smtClean="0">
                <a:solidFill>
                  <a:srgbClr val="FF0000"/>
                </a:solidFill>
              </a:rPr>
              <a:t>رياضيا</a:t>
            </a:r>
            <a:r>
              <a:rPr lang="ar-SA" sz="2500" dirty="0" smtClean="0"/>
              <a:t> والعلم الخاص بالقسم الثالث يسمى </a:t>
            </a:r>
            <a:r>
              <a:rPr lang="ar-SA" sz="2500" dirty="0" smtClean="0">
                <a:solidFill>
                  <a:srgbClr val="FF0000"/>
                </a:solidFill>
              </a:rPr>
              <a:t>إلهيا</a:t>
            </a:r>
            <a:r>
              <a:rPr lang="ar-SA" sz="2500" dirty="0" smtClean="0"/>
              <a:t>.</a:t>
            </a: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buFontTx/>
              <a:buChar char="-"/>
            </a:pPr>
            <a:r>
              <a:rPr lang="ar-SA" sz="2500" dirty="0" smtClean="0"/>
              <a:t>أما </a:t>
            </a:r>
            <a:r>
              <a:rPr lang="ar-SA" sz="2500" dirty="0" smtClean="0">
                <a:solidFill>
                  <a:srgbClr val="FF0000"/>
                </a:solidFill>
              </a:rPr>
              <a:t>أقسام الحكمة العملية </a:t>
            </a:r>
            <a:r>
              <a:rPr lang="ar-SA" sz="2500" dirty="0" smtClean="0"/>
              <a:t>عند ابن سينا </a:t>
            </a:r>
            <a:r>
              <a:rPr lang="ar-SA" sz="2500" dirty="0" smtClean="0">
                <a:solidFill>
                  <a:srgbClr val="FF0000"/>
                </a:solidFill>
              </a:rPr>
              <a:t>فثلاثة</a:t>
            </a:r>
            <a:r>
              <a:rPr lang="ar-SA" sz="2500" dirty="0" smtClean="0"/>
              <a:t>، القسم </a:t>
            </a:r>
            <a:r>
              <a:rPr lang="ar-SA" sz="2500" dirty="0" smtClean="0">
                <a:solidFill>
                  <a:srgbClr val="FF0000"/>
                </a:solidFill>
              </a:rPr>
              <a:t>الأول</a:t>
            </a:r>
            <a:r>
              <a:rPr lang="ar-SA" sz="2500" dirty="0" smtClean="0"/>
              <a:t>، ويعرف به أن الإنسان </a:t>
            </a:r>
            <a:r>
              <a:rPr lang="ar-SA" sz="2500" dirty="0" smtClean="0">
                <a:solidFill>
                  <a:srgbClr val="FF0000"/>
                </a:solidFill>
              </a:rPr>
              <a:t>كيف ينبغي أن تكون أخلاقه وأفعاله </a:t>
            </a:r>
            <a:r>
              <a:rPr lang="ar-SA" sz="2500" dirty="0" smtClean="0"/>
              <a:t>حتى تكون حياته الأولى والأخرى سعيدة، </a:t>
            </a:r>
          </a:p>
          <a:p>
            <a:pPr marL="0" indent="0" algn="just" rtl="1">
              <a:spcBef>
                <a:spcPts val="0"/>
              </a:spcBef>
              <a:buFontTx/>
              <a:buChar char="-"/>
            </a:pPr>
            <a:r>
              <a:rPr lang="ar-SA" sz="2500" dirty="0" smtClean="0"/>
              <a:t> والقسم </a:t>
            </a:r>
            <a:r>
              <a:rPr lang="ar-SA" sz="2500" dirty="0" smtClean="0">
                <a:solidFill>
                  <a:srgbClr val="FF0000"/>
                </a:solidFill>
              </a:rPr>
              <a:t>الثاني</a:t>
            </a:r>
            <a:r>
              <a:rPr lang="ar-SA" sz="2500" dirty="0" smtClean="0"/>
              <a:t> ويعرف منه أن الإنسان </a:t>
            </a:r>
            <a:r>
              <a:rPr lang="ar-SA" sz="2500" dirty="0" smtClean="0">
                <a:solidFill>
                  <a:srgbClr val="FF0000"/>
                </a:solidFill>
              </a:rPr>
              <a:t>كيف ينبغي أن يكون تدبيره لمنـزله </a:t>
            </a:r>
            <a:r>
              <a:rPr lang="ar-SA" sz="2500" dirty="0" smtClean="0"/>
              <a:t>المشترك بينه وبين زوجه وولده ومملوكه حتى تكون حاله منتظمة مؤدية إلى التمكن من كسب السعادة، </a:t>
            </a:r>
          </a:p>
          <a:p>
            <a:pPr marL="0" indent="0" algn="just" rtl="1">
              <a:spcBef>
                <a:spcPts val="0"/>
              </a:spcBef>
              <a:buFontTx/>
              <a:buChar char="-"/>
            </a:pPr>
            <a:r>
              <a:rPr lang="ar-SA" sz="2500" dirty="0" smtClean="0"/>
              <a:t> والقسم </a:t>
            </a:r>
            <a:r>
              <a:rPr lang="ar-SA" sz="2500" dirty="0" smtClean="0">
                <a:solidFill>
                  <a:srgbClr val="FF0000"/>
                </a:solidFill>
              </a:rPr>
              <a:t>الثالث</a:t>
            </a:r>
            <a:r>
              <a:rPr lang="ar-SA" sz="2500" dirty="0" smtClean="0"/>
              <a:t>، ويعرف به </a:t>
            </a:r>
            <a:r>
              <a:rPr lang="ar-SA" sz="2500" dirty="0" smtClean="0">
                <a:solidFill>
                  <a:srgbClr val="FF0000"/>
                </a:solidFill>
              </a:rPr>
              <a:t>أصناف السياسات </a:t>
            </a:r>
            <a:r>
              <a:rPr lang="ar-SA" sz="2500" dirty="0" err="1" smtClean="0">
                <a:solidFill>
                  <a:srgbClr val="FF0000"/>
                </a:solidFill>
              </a:rPr>
              <a:t>والرياسات</a:t>
            </a:r>
            <a:r>
              <a:rPr lang="ar-SA" sz="2500" dirty="0" smtClean="0">
                <a:solidFill>
                  <a:srgbClr val="FF0000"/>
                </a:solidFill>
              </a:rPr>
              <a:t> والاجتماعات المدنية الفاضلة والرديئة، ويعرف وجه استيفاء كل واحد منها </a:t>
            </a:r>
            <a:r>
              <a:rPr lang="ar-SA" sz="2500" dirty="0" smtClean="0"/>
              <a:t>وعلة زواله وجهة انتقاله، ما كان يتعلق من ذلك بالملك. وما كان من ذلك يتعلق بالنبوة والشريعة. وهذا الجزء من الحكمة العملية يعرف به وجود النبوة وحاجة نوع الإنسان فى وجوده وبقائه ومنقلبه إلى الشريعة. </a:t>
            </a:r>
          </a:p>
          <a:p>
            <a:pPr marL="0" indent="0" algn="just" rtl="1">
              <a:spcBef>
                <a:spcPts val="0"/>
              </a:spcBef>
              <a:buFontTx/>
              <a:buChar char="-"/>
            </a:pPr>
            <a:r>
              <a:rPr lang="ar-SA" sz="2500" b="1" dirty="0" smtClean="0"/>
              <a:t> </a:t>
            </a:r>
            <a:r>
              <a:rPr lang="ar-SA" sz="2500" dirty="0" smtClean="0"/>
              <a:t>ثم أخذ ابن سينا بعد ذلك في بيان </a:t>
            </a:r>
            <a:r>
              <a:rPr lang="ar-SA" sz="2500" dirty="0" smtClean="0">
                <a:solidFill>
                  <a:srgbClr val="FF0000"/>
                </a:solidFill>
              </a:rPr>
              <a:t>أقسام علوم الحكمة الطبيعية، والرياضية والإلهية والمنطقية في بقية رسالته، مؤكدا </a:t>
            </a:r>
            <a:r>
              <a:rPr lang="ar-SA" sz="2500" dirty="0" err="1" smtClean="0">
                <a:solidFill>
                  <a:srgbClr val="FF0000"/>
                </a:solidFill>
              </a:rPr>
              <a:t>فى</a:t>
            </a:r>
            <a:r>
              <a:rPr lang="ar-SA" sz="2500" dirty="0" smtClean="0">
                <a:solidFill>
                  <a:srgbClr val="FF0000"/>
                </a:solidFill>
              </a:rPr>
              <a:t> النهاية على أن جملة العلوم المعقولة المضبوطة </a:t>
            </a:r>
            <a:r>
              <a:rPr lang="ar-SA" sz="2500" dirty="0" err="1" smtClean="0">
                <a:solidFill>
                  <a:srgbClr val="FF0000"/>
                </a:solidFill>
              </a:rPr>
              <a:t>فى</a:t>
            </a:r>
            <a:r>
              <a:rPr lang="ar-SA" sz="2500" dirty="0" smtClean="0">
                <a:solidFill>
                  <a:srgbClr val="FF0000"/>
                </a:solidFill>
              </a:rPr>
              <a:t> هذه الرسالة العظيمة ثلاثة وخمسون علما</a:t>
            </a:r>
            <a:r>
              <a:rPr lang="ar-SA" sz="2500" dirty="0" smtClean="0"/>
              <a:t>.</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فروع الحكمة</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500" dirty="0" smtClean="0"/>
              <a:t>ويعلق الشيخ مصطفى عبد الرازق بقوله: ولم يبلغ أحد علمناه قبل ابن سينا بالعلوم العقلية أو العلوم الفلسفية هذا العدد، وقد </a:t>
            </a:r>
            <a:r>
              <a:rPr lang="ar-SA" sz="2500" dirty="0" smtClean="0">
                <a:solidFill>
                  <a:srgbClr val="FF0000"/>
                </a:solidFill>
              </a:rPr>
              <a:t>جعل المنطق آلة للعلوم العقلية أو الفلسفة بقسميها النظري والعملي، ثم أسماه مع ذلك حكمة</a:t>
            </a:r>
            <a:r>
              <a:rPr lang="ar-SA" sz="2500" dirty="0" smtClean="0"/>
              <a:t>، وذكر في فروع العلم الإلهي: علم الوحي وعلم المعاد.</a:t>
            </a:r>
          </a:p>
          <a:p>
            <a:pPr marL="0" indent="0" algn="just" rtl="1">
              <a:spcBef>
                <a:spcPts val="0"/>
              </a:spcBef>
            </a:pPr>
            <a:r>
              <a:rPr lang="ar-SA" sz="2500" dirty="0" smtClean="0"/>
              <a:t>ويقول ابن سينا في عيون الحكمة: ((</a:t>
            </a:r>
            <a:r>
              <a:rPr lang="ar-SA" sz="2500" dirty="0" smtClean="0">
                <a:solidFill>
                  <a:srgbClr val="FF0000"/>
                </a:solidFill>
              </a:rPr>
              <a:t>الحكمة استكمال النفس الإنسانية بتصور الأمور والتصديق بها بالحقائق النظرية والعملية على قدر الطاقة الإنسانية</a:t>
            </a:r>
            <a:r>
              <a:rPr lang="ar-SA" sz="2500" dirty="0" smtClean="0"/>
              <a:t>. والحكمة المتعلقة بالأمور التي إلينا أن نعلمها وليس إلينا أن نعملها تسمى </a:t>
            </a:r>
            <a:r>
              <a:rPr lang="ar-SA" sz="2500" dirty="0" smtClean="0">
                <a:solidFill>
                  <a:srgbClr val="FF0000"/>
                </a:solidFill>
              </a:rPr>
              <a:t>حكمة نظرية </a:t>
            </a:r>
            <a:r>
              <a:rPr lang="ar-SA" sz="2500" dirty="0" smtClean="0"/>
              <a:t>والحكمة المتعلقة بالأمور العملية التي إلينا أن نعلمها ونعملها تسمى </a:t>
            </a:r>
            <a:r>
              <a:rPr lang="ar-SA" sz="2500" dirty="0" smtClean="0">
                <a:solidFill>
                  <a:srgbClr val="FF0000"/>
                </a:solidFill>
              </a:rPr>
              <a:t>حكمة عملية</a:t>
            </a:r>
            <a:r>
              <a:rPr lang="ar-SA" sz="2500" dirty="0" smtClean="0"/>
              <a:t>. </a:t>
            </a:r>
            <a:r>
              <a:rPr lang="ar-SA" sz="2500" dirty="0" smtClean="0">
                <a:solidFill>
                  <a:srgbClr val="FF0000"/>
                </a:solidFill>
              </a:rPr>
              <a:t>وكل واحدة من الحكمتين تنحصر في أقسام ثلاثة</a:t>
            </a:r>
            <a:r>
              <a:rPr lang="ar-SA" sz="2500" dirty="0" smtClean="0"/>
              <a:t>. </a:t>
            </a:r>
            <a:r>
              <a:rPr lang="ar-SA" sz="2500" dirty="0" smtClean="0">
                <a:solidFill>
                  <a:srgbClr val="FF0000"/>
                </a:solidFill>
              </a:rPr>
              <a:t>فأقسام الحكمة العملية: حكمة مدنية، وحكمة منـزلية، وحكمة خلقية</a:t>
            </a:r>
            <a:r>
              <a:rPr lang="ar-SA" sz="2500" dirty="0" smtClean="0"/>
              <a:t>. ومبدأ هذه الثلاثة </a:t>
            </a:r>
            <a:r>
              <a:rPr lang="ar-SA" sz="2500" dirty="0" smtClean="0">
                <a:solidFill>
                  <a:srgbClr val="FF0000"/>
                </a:solidFill>
              </a:rPr>
              <a:t>مستفاد من جهة الشريعة الإلهية</a:t>
            </a:r>
            <a:r>
              <a:rPr lang="ar-SA" sz="2500" dirty="0" smtClean="0"/>
              <a:t>، </a:t>
            </a:r>
            <a:r>
              <a:rPr lang="ar-SA" sz="2500" dirty="0" err="1" smtClean="0"/>
              <a:t>وكمالات</a:t>
            </a:r>
            <a:r>
              <a:rPr lang="ar-SA" sz="2500" dirty="0" smtClean="0"/>
              <a:t> حدودها تستبين بالشريعة الإلهية، </a:t>
            </a:r>
            <a:r>
              <a:rPr lang="ar-SA" sz="2500" dirty="0" smtClean="0">
                <a:solidFill>
                  <a:srgbClr val="FF0000"/>
                </a:solidFill>
              </a:rPr>
              <a:t>وتتصرف فيها بعد ذلك القوة النظرية من البشر بمعرفة القوانين العملية </a:t>
            </a:r>
            <a:r>
              <a:rPr lang="ar-SA" sz="2500" dirty="0" smtClean="0"/>
              <a:t>منهم وباستعمال تلك القوانين في الجزئيات.</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t>- </a:t>
            </a:r>
            <a:r>
              <a:rPr lang="ar-SA" sz="2500" dirty="0" smtClean="0">
                <a:solidFill>
                  <a:srgbClr val="FF0000"/>
                </a:solidFill>
              </a:rPr>
              <a:t>فالحكمة المدنية فائدتها أن تعلم كيفية المشاركة </a:t>
            </a:r>
            <a:r>
              <a:rPr lang="ar-SA" sz="2500" dirty="0" err="1" smtClean="0"/>
              <a:t>التى</a:t>
            </a:r>
            <a:r>
              <a:rPr lang="ar-SA" sz="2500" dirty="0" smtClean="0"/>
              <a:t> تقع فيها بين أشخاص الناس ليتعاونوا على مصالح الأبدان، ومصالح بقاء نوع الإنسان. </a:t>
            </a:r>
          </a:p>
          <a:p>
            <a:pPr marL="0" indent="0" algn="just" rtl="1">
              <a:spcBef>
                <a:spcPts val="0"/>
              </a:spcBef>
            </a:pPr>
            <a:r>
              <a:rPr lang="ar-SA" sz="2500" dirty="0" smtClean="0"/>
              <a:t>- </a:t>
            </a:r>
            <a:r>
              <a:rPr lang="ar-SA" sz="2500" dirty="0" smtClean="0">
                <a:solidFill>
                  <a:srgbClr val="FF0000"/>
                </a:solidFill>
              </a:rPr>
              <a:t>والحكمة المنـزلية فائدتها: أن تعلم المشاركة التي ينبغي أن تكون بين أهل منـزل واحد </a:t>
            </a:r>
            <a:r>
              <a:rPr lang="ar-SA" sz="2500" dirty="0" smtClean="0"/>
              <a:t>لتنتظم به المصلحة المنـزلية، والمشاركة المنـزلية تتم بين زوج وزوجة، ووالد ومولود، ومالك وعبد.</a:t>
            </a:r>
          </a:p>
          <a:p>
            <a:pPr marL="0" indent="0" algn="just" rtl="1">
              <a:spcBef>
                <a:spcPts val="0"/>
              </a:spcBef>
            </a:pPr>
            <a:r>
              <a:rPr lang="ar-SA" sz="2500" dirty="0" smtClean="0"/>
              <a:t>- وأما </a:t>
            </a:r>
            <a:r>
              <a:rPr lang="ar-SA" sz="2500" dirty="0" smtClean="0">
                <a:solidFill>
                  <a:srgbClr val="FF0000"/>
                </a:solidFill>
              </a:rPr>
              <a:t>الحكمة الخلقية ففائدتها أن تعلم الفضائل وكيفية اقتنائها لتزكو </a:t>
            </a:r>
            <a:r>
              <a:rPr lang="ar-SA" sz="2500" dirty="0" err="1" smtClean="0">
                <a:solidFill>
                  <a:srgbClr val="FF0000"/>
                </a:solidFill>
              </a:rPr>
              <a:t>بها</a:t>
            </a:r>
            <a:r>
              <a:rPr lang="ar-SA" sz="2500" dirty="0" smtClean="0">
                <a:solidFill>
                  <a:srgbClr val="FF0000"/>
                </a:solidFill>
              </a:rPr>
              <a:t> النفس</a:t>
            </a:r>
            <a:r>
              <a:rPr lang="ar-SA" sz="2500" dirty="0" smtClean="0"/>
              <a:t>، وتعلم الرذائل وكيفية توقيها، لتطهر عنها النفس. </a:t>
            </a:r>
            <a:endParaRPr lang="en-US" sz="2500" dirty="0" smtClean="0"/>
          </a:p>
          <a:p>
            <a:pPr marL="0" indent="0" algn="just" rtl="1">
              <a:spcBef>
                <a:spcPts val="0"/>
              </a:spcBef>
              <a:buFontTx/>
              <a:buChar char="-"/>
            </a:pPr>
            <a:r>
              <a:rPr lang="ar-SA" sz="2500" dirty="0" smtClean="0"/>
              <a:t>وأما </a:t>
            </a:r>
            <a:r>
              <a:rPr lang="ar-SA" sz="2500" dirty="0" smtClean="0">
                <a:solidFill>
                  <a:srgbClr val="FF0000"/>
                </a:solidFill>
              </a:rPr>
              <a:t>الحكمة النظرية فأقسامها ثلاثة</a:t>
            </a:r>
            <a:r>
              <a:rPr lang="ar-SA" sz="2500" dirty="0" smtClean="0"/>
              <a:t>: حكمة </a:t>
            </a:r>
            <a:r>
              <a:rPr lang="ar-SA" sz="2500" dirty="0" smtClean="0">
                <a:solidFill>
                  <a:srgbClr val="FF0000"/>
                </a:solidFill>
              </a:rPr>
              <a:t>طبيعية</a:t>
            </a:r>
            <a:r>
              <a:rPr lang="ar-SA" sz="2500" dirty="0" smtClean="0"/>
              <a:t>. وحكمة </a:t>
            </a:r>
            <a:r>
              <a:rPr lang="ar-SA" sz="2500" dirty="0" smtClean="0">
                <a:solidFill>
                  <a:srgbClr val="FF0000"/>
                </a:solidFill>
              </a:rPr>
              <a:t>رياضية</a:t>
            </a:r>
            <a:r>
              <a:rPr lang="ar-SA" sz="2500" dirty="0" smtClean="0"/>
              <a:t>، وحكمة هي </a:t>
            </a:r>
            <a:r>
              <a:rPr lang="ar-SA" sz="2500" dirty="0" smtClean="0">
                <a:solidFill>
                  <a:srgbClr val="FF0000"/>
                </a:solidFill>
              </a:rPr>
              <a:t>الفلسفة الأولية</a:t>
            </a:r>
            <a:r>
              <a:rPr lang="ar-SA" sz="2500" dirty="0" smtClean="0"/>
              <a:t>، والفلسفة الإلهية جزء منها، وهى معرفة الربوبية، </a:t>
            </a:r>
          </a:p>
          <a:p>
            <a:pPr marL="0" indent="0" algn="just" rtl="1">
              <a:spcBef>
                <a:spcPts val="0"/>
              </a:spcBef>
              <a:buFontTx/>
              <a:buChar char="-"/>
            </a:pPr>
            <a:r>
              <a:rPr lang="ar-SA" sz="2500" dirty="0" smtClean="0"/>
              <a:t> </a:t>
            </a:r>
            <a:r>
              <a:rPr lang="ar-SA" sz="2500" dirty="0" smtClean="0">
                <a:solidFill>
                  <a:srgbClr val="FF0000"/>
                </a:solidFill>
              </a:rPr>
              <a:t>ومبادئ هذه الأقسام التي (للحكمة النظرية مستفادة من أرباب الملة الإلهية على سبيل التنبيه، ومتصرف على تحصيلها بالكمال والقوة العقلية على سبيل الحجة</a:t>
            </a:r>
            <a:r>
              <a:rPr lang="ar-SA" sz="2500" dirty="0" smtClean="0"/>
              <a:t>، ومن أوتى استكمال نفسه بهاتين الحكمتين والعمل على ذلك بإحداهما فقد أوتى خيرا كثيرا).</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endParaRPr lang="en-US" dirty="0" smtClean="0"/>
          </a:p>
          <a:p>
            <a:pPr algn="ctr"/>
            <a:endParaRPr lang="en-US" dirty="0" smtClean="0"/>
          </a:p>
          <a:p>
            <a:pPr algn="ctr"/>
            <a:r>
              <a:rPr lang="ar-SA" b="1" dirty="0" smtClean="0"/>
              <a:t>ابن عربي</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فلسفة ابن عربي:</a:t>
            </a:r>
            <a:endParaRPr lang="en-US" dirty="0"/>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400" dirty="0" smtClean="0"/>
              <a:t>- ابن عربي </a:t>
            </a:r>
            <a:r>
              <a:rPr lang="ar-SA" sz="2400" dirty="0" smtClean="0">
                <a:solidFill>
                  <a:srgbClr val="FF0000"/>
                </a:solidFill>
              </a:rPr>
              <a:t>فيلسوف كبقية الفلاسفة الإسلاميين، تكلم في الكون وفي مبدئه وفي صدروه، وتكلم في الإنسان وفي غايته من هذه الحياة، وفي علاقته بموجده، وفي السبيل إلى تحديد هذه العلاقة، ولم يخرج في جوهر ما قال عن الأفلاطونية الحديثة، والأفلاطونية الحديثة مصدر الفلسفة الإشرافية في الثقافة الإسلامية، ومصدر كبير للتصوف الإسلامي القائم على الإلهام في المعرفة</a:t>
            </a:r>
            <a:r>
              <a:rPr lang="ar-SA" sz="2400" dirty="0" smtClean="0"/>
              <a:t>، والفناء في ذات الله ونبذ متع هذه الحياة. ولكن </a:t>
            </a:r>
            <a:r>
              <a:rPr lang="ar-SA" sz="2400" dirty="0" smtClean="0">
                <a:solidFill>
                  <a:srgbClr val="FF0000"/>
                </a:solidFill>
              </a:rPr>
              <a:t>ميزة ابن عربي </a:t>
            </a:r>
            <a:r>
              <a:rPr lang="ar-SA" sz="2400" dirty="0" smtClean="0"/>
              <a:t>عن الفلاسفة الإسلاميين الآخرين، أمثال: الكندي، والفارابي وابن سينا، أو غيرهم، </a:t>
            </a:r>
            <a:r>
              <a:rPr lang="ar-SA" sz="2400" dirty="0" smtClean="0">
                <a:solidFill>
                  <a:srgbClr val="FF0000"/>
                </a:solidFill>
              </a:rPr>
              <a:t>في تصوير هذه الفكرة الفلسفية، فلم يشأ أن يحكيها أو أن يشرحها بعباراتها الاصطلاحية، بل عرضها بأسلوب يكثر فيه التمثيل الشعري الرمزي</a:t>
            </a:r>
            <a:r>
              <a:rPr lang="ar-SA" sz="2400" dirty="0" smtClean="0"/>
              <a:t>.</a:t>
            </a:r>
          </a:p>
          <a:p>
            <a:pPr marL="0" indent="0" algn="just" rtl="1">
              <a:spcBef>
                <a:spcPts val="0"/>
              </a:spcBef>
            </a:pPr>
            <a:r>
              <a:rPr lang="ar-SA" sz="2400" dirty="0" smtClean="0"/>
              <a:t>- وشخصية ابن عربي </a:t>
            </a:r>
            <a:r>
              <a:rPr lang="ar-SA" sz="2400" dirty="0" smtClean="0">
                <a:solidFill>
                  <a:srgbClr val="FF0000"/>
                </a:solidFill>
              </a:rPr>
              <a:t>واضحة وغامضة</a:t>
            </a:r>
            <a:r>
              <a:rPr lang="ar-SA" sz="2400" dirty="0" smtClean="0"/>
              <a:t>؟ </a:t>
            </a:r>
            <a:r>
              <a:rPr lang="ar-SA" sz="2400" dirty="0" smtClean="0">
                <a:solidFill>
                  <a:srgbClr val="FF0000"/>
                </a:solidFill>
              </a:rPr>
              <a:t>واضحة في تمثيلها ثقافة عصره، وغامضة في أنها لم تبرز صريح رأيه ومعتقده</a:t>
            </a:r>
            <a:r>
              <a:rPr lang="ar-SA" sz="2400" dirty="0" smtClean="0"/>
              <a:t>، وأغلب الظن أن هذا الغموض مرجعه شغف ابن عربي باستخدام (القصة) في الفلسفة، والخيال في التعبير عن الفكر، وإن كان هو يعلله يقوله: (ليس في مستطاع أهل المعرفة أيصال شعورهم إلى غيرهم، وغاية ما في هذا المستطاع الرمز عن تلك الظواهر لألئك الذين أخذوا في ممارستها).</a:t>
            </a:r>
          </a:p>
          <a:p>
            <a:r>
              <a:rPr lang="ar-SA" sz="2500" dirty="0" smtClean="0"/>
              <a:t/>
            </a:r>
            <a:br>
              <a:rPr lang="ar-SA" sz="2500" dirty="0" smtClean="0"/>
            </a:br>
            <a:endParaRPr lang="ar-SA" sz="2500" dirty="0" smtClean="0"/>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المعرفة عند ابن عربي:</a:t>
            </a:r>
            <a:endParaRPr lang="en-US" dirty="0"/>
          </a:p>
        </p:txBody>
      </p:sp>
      <p:sp>
        <p:nvSpPr>
          <p:cNvPr id="3" name="عنصر نائب للمحتوى 2"/>
          <p:cNvSpPr>
            <a:spLocks noGrp="1"/>
          </p:cNvSpPr>
          <p:nvPr>
            <p:ph idx="1"/>
          </p:nvPr>
        </p:nvSpPr>
        <p:spPr>
          <a:xfrm>
            <a:off x="152400" y="1447800"/>
            <a:ext cx="9525000" cy="4678363"/>
          </a:xfrm>
        </p:spPr>
        <p:txBody>
          <a:bodyPr/>
          <a:lstStyle/>
          <a:p>
            <a:pPr marL="0" indent="0" algn="just" rtl="1">
              <a:spcBef>
                <a:spcPts val="0"/>
              </a:spcBef>
            </a:pPr>
            <a:r>
              <a:rPr lang="ar-SA" sz="2500" dirty="0" smtClean="0">
                <a:solidFill>
                  <a:srgbClr val="FF0000"/>
                </a:solidFill>
              </a:rPr>
              <a:t>يتنازع المعرفة اتجاهان أو </a:t>
            </a:r>
            <a:r>
              <a:rPr lang="ar-SA" sz="2500" dirty="0" err="1" smtClean="0">
                <a:solidFill>
                  <a:srgbClr val="FF0000"/>
                </a:solidFill>
              </a:rPr>
              <a:t>نهجان</a:t>
            </a:r>
            <a:r>
              <a:rPr lang="ar-SA" sz="2500" dirty="0" smtClean="0">
                <a:solidFill>
                  <a:srgbClr val="FF0000"/>
                </a:solidFill>
              </a:rPr>
              <a:t>: الأول هو النظر العقلي، والثاني هو الكشف الصوفي</a:t>
            </a:r>
            <a:r>
              <a:rPr lang="ar-SA" sz="2500" dirty="0" smtClean="0"/>
              <a:t>، وعليه فإن </a:t>
            </a:r>
            <a:r>
              <a:rPr lang="ar-SA" sz="2500" dirty="0" smtClean="0">
                <a:solidFill>
                  <a:srgbClr val="FF0000"/>
                </a:solidFill>
              </a:rPr>
              <a:t>مفهوم المعرفة يجب أن ينظر إليه ليس بوصف ابن عربي متصوفاً يسلك طرق الكشف وحسب، بل بوصفه فيلسوفاً يلجأ إلى النظر العقلي كذلك</a:t>
            </a:r>
          </a:p>
          <a:p>
            <a:pPr marL="0" indent="0" algn="just" rtl="1">
              <a:spcBef>
                <a:spcPts val="0"/>
              </a:spcBef>
            </a:pPr>
            <a:r>
              <a:rPr lang="ar-SA" sz="2500" dirty="0" smtClean="0">
                <a:solidFill>
                  <a:srgbClr val="FF0000"/>
                </a:solidFill>
              </a:rPr>
              <a:t>ونظرية المعرفة عند ابن عربي تميز بين نوعين من المعرفة: تلك التي تنتمي للعقل، والأخرى العائدة للنفس، أي المعرفة الذوقية والتأكيد على حدسها</a:t>
            </a:r>
            <a:r>
              <a:rPr lang="ar-SA" sz="2500" dirty="0" smtClean="0"/>
              <a:t>، المحدد الأساس في المعرفة عند ابن عربي، بفهم الإيمان بمعرفة تبتعد عن السبب الاستطرادي، وتقترب من الإدراك المباشَر للحقيقة في جوهرها.</a:t>
            </a:r>
          </a:p>
          <a:p>
            <a:pPr marL="0" indent="0" algn="just" rtl="1">
              <a:spcBef>
                <a:spcPts val="0"/>
              </a:spcBef>
            </a:pPr>
            <a:r>
              <a:rPr lang="ar-SA" sz="2500" dirty="0" smtClean="0"/>
              <a:t>إن </a:t>
            </a:r>
            <a:r>
              <a:rPr lang="ar-SA" sz="2500" dirty="0" smtClean="0">
                <a:solidFill>
                  <a:srgbClr val="FF0000"/>
                </a:solidFill>
              </a:rPr>
              <a:t>ارتباط المصطلح بلفظ «ذوق» يشير إلى نوع من الحكمة، تعتمد التجربة المباشرة ذات الإدراك الفطري. وهو ما يتحدد بما يسمى الكشف الذوقي</a:t>
            </a:r>
            <a:r>
              <a:rPr lang="ar-SA" sz="2500" dirty="0" smtClean="0"/>
              <a:t>، فالعقل مكتسَب، في حين أن الذوق موضوعه الحقيقة ذاتها، وبالتالي، لا مفر من اللجوء إلى الذوق باعتباره الوسيلة الوحيدة للحصول على المعرفة عبر: الشهود المباشَر للحقائق.</a:t>
            </a:r>
          </a:p>
          <a:p>
            <a:pPr marL="0" indent="0" algn="just" rtl="1">
              <a:spcBef>
                <a:spcPts val="0"/>
              </a:spcBef>
            </a:pPr>
            <a:endParaRPr lang="ar-SA" sz="2500"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buFontTx/>
              <a:buChar char="-"/>
            </a:pPr>
            <a:r>
              <a:rPr lang="ar-SA" sz="2500" dirty="0" smtClean="0"/>
              <a:t>وعلى هذا النحو نرى </a:t>
            </a:r>
            <a:r>
              <a:rPr lang="ar-SA" sz="2500" dirty="0" smtClean="0">
                <a:solidFill>
                  <a:srgbClr val="FF0000"/>
                </a:solidFill>
              </a:rPr>
              <a:t>ابن عربي وقد تعامل مع القلب كأداة تبث من خلالها «المعرفة الذوقية»</a:t>
            </a:r>
            <a:r>
              <a:rPr lang="ar-SA" sz="2500" dirty="0" smtClean="0"/>
              <a:t>، وهي بمعنى آخر البؤرة التي تتجلى فيها المعرفة. </a:t>
            </a:r>
            <a:r>
              <a:rPr lang="ar-SA" sz="2500" dirty="0" smtClean="0">
                <a:solidFill>
                  <a:srgbClr val="FF0000"/>
                </a:solidFill>
              </a:rPr>
              <a:t>والمواقف التي صاغها الصوفية عن القلب بمجملها متأثرة بالأحاديث المروية عن النبي صلى الله عليه وسلم والتي تتوزع على مستويين محددين: الأول اعتبار القلب بؤرة للمعرفة، والثاني: التأكد على تغيرية وحركية القلب</a:t>
            </a:r>
            <a:r>
              <a:rPr lang="ar-SA" sz="2500" dirty="0" smtClean="0"/>
              <a:t>. ومن خلال الموقف القرآني، الذي اتخذ من القلب محلاً للكشف والإلهام، فإن الصوفية الأوائل قد حددوا القلب: بالمشاهدة، والفهم عن الله.</a:t>
            </a:r>
          </a:p>
          <a:p>
            <a:pPr marL="0" indent="0" algn="just" rtl="1">
              <a:spcBef>
                <a:spcPts val="0"/>
              </a:spcBef>
              <a:buFontTx/>
              <a:buChar char="-"/>
            </a:pPr>
            <a:r>
              <a:rPr lang="ar-SA" sz="2500" dirty="0" smtClean="0"/>
              <a:t>وإن </a:t>
            </a:r>
            <a:r>
              <a:rPr lang="ar-SA" sz="2500" dirty="0" smtClean="0">
                <a:solidFill>
                  <a:srgbClr val="FF0000"/>
                </a:solidFill>
              </a:rPr>
              <a:t>الصراع المتمثل بين ما هو إيجابي وما هو سلبي طبقاً لهذا التقسيم راجع إلى وقوع النفس بين الروح والعقل من جهة، وبين الجسم المادي من جهة أخرى</a:t>
            </a:r>
            <a:r>
              <a:rPr lang="ar-SA" sz="2500" dirty="0" smtClean="0"/>
              <a:t>، وبهذا الفهم فإن اهتمام النفس بما هو ظاهري يؤدي إلى تكدس الحجب على القلب، أو زيادة صدئه. </a:t>
            </a:r>
          </a:p>
          <a:p>
            <a:pPr marL="0" indent="0" algn="just" rtl="1">
              <a:spcBef>
                <a:spcPts val="0"/>
              </a:spcBef>
              <a:buFontTx/>
              <a:buChar char="-"/>
            </a:pPr>
            <a:r>
              <a:rPr lang="ar-SA" sz="2500" dirty="0" smtClean="0"/>
              <a:t> لذا فإن </a:t>
            </a:r>
            <a:r>
              <a:rPr lang="ar-SA" sz="2500" dirty="0" smtClean="0">
                <a:solidFill>
                  <a:srgbClr val="FF0000"/>
                </a:solidFill>
              </a:rPr>
              <a:t>الظاهر يتضمن الأسباب </a:t>
            </a:r>
            <a:r>
              <a:rPr lang="ar-SA" sz="2500" dirty="0" err="1" smtClean="0">
                <a:solidFill>
                  <a:srgbClr val="FF0000"/>
                </a:solidFill>
              </a:rPr>
              <a:t>والأغيار</a:t>
            </a:r>
            <a:r>
              <a:rPr lang="ar-SA" sz="2500" dirty="0" smtClean="0">
                <a:solidFill>
                  <a:srgbClr val="FF0000"/>
                </a:solidFill>
              </a:rPr>
              <a:t> والأشياء، ويتركز رحيل العارف من الأسباب إلى المسبب، ومن </a:t>
            </a:r>
            <a:r>
              <a:rPr lang="ar-SA" sz="2500" dirty="0" err="1" smtClean="0">
                <a:solidFill>
                  <a:srgbClr val="FF0000"/>
                </a:solidFill>
              </a:rPr>
              <a:t>السوى</a:t>
            </a:r>
            <a:r>
              <a:rPr lang="ar-SA" sz="2500" dirty="0" smtClean="0">
                <a:solidFill>
                  <a:srgbClr val="FF0000"/>
                </a:solidFill>
              </a:rPr>
              <a:t> إليه هو، ومن الأشياء إلى رب الأشياء</a:t>
            </a:r>
            <a:r>
              <a:rPr lang="ar-SA" sz="2500"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228600" y="1447800"/>
            <a:ext cx="9525000" cy="4678363"/>
          </a:xfrm>
        </p:spPr>
        <p:txBody>
          <a:bodyPr/>
          <a:lstStyle/>
          <a:p>
            <a:pPr marL="0" indent="0" algn="just" rtl="1">
              <a:spcBef>
                <a:spcPts val="0"/>
              </a:spcBef>
              <a:buFontTx/>
              <a:buChar char="-"/>
            </a:pPr>
            <a:r>
              <a:rPr lang="ar-SA" sz="2500" dirty="0" smtClean="0"/>
              <a:t> </a:t>
            </a:r>
            <a:r>
              <a:rPr lang="ar-SA" sz="2500" dirty="0" smtClean="0">
                <a:solidFill>
                  <a:srgbClr val="FF0000"/>
                </a:solidFill>
              </a:rPr>
              <a:t>ارتبط الظاهر عند ابن عربي بمعرفة العالَم، واختص الباطن بمعرفة الله. ويمثل الباطن بالنسبة للظاهر، ما يمثله القلب بالنسبة للجسد</a:t>
            </a:r>
            <a:r>
              <a:rPr lang="ar-SA" sz="2500" dirty="0" smtClean="0"/>
              <a:t>. </a:t>
            </a:r>
          </a:p>
          <a:p>
            <a:pPr marL="0" indent="0" algn="just" rtl="1">
              <a:spcBef>
                <a:spcPts val="0"/>
              </a:spcBef>
              <a:buFontTx/>
              <a:buChar char="-"/>
            </a:pPr>
            <a:r>
              <a:rPr lang="ar-SA" sz="2500" dirty="0" smtClean="0"/>
              <a:t>ومن </a:t>
            </a:r>
            <a:r>
              <a:rPr lang="ar-SA" sz="2500" dirty="0" smtClean="0">
                <a:solidFill>
                  <a:srgbClr val="FF0000"/>
                </a:solidFill>
              </a:rPr>
              <a:t>الجدير ذكره – حسب ابن عربي- أن قلب المؤمن وحده، هو مجال المعرفة؛ لأنه يتضمن مجموعة من الأنوار: نور المعرفة، ونور العقل، ونور العلم</a:t>
            </a:r>
            <a:r>
              <a:rPr lang="ar-SA" sz="2500" dirty="0" smtClean="0"/>
              <a:t>. إلا أن </a:t>
            </a:r>
            <a:r>
              <a:rPr lang="ar-SA" sz="2500" dirty="0" smtClean="0">
                <a:solidFill>
                  <a:srgbClr val="FF0000"/>
                </a:solidFill>
              </a:rPr>
              <a:t>نور المعرفة هو هدف العارف</a:t>
            </a:r>
            <a:r>
              <a:rPr lang="ar-SA" sz="2500" dirty="0" smtClean="0"/>
              <a:t>؛ لأن نور المعرفة كالشمس، ونور العقل كالقمر، والقسم الثالث هو نور العلم، وهو كالكوكب بالنسبة للشمس والقمر، </a:t>
            </a:r>
            <a:r>
              <a:rPr lang="ar-SA" sz="2500" dirty="0" smtClean="0">
                <a:solidFill>
                  <a:srgbClr val="FF0000"/>
                </a:solidFill>
              </a:rPr>
              <a:t>فيتم ستر الهوى بنور المعرفة، وستر الشهوة بنور العقل، وستر الجهل بنور العلم</a:t>
            </a:r>
            <a:r>
              <a:rPr lang="ar-SA" sz="2500" dirty="0" smtClean="0"/>
              <a:t>.</a:t>
            </a:r>
          </a:p>
          <a:p>
            <a:pPr marL="0" indent="0" algn="just" rtl="1">
              <a:spcBef>
                <a:spcPts val="0"/>
              </a:spcBef>
              <a:buFontTx/>
              <a:buChar char="-"/>
            </a:pP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مراتب العلوم عند ابن عربي</a:t>
            </a:r>
            <a:endParaRPr lang="en-US" dirty="0"/>
          </a:p>
        </p:txBody>
      </p:sp>
      <p:sp>
        <p:nvSpPr>
          <p:cNvPr id="3" name="عنصر نائب للمحتوى 2"/>
          <p:cNvSpPr>
            <a:spLocks noGrp="1"/>
          </p:cNvSpPr>
          <p:nvPr>
            <p:ph idx="1"/>
          </p:nvPr>
        </p:nvSpPr>
        <p:spPr>
          <a:xfrm>
            <a:off x="152400" y="1371600"/>
            <a:ext cx="9601200" cy="4754563"/>
          </a:xfrm>
        </p:spPr>
        <p:txBody>
          <a:bodyPr/>
          <a:lstStyle/>
          <a:p>
            <a:pPr marL="0" indent="0" algn="just" rtl="1">
              <a:spcBef>
                <a:spcPts val="0"/>
              </a:spcBef>
            </a:pPr>
            <a:r>
              <a:rPr lang="ar-SA" sz="2400" dirty="0" smtClean="0">
                <a:solidFill>
                  <a:srgbClr val="FF0000"/>
                </a:solidFill>
              </a:rPr>
              <a:t>يميز ابن عربي بين ثلاث مراتب للعلوم </a:t>
            </a:r>
            <a:r>
              <a:rPr lang="ar-SA" sz="2400" dirty="0" smtClean="0"/>
              <a:t>«</a:t>
            </a:r>
            <a:r>
              <a:rPr lang="ar-SA" sz="2400" dirty="0" smtClean="0">
                <a:solidFill>
                  <a:srgbClr val="FF0000"/>
                </a:solidFill>
              </a:rPr>
              <a:t>علم العقل</a:t>
            </a:r>
            <a:r>
              <a:rPr lang="ar-SA" sz="2400" dirty="0" smtClean="0"/>
              <a:t>»: «وهو ما يحصل لك </a:t>
            </a:r>
            <a:r>
              <a:rPr lang="ar-SA" sz="2400" dirty="0" smtClean="0">
                <a:solidFill>
                  <a:srgbClr val="FF0000"/>
                </a:solidFill>
              </a:rPr>
              <a:t>ضرورة، أو عقيب نظر في دليل</a:t>
            </a:r>
            <a:r>
              <a:rPr lang="ar-SA" sz="2400" dirty="0" smtClean="0"/>
              <a:t>...ولهذا يقولون في النظر: منه صحيح، و فاسد.»</a:t>
            </a:r>
          </a:p>
          <a:p>
            <a:pPr marL="0" indent="0" algn="just" rtl="1">
              <a:spcBef>
                <a:spcPts val="0"/>
              </a:spcBef>
            </a:pPr>
            <a:r>
              <a:rPr lang="ar-SA" sz="2400" dirty="0" smtClean="0"/>
              <a:t>أما العلم الثاني فهو «</a:t>
            </a:r>
            <a:r>
              <a:rPr lang="ar-SA" sz="2400" dirty="0" smtClean="0">
                <a:solidFill>
                  <a:srgbClr val="FF0000"/>
                </a:solidFill>
              </a:rPr>
              <a:t>علم الأحوال</a:t>
            </a:r>
            <a:r>
              <a:rPr lang="ar-SA" sz="2400" dirty="0" smtClean="0"/>
              <a:t>»: «ولا سبيل إليها إلا </a:t>
            </a:r>
            <a:r>
              <a:rPr lang="ar-SA" sz="2400" dirty="0" smtClean="0">
                <a:solidFill>
                  <a:srgbClr val="FF0000"/>
                </a:solidFill>
              </a:rPr>
              <a:t>بالذوق</a:t>
            </a:r>
            <a:r>
              <a:rPr lang="ar-SA" sz="2400" dirty="0" smtClean="0"/>
              <a:t>، فلا يقدر عاقل على أن يحدها، ولا يقيم على معرفتها دليلا البتة. كالعلم بحلاوة العسل، ومرارة الصبر، وما </a:t>
            </a:r>
            <a:r>
              <a:rPr lang="ar-SA" sz="2400" dirty="0" err="1" smtClean="0"/>
              <a:t>شَاكَلَ</a:t>
            </a:r>
            <a:r>
              <a:rPr lang="ar-SA" sz="2400" dirty="0" smtClean="0"/>
              <a:t> هذا النوع من العلوم. فهذه علوم من المحال أن يعلمها أحد إلا بأن يتصف بها ويذوقها، وشَبَهُهَا من جنسها في أهل الذوق» الأمر إذن يتعلق بالذوق السليم، لا بالخطأ والصواب، «ولا يجوز إنكار الذوق على من ذاق» </a:t>
            </a:r>
          </a:p>
          <a:p>
            <a:pPr marL="0" indent="0" algn="just" rtl="1">
              <a:spcBef>
                <a:spcPts val="0"/>
              </a:spcBef>
            </a:pPr>
            <a:r>
              <a:rPr lang="ar-SA" sz="2400" dirty="0" smtClean="0"/>
              <a:t>أما العلم الثالث فهو «</a:t>
            </a:r>
            <a:r>
              <a:rPr lang="ar-SA" sz="2400" dirty="0" smtClean="0">
                <a:solidFill>
                  <a:srgbClr val="FF0000"/>
                </a:solidFill>
              </a:rPr>
              <a:t>علم الأسرار</a:t>
            </a:r>
            <a:r>
              <a:rPr lang="ar-SA" sz="2400" dirty="0" smtClean="0"/>
              <a:t>»: «وهو </a:t>
            </a:r>
            <a:r>
              <a:rPr lang="ar-SA" sz="2400" dirty="0" smtClean="0">
                <a:solidFill>
                  <a:srgbClr val="FF0000"/>
                </a:solidFill>
              </a:rPr>
              <a:t>العلم الذي فوق طور العقل. وهو نفث روح القدس في الروع، يختص به النبي والولي.</a:t>
            </a:r>
            <a:r>
              <a:rPr lang="ar-SA" sz="2400" dirty="0" smtClean="0"/>
              <a:t>»  - حسب ابن عربي - هذا الصنف الثالث الذي هو علم الأسرار، العالم به يعلم العلوم كلها، ويستغرقها. وليس صاحب تلك العلوم (الأخرى) كذلك فلا علم أشرف من هذا العلم المحيط، الحاوي على جميع المعلومات» </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152400" y="1447800"/>
            <a:ext cx="9601200" cy="4678363"/>
          </a:xfrm>
        </p:spPr>
        <p:txBody>
          <a:bodyPr/>
          <a:lstStyle/>
          <a:p>
            <a:pPr marL="0" indent="0" algn="just" rtl="1">
              <a:spcBef>
                <a:spcPts val="0"/>
              </a:spcBef>
            </a:pPr>
            <a:r>
              <a:rPr lang="ar-SA" sz="2500" dirty="0" smtClean="0"/>
              <a:t>- وقد </a:t>
            </a:r>
            <a:r>
              <a:rPr lang="ar-SA" sz="2500" dirty="0" smtClean="0">
                <a:solidFill>
                  <a:srgbClr val="FF0000"/>
                </a:solidFill>
              </a:rPr>
              <a:t>أكد ابن عربي على أهمية دور العقل في تحصيل المعرفة، وتراه لا يرفض معرفة الفيلسوف العقلية، ويعطي للحواس والخيال دورين كبيرين في تحصيل المعرفة</a:t>
            </a:r>
            <a:r>
              <a:rPr lang="ar-SA" sz="2500" dirty="0" smtClean="0"/>
              <a:t>.</a:t>
            </a:r>
          </a:p>
          <a:p>
            <a:pPr marL="0" indent="0" algn="just" rtl="1">
              <a:spcBef>
                <a:spcPts val="0"/>
              </a:spcBef>
            </a:pPr>
            <a:r>
              <a:rPr lang="ar-SA" sz="2500" dirty="0" smtClean="0"/>
              <a:t>- </a:t>
            </a:r>
            <a:r>
              <a:rPr lang="ar-SA" sz="2500" dirty="0" smtClean="0">
                <a:solidFill>
                  <a:srgbClr val="FF0000"/>
                </a:solidFill>
              </a:rPr>
              <a:t>ومع ذلك تبقى قدرة العقل محدودة وعاجزة عن معرفة الله، لأن هنالك طوراً آخر هو طور ما وراء العقل، الذي يمثل السبيل إلى معرفة الله، ومصدر هذه المعرفة هو القلب</a:t>
            </a:r>
            <a:r>
              <a:rPr lang="ar-SA" sz="2500" dirty="0" smtClean="0"/>
              <a:t>، وطريقها الكشف والمشاهدة والتجلي. وبالتالي فإنه حتى الصوفي العارف الواصل الكامل يبقى عاجزاً عن إدراك كنه الذات الإلهية، وغاية العارف هي إدراك تجليات الله بأسمائه وصفاته في جواهر الوجود.</a:t>
            </a:r>
          </a:p>
          <a:p>
            <a:pPr marL="0" indent="0" algn="just" rtl="1">
              <a:spcBef>
                <a:spcPts val="0"/>
              </a:spcBef>
            </a:pPr>
            <a:r>
              <a:rPr lang="ar-SA" sz="2500" dirty="0" smtClean="0"/>
              <a:t>- وابن عربي </a:t>
            </a:r>
            <a:r>
              <a:rPr lang="ar-SA" sz="2500" dirty="0" smtClean="0">
                <a:solidFill>
                  <a:srgbClr val="FF0000"/>
                </a:solidFill>
              </a:rPr>
              <a:t>يعتبر النظر العقلي ضرورياً للحياة، لكن المعرفة المحصلة بالعقل هي معرفة محدودة. ذلك أن للعقل حدوداً لا يستطيع تجاوزها، تخص معرفة الذات الإلهية. وعليه فإن للمعرفة حدوداً لا يتجاوزها العقل</a:t>
            </a:r>
            <a:r>
              <a:rPr lang="ar-SA" sz="2500" dirty="0" smtClean="0"/>
              <a:t>. ومع ذلك فإن آفاق المعرفة تبقى مفتوحة إلى ما لا نهاية، ويجب على الإنسان أن يحاول ارتيادها. </a:t>
            </a:r>
            <a:r>
              <a:rPr lang="ar-SA" sz="2500" dirty="0" smtClean="0">
                <a:solidFill>
                  <a:srgbClr val="FF0000"/>
                </a:solidFill>
              </a:rPr>
              <a:t>لكن الأهمية القصوى في تحصيل المعرفة هي للكشف الصوفي.</a:t>
            </a:r>
          </a:p>
          <a:p>
            <a:pPr marL="0" indent="0" algn="just" rtl="1">
              <a:spcBef>
                <a:spcPts val="0"/>
              </a:spcBef>
            </a:pPr>
            <a:r>
              <a:rPr lang="ar-SA" sz="2500" dirty="0" smtClean="0"/>
              <a:t/>
            </a:r>
            <a:br>
              <a:rPr lang="ar-SA" sz="2500" dirty="0" smtClean="0"/>
            </a:b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صعوبة تحديد معاني كلام ابن عربي:</a:t>
            </a:r>
            <a:endParaRPr lang="en-US" dirty="0"/>
          </a:p>
        </p:txBody>
      </p:sp>
      <p:sp>
        <p:nvSpPr>
          <p:cNvPr id="3" name="عنصر نائب للمحتوى 2"/>
          <p:cNvSpPr>
            <a:spLocks noGrp="1"/>
          </p:cNvSpPr>
          <p:nvPr>
            <p:ph idx="1"/>
          </p:nvPr>
        </p:nvSpPr>
        <p:spPr>
          <a:xfrm>
            <a:off x="228600" y="1371600"/>
            <a:ext cx="9525000" cy="4754563"/>
          </a:xfrm>
        </p:spPr>
        <p:txBody>
          <a:bodyPr/>
          <a:lstStyle/>
          <a:p>
            <a:pPr marL="0" indent="0" algn="just" rtl="1">
              <a:spcBef>
                <a:spcPts val="0"/>
              </a:spcBef>
            </a:pPr>
            <a:r>
              <a:rPr lang="ar-EG" sz="2500" dirty="0" smtClean="0"/>
              <a:t>على أن ابن عربي </a:t>
            </a:r>
            <a:r>
              <a:rPr lang="ar-EG" sz="2500" dirty="0" smtClean="0">
                <a:solidFill>
                  <a:srgbClr val="FF0000"/>
                </a:solidFill>
              </a:rPr>
              <a:t>يتعمد دائما إخفاء حقيقة مذهبه</a:t>
            </a:r>
            <a:r>
              <a:rPr lang="ar-SA" sz="2500" dirty="0" smtClean="0">
                <a:solidFill>
                  <a:srgbClr val="FF0000"/>
                </a:solidFill>
              </a:rPr>
              <a:t>، ونص على ذلك بوضوح </a:t>
            </a:r>
            <a:r>
              <a:rPr lang="ar-SA" sz="2500" dirty="0" err="1" smtClean="0">
                <a:solidFill>
                  <a:srgbClr val="FF0000"/>
                </a:solidFill>
              </a:rPr>
              <a:t>فى</a:t>
            </a:r>
            <a:r>
              <a:rPr lang="ar-SA" sz="2500" dirty="0" smtClean="0">
                <a:solidFill>
                  <a:srgbClr val="FF0000"/>
                </a:solidFill>
              </a:rPr>
              <a:t> مقدمة الفتوحات. وهذه أول صعوبة يقابلها من يحاول خوض غمار فكر ابن عربي</a:t>
            </a:r>
            <a:r>
              <a:rPr lang="ar-SA" sz="2500" dirty="0" smtClean="0"/>
              <a:t>، والذي </a:t>
            </a:r>
            <a:r>
              <a:rPr lang="ar-SA" sz="2500" dirty="0" smtClean="0">
                <a:solidFill>
                  <a:srgbClr val="FF0000"/>
                </a:solidFill>
              </a:rPr>
              <a:t>يتفنن في الغموض باستخدام كل وسيلة ممكنة، من اللغة الرمزية، إلى تبديد آرائه وتفريقها إلى استخدام لغة اصطلاحية خاصة إلى غير ذلك من وسائل</a:t>
            </a:r>
            <a:r>
              <a:rPr lang="ar-SA" sz="2500" dirty="0" smtClean="0"/>
              <a:t>.</a:t>
            </a:r>
            <a:endParaRPr lang="en-US" sz="2500" dirty="0" smtClean="0"/>
          </a:p>
          <a:p>
            <a:pPr marL="0" indent="0" algn="just" rtl="1">
              <a:spcBef>
                <a:spcPts val="0"/>
              </a:spcBef>
            </a:pPr>
            <a:r>
              <a:rPr lang="ar-SA" sz="2500" dirty="0" smtClean="0"/>
              <a:t>ولهذا من الصعب تحديد مذهبه في المعرفة بشكل دقيق وقاطع.</a:t>
            </a:r>
            <a:endParaRPr lang="en-US" sz="2500" dirty="0"/>
          </a:p>
        </p:txBody>
      </p:sp>
    </p:spTree>
  </p:cSld>
  <p:clrMapOvr>
    <a:masterClrMapping/>
  </p:clrMapOvr>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1842</TotalTime>
  <Words>2251</Words>
  <Application>Microsoft Office PowerPoint</Application>
  <PresentationFormat>A4 Paper (210x297 mm)‎</PresentationFormat>
  <Paragraphs>86</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الشريحة 1</vt:lpstr>
      <vt:lpstr>المحاضرة العاشرة</vt:lpstr>
      <vt:lpstr>عناصر المحاضرة</vt:lpstr>
      <vt:lpstr>الموقف الفلسفي لابن سينا:</vt:lpstr>
      <vt:lpstr>نظريته في المعرفة</vt:lpstr>
      <vt:lpstr>الشريحة 6</vt:lpstr>
      <vt:lpstr>تصنيف العلوم عند ابن سينا:</vt:lpstr>
      <vt:lpstr>الشريحة 8</vt:lpstr>
      <vt:lpstr>الشريحة 9</vt:lpstr>
      <vt:lpstr>فروع الحكمة</vt:lpstr>
      <vt:lpstr>الشريحة 11</vt:lpstr>
      <vt:lpstr>الشريحة 12</vt:lpstr>
      <vt:lpstr>فلسفة ابن عربي:</vt:lpstr>
      <vt:lpstr>المعرفة عند ابن عربي:</vt:lpstr>
      <vt:lpstr>الشريحة 15</vt:lpstr>
      <vt:lpstr>الشريحة 16</vt:lpstr>
      <vt:lpstr>مراتب العلوم عند ابن عربي</vt:lpstr>
      <vt:lpstr>الشريحة 18</vt:lpstr>
      <vt:lpstr>صعوبة تحديد معاني كلام ابن عربي: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eslam</cp:lastModifiedBy>
  <cp:revision>150</cp:revision>
  <dcterms:created xsi:type="dcterms:W3CDTF">2009-10-14T19:14:34Z</dcterms:created>
  <dcterms:modified xsi:type="dcterms:W3CDTF">2012-11-23T12:33:14Z</dcterms:modified>
</cp:coreProperties>
</file>