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7" r:id="rId2"/>
    <p:sldId id="267" r:id="rId3"/>
    <p:sldId id="268" r:id="rId4"/>
    <p:sldId id="269" r:id="rId5"/>
    <p:sldId id="270" r:id="rId6"/>
    <p:sldId id="271" r:id="rId7"/>
    <p:sldId id="272" r:id="rId8"/>
    <p:sldId id="273" r:id="rId9"/>
    <p:sldId id="274" r:id="rId10"/>
    <p:sldId id="286" r:id="rId11"/>
    <p:sldId id="275" r:id="rId12"/>
    <p:sldId id="276" r:id="rId13"/>
    <p:sldId id="284" r:id="rId14"/>
    <p:sldId id="277" r:id="rId15"/>
    <p:sldId id="278" r:id="rId16"/>
    <p:sldId id="285" r:id="rId17"/>
    <p:sldId id="279" r:id="rId18"/>
    <p:sldId id="266" r:id="rId19"/>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19" autoAdjust="0"/>
    <p:restoredTop sz="94664" autoAdjust="0"/>
  </p:normalViewPr>
  <p:slideViewPr>
    <p:cSldViewPr>
      <p:cViewPr>
        <p:scale>
          <a:sx n="90" d="100"/>
          <a:sy n="90" d="100"/>
        </p:scale>
        <p:origin x="-600" y="348"/>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11/23/2012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الحادية عشر</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rtl="1" eaLnBrk="1" hangingPunct="1"/>
            <a:r>
              <a:rPr lang="ar-SA" b="1" dirty="0" smtClean="0">
                <a:solidFill>
                  <a:schemeClr val="tx1"/>
                </a:solidFill>
              </a:rPr>
              <a:t>أشهر أعلام نظرية المعرفة</a:t>
            </a:r>
          </a:p>
          <a:p>
            <a:pPr rtl="1" eaLnBrk="1" hangingPunct="1"/>
            <a:r>
              <a:rPr lang="ar-SA" b="1" dirty="0" smtClean="0">
                <a:solidFill>
                  <a:schemeClr val="tx1"/>
                </a:solidFill>
              </a:rPr>
              <a:t>(الغزالي وابن رشد)</a:t>
            </a:r>
            <a:endParaRPr lang="en-US"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solidFill>
                  <a:schemeClr val="tx2">
                    <a:lumMod val="75000"/>
                  </a:schemeClr>
                </a:solidFill>
              </a:rPr>
              <a:t>عناصر المحاضرة</a:t>
            </a:r>
            <a:endParaRPr lang="en-US" dirty="0">
              <a:solidFill>
                <a:schemeClr val="tx2">
                  <a:lumMod val="75000"/>
                </a:schemeClr>
              </a:solidFill>
            </a:endParaRPr>
          </a:p>
        </p:txBody>
      </p:sp>
      <p:sp>
        <p:nvSpPr>
          <p:cNvPr id="7171" name="Text Placeholder 5"/>
          <p:cNvSpPr>
            <a:spLocks noGrp="1"/>
          </p:cNvSpPr>
          <p:nvPr>
            <p:ph idx="1"/>
          </p:nvPr>
        </p:nvSpPr>
        <p:spPr>
          <a:xfrm>
            <a:off x="228600" y="1371600"/>
            <a:ext cx="9448800" cy="4754563"/>
          </a:xfrm>
        </p:spPr>
        <p:txBody>
          <a:bodyPr/>
          <a:lstStyle/>
          <a:p>
            <a:pPr algn="just" rtl="1"/>
            <a:r>
              <a:rPr lang="ar-SA" sz="2500" b="1" dirty="0" smtClean="0">
                <a:cs typeface="Arial" pitchFamily="34" charset="0"/>
              </a:rPr>
              <a:t>الغزالي</a:t>
            </a:r>
          </a:p>
          <a:p>
            <a:pPr algn="just" rtl="1"/>
            <a:r>
              <a:rPr lang="ar-SA" sz="2500" b="1" dirty="0" smtClean="0">
                <a:cs typeface="Arial" pitchFamily="34" charset="0"/>
              </a:rPr>
              <a:t>		</a:t>
            </a:r>
            <a:r>
              <a:rPr lang="ar-SA" sz="2500" dirty="0" smtClean="0">
                <a:cs typeface="Arial" pitchFamily="34" charset="0"/>
              </a:rPr>
              <a:t>رحلة الغزالي للبحث عن الحقيقة</a:t>
            </a:r>
          </a:p>
          <a:p>
            <a:pPr algn="just" rtl="1"/>
            <a:r>
              <a:rPr lang="ar-SA" sz="2500" dirty="0" smtClean="0">
                <a:cs typeface="Arial" pitchFamily="34" charset="0"/>
              </a:rPr>
              <a:t>		أقسام المعرفة</a:t>
            </a:r>
          </a:p>
          <a:p>
            <a:pPr algn="just" rtl="1"/>
            <a:r>
              <a:rPr lang="ar-SA" sz="2500" dirty="0" smtClean="0">
                <a:cs typeface="Arial" pitchFamily="34" charset="0"/>
              </a:rPr>
              <a:t>		أصناف العلم وأقسامه</a:t>
            </a:r>
            <a:endParaRPr lang="en-US" sz="2500" dirty="0" smtClean="0">
              <a:cs typeface="Arial" pitchFamily="34" charset="0"/>
            </a:endParaRPr>
          </a:p>
          <a:p>
            <a:pPr algn="just" rtl="1"/>
            <a:r>
              <a:rPr lang="ar-SA" sz="2500" b="1" dirty="0" smtClean="0">
                <a:cs typeface="Arial" pitchFamily="34" charset="0"/>
              </a:rPr>
              <a:t>		</a:t>
            </a:r>
            <a:r>
              <a:rPr lang="ar-SA" sz="2500" dirty="0" smtClean="0">
                <a:cs typeface="Arial" pitchFamily="34" charset="0"/>
              </a:rPr>
              <a:t>وسائل المعرفة</a:t>
            </a:r>
          </a:p>
          <a:p>
            <a:pPr algn="just" rtl="1"/>
            <a:r>
              <a:rPr lang="ar-SA" sz="2500" b="1" dirty="0" smtClean="0">
                <a:cs typeface="Arial" pitchFamily="34" charset="0"/>
              </a:rPr>
              <a:t>ابن رشد</a:t>
            </a:r>
            <a:r>
              <a:rPr lang="en-US" sz="2500" b="1" dirty="0" smtClean="0">
                <a:cs typeface="Arial" pitchFamily="34" charset="0"/>
              </a:rPr>
              <a:t> </a:t>
            </a:r>
            <a:endParaRPr lang="ar-SA" sz="2500" b="1" dirty="0" smtClean="0">
              <a:cs typeface="Arial" pitchFamily="34" charset="0"/>
            </a:endParaRPr>
          </a:p>
          <a:p>
            <a:pPr algn="just" rtl="1"/>
            <a:r>
              <a:rPr lang="ar-SA" sz="2500" b="1" dirty="0" smtClean="0">
                <a:cs typeface="Arial" pitchFamily="34" charset="0"/>
              </a:rPr>
              <a:t>		</a:t>
            </a:r>
            <a:r>
              <a:rPr lang="ar-SA" sz="2500" dirty="0" smtClean="0">
                <a:cs typeface="Arial" pitchFamily="34" charset="0"/>
              </a:rPr>
              <a:t>فلسفة ابن رشد ونظريته</a:t>
            </a:r>
          </a:p>
          <a:p>
            <a:pPr algn="just" rtl="1"/>
            <a:r>
              <a:rPr lang="ar-SA" sz="2500" dirty="0" smtClean="0">
                <a:cs typeface="Arial" pitchFamily="34" charset="0"/>
              </a:rPr>
              <a:t>		مفهوم العلم وأقسام العلوم</a:t>
            </a:r>
            <a:endParaRPr lang="en-US" sz="2500" dirty="0" smtClean="0">
              <a:cs typeface="Arial" pitchFamily="34" charset="0"/>
            </a:endParaRP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رحلة الغزالي للبحث عن الحقيقة</a:t>
            </a:r>
            <a:endParaRPr lang="en-US" dirty="0"/>
          </a:p>
        </p:txBody>
      </p:sp>
      <p:sp>
        <p:nvSpPr>
          <p:cNvPr id="3" name="عنصر نائب للمحتوى 2"/>
          <p:cNvSpPr>
            <a:spLocks noGrp="1"/>
          </p:cNvSpPr>
          <p:nvPr>
            <p:ph idx="1"/>
          </p:nvPr>
        </p:nvSpPr>
        <p:spPr>
          <a:xfrm>
            <a:off x="228600" y="1447800"/>
            <a:ext cx="9448800" cy="4678363"/>
          </a:xfrm>
        </p:spPr>
        <p:txBody>
          <a:bodyPr/>
          <a:lstStyle/>
          <a:p>
            <a:pPr marL="0" indent="0" algn="just" rtl="1">
              <a:spcBef>
                <a:spcPts val="0"/>
              </a:spcBef>
            </a:pPr>
            <a:r>
              <a:rPr lang="ar-SA" sz="2500" dirty="0" smtClean="0">
                <a:solidFill>
                  <a:srgbClr val="FF0000"/>
                </a:solidFill>
              </a:rPr>
              <a:t>- نظرية المعرفة عند الغزالي مرتبطة أشد الارتباط برحلته في البحث عن الحقيقة</a:t>
            </a:r>
            <a:r>
              <a:rPr lang="ar-SA" sz="2500" dirty="0" smtClean="0"/>
              <a:t>، وقد </a:t>
            </a:r>
            <a:r>
              <a:rPr lang="ar-SA" sz="2500" dirty="0" smtClean="0">
                <a:solidFill>
                  <a:srgbClr val="FF0000"/>
                </a:solidFill>
              </a:rPr>
              <a:t>قدم حديثا صريحا في نظرية المعرفة في العديد من مؤلفاته كالمنقذ من الضلال، وميزان العلم، كما خصها ببعض المؤلفات المستقلة كالقسطاس المستقيم</a:t>
            </a:r>
            <a:r>
              <a:rPr lang="ar-SA" sz="2500" dirty="0" smtClean="0"/>
              <a:t>، والذي تناول فيه ميزان المعرفة، والرد على نظرية المعرفة عند الباطنية، وقد </a:t>
            </a:r>
            <a:r>
              <a:rPr lang="ar-SA" sz="2500" dirty="0" smtClean="0">
                <a:solidFill>
                  <a:srgbClr val="FF0000"/>
                </a:solidFill>
              </a:rPr>
              <a:t>حاول الغزالي في قسطاسه استخراج ميزان المعرفة من القرآن الكريم</a:t>
            </a:r>
            <a:r>
              <a:rPr lang="ar-SA" sz="2500" dirty="0" smtClean="0"/>
              <a:t>، حيث استطاع أن يستخرج منه خمسة موازين: ميزان التعادل (الأكبر، والأوسط والأصغر)، وميزان التلازم، وميزان التعاند، </a:t>
            </a:r>
          </a:p>
          <a:p>
            <a:pPr marL="0" indent="0" algn="just" rtl="1">
              <a:spcBef>
                <a:spcPts val="0"/>
              </a:spcBef>
            </a:pPr>
            <a:r>
              <a:rPr lang="ar-SA" sz="2500" dirty="0" smtClean="0"/>
              <a:t>- ثم أخذ فى شرح هذه الموازين بالتفصيل، فقد </a:t>
            </a:r>
            <a:r>
              <a:rPr lang="ar-SA" sz="2500" dirty="0" smtClean="0">
                <a:solidFill>
                  <a:srgbClr val="FF0000"/>
                </a:solidFill>
              </a:rPr>
              <a:t>حاول فيه الغزالي استخراج أشكال القياس العقلي من القرآن الكريم مباشرة، كما حاول أن يستخرج أيضا أمثلة لهذه </a:t>
            </a:r>
            <a:r>
              <a:rPr lang="ar-SA" sz="2500" dirty="0" err="1" smtClean="0">
                <a:solidFill>
                  <a:srgbClr val="FF0000"/>
                </a:solidFill>
              </a:rPr>
              <a:t>الأقيسة</a:t>
            </a:r>
            <a:r>
              <a:rPr lang="ar-SA" sz="2500" dirty="0" smtClean="0">
                <a:solidFill>
                  <a:srgbClr val="FF0000"/>
                </a:solidFill>
              </a:rPr>
              <a:t> من القرآن</a:t>
            </a:r>
            <a:r>
              <a:rPr lang="ar-SA" sz="2500" dirty="0" smtClean="0"/>
              <a:t>، وكان قادرا على ذلك بمهارة، ليبين أن استخدام هذه الأنيسة الصورية أمر مشروع ومندوب إليه </a:t>
            </a:r>
            <a:r>
              <a:rPr lang="ar-SA" sz="2500" dirty="0" err="1" smtClean="0"/>
              <a:t>فى</a:t>
            </a:r>
            <a:r>
              <a:rPr lang="ar-SA" sz="2500" dirty="0" smtClean="0"/>
              <a:t> طلب المعرفة الحقة، </a:t>
            </a:r>
            <a:r>
              <a:rPr lang="ar-SA" sz="2500" dirty="0" smtClean="0">
                <a:solidFill>
                  <a:srgbClr val="FF0000"/>
                </a:solidFill>
              </a:rPr>
              <a:t>ثم أخذ ينقض نظرية المعرفة عند الباطنية القائمة على القول بالإمام المعصوم.</a:t>
            </a:r>
          </a:p>
          <a:p>
            <a:pPr marL="0" indent="0" algn="just" rtl="1">
              <a:spcBef>
                <a:spcPts val="0"/>
              </a:spcBef>
            </a:pPr>
            <a:endParaRPr lang="ar-SA" sz="2500" dirty="0" smtClean="0"/>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152400" y="1447800"/>
            <a:ext cx="9601200" cy="4678363"/>
          </a:xfrm>
        </p:spPr>
        <p:txBody>
          <a:bodyPr/>
          <a:lstStyle/>
          <a:p>
            <a:pPr marL="0" indent="0" algn="just" rtl="1">
              <a:spcBef>
                <a:spcPts val="0"/>
              </a:spcBef>
            </a:pPr>
            <a:r>
              <a:rPr lang="ar-SA" sz="2500" dirty="0" smtClean="0"/>
              <a:t>- وقد </a:t>
            </a:r>
            <a:r>
              <a:rPr lang="ar-SA" sz="2500" dirty="0" smtClean="0">
                <a:solidFill>
                  <a:srgbClr val="FF0000"/>
                </a:solidFill>
              </a:rPr>
              <a:t>كان الغزالي يحاول البحث عن الحقيقة بكل المدارك والمعارف الحسية والعقلية والقلبية</a:t>
            </a:r>
            <a:r>
              <a:rPr lang="ar-SA" sz="2500" dirty="0" smtClean="0"/>
              <a:t>، وكي يصل إلى الحقيقة اليقينية كان لا بد من أن </a:t>
            </a:r>
            <a:r>
              <a:rPr lang="ar-SA" sz="2500" dirty="0" smtClean="0">
                <a:solidFill>
                  <a:srgbClr val="FF0000"/>
                </a:solidFill>
              </a:rPr>
              <a:t>يستخدم منهج الشك، أو الشك المنهجي</a:t>
            </a:r>
            <a:r>
              <a:rPr lang="ar-SA" sz="2500" dirty="0" smtClean="0"/>
              <a:t>.</a:t>
            </a:r>
            <a:endParaRPr lang="en-US" sz="2500" dirty="0" smtClean="0"/>
          </a:p>
          <a:p>
            <a:pPr marL="0" indent="0" algn="just" rtl="1">
              <a:spcBef>
                <a:spcPts val="0"/>
              </a:spcBef>
            </a:pPr>
            <a:r>
              <a:rPr lang="ar-SA" sz="2500" dirty="0" smtClean="0"/>
              <a:t>- وإنما </a:t>
            </a:r>
            <a:r>
              <a:rPr lang="ar-SA" sz="2500" dirty="0" smtClean="0">
                <a:solidFill>
                  <a:srgbClr val="FF0000"/>
                </a:solidFill>
              </a:rPr>
              <a:t>تقوم نظرية المعرفة عند الغزالي على نقد وسائل العلم والمعرفة التقليدية، وتعدد مستويات الخطاب المعرفي عنده، والشك المنهجي، كما نادى بضرورة التلازم بين العقل </a:t>
            </a:r>
            <a:r>
              <a:rPr lang="ar-SA" sz="2500" dirty="0" err="1" smtClean="0">
                <a:solidFill>
                  <a:srgbClr val="FF0000"/>
                </a:solidFill>
              </a:rPr>
              <a:t>والشرع</a:t>
            </a:r>
            <a:r>
              <a:rPr lang="ar-SA" sz="2500" dirty="0" smtClean="0">
                <a:solidFill>
                  <a:srgbClr val="FF0000"/>
                </a:solidFill>
              </a:rPr>
              <a:t> من أجل الوصول إلى اليقين</a:t>
            </a:r>
            <a:r>
              <a:rPr lang="ar-SA" sz="2500" dirty="0" smtClean="0"/>
              <a:t>، على أن الغزالي لم يتزحزح قيد أنملة عن تأكيد أهمية المعرفة العقلية رغم ما قدمه من نقد وشك، فالعلوم كلها وخاصة الدينية إنما تدرك بكمال العقل وصفائه، ولهذا وثق بالمنطق والبراهين العقلية </a:t>
            </a:r>
            <a:r>
              <a:rPr lang="ar-SA" sz="2500" dirty="0" err="1" smtClean="0"/>
              <a:t>فى</a:t>
            </a:r>
            <a:r>
              <a:rPr lang="ar-SA" sz="2500" dirty="0" smtClean="0"/>
              <a:t> الكثير من المجالات بعد أن نقدها نقديا علميا دقيقا.</a:t>
            </a:r>
          </a:p>
          <a:p>
            <a:pPr marL="0" indent="0" algn="just" rtl="1">
              <a:spcBef>
                <a:spcPts val="0"/>
              </a:spcBef>
            </a:pPr>
            <a:r>
              <a:rPr lang="ar-SA" sz="2500" dirty="0" smtClean="0"/>
              <a:t>- </a:t>
            </a:r>
            <a:r>
              <a:rPr lang="ar-SA" sz="2500" dirty="0" smtClean="0">
                <a:solidFill>
                  <a:srgbClr val="FF0000"/>
                </a:solidFill>
              </a:rPr>
              <a:t>ويعتبر الغزالي أحد الشخصيات الأساسية التي دافعت عن المنطق </a:t>
            </a:r>
            <a:r>
              <a:rPr lang="ar-SA" sz="2500" dirty="0" err="1" smtClean="0">
                <a:solidFill>
                  <a:srgbClr val="FF0000"/>
                </a:solidFill>
              </a:rPr>
              <a:t>فى</a:t>
            </a:r>
            <a:r>
              <a:rPr lang="ar-SA" sz="2500" dirty="0" smtClean="0">
                <a:solidFill>
                  <a:srgbClr val="FF0000"/>
                </a:solidFill>
              </a:rPr>
              <a:t> العالم الإسلامي وقدمت له أسباب بقائه واستمراره، وخصص بعض كتبه للمنطق مثل (معيار العلم) و (محك النظر)، كما تناول بعض قضايا المنطق فى مواضع أخرى كمقدمة المستصفى الشهيرة وكمقاصد الفلاسفة وتهافتهم</a:t>
            </a:r>
            <a:r>
              <a:rPr lang="ar-SA" sz="2500" dirty="0" smtClean="0"/>
              <a:t>.</a:t>
            </a:r>
          </a:p>
          <a:p>
            <a:pPr marL="0" indent="0" algn="just" rtl="1">
              <a:spcBef>
                <a:spcPts val="0"/>
              </a:spcBef>
            </a:pPr>
            <a:endParaRPr lang="en-US" sz="25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أقسام المعرفة</a:t>
            </a:r>
            <a:endParaRPr lang="en-US" dirty="0"/>
          </a:p>
        </p:txBody>
      </p:sp>
      <p:sp>
        <p:nvSpPr>
          <p:cNvPr id="3" name="عنصر نائب للمحتوى 2"/>
          <p:cNvSpPr>
            <a:spLocks noGrp="1"/>
          </p:cNvSpPr>
          <p:nvPr>
            <p:ph idx="1"/>
          </p:nvPr>
        </p:nvSpPr>
        <p:spPr/>
        <p:txBody>
          <a:bodyPr/>
          <a:lstStyle/>
          <a:p>
            <a:pPr marL="0" indent="0" algn="just" rtl="1">
              <a:spcBef>
                <a:spcPts val="0"/>
              </a:spcBef>
            </a:pPr>
            <a:r>
              <a:rPr lang="ar-SA" sz="2500" dirty="0" smtClean="0"/>
              <a:t>وبناء عليه فتنقسم المعرفة عنده إلى ثلاث شعب: </a:t>
            </a:r>
            <a:endParaRPr lang="en-US" sz="2500" dirty="0" smtClean="0"/>
          </a:p>
          <a:p>
            <a:pPr marL="0" indent="0" algn="just" rtl="1">
              <a:spcBef>
                <a:spcPts val="0"/>
              </a:spcBef>
            </a:pPr>
            <a:r>
              <a:rPr lang="ar-SA" sz="2500" dirty="0" smtClean="0"/>
              <a:t>1- </a:t>
            </a:r>
            <a:r>
              <a:rPr lang="ar-SA" sz="2500" dirty="0" smtClean="0">
                <a:solidFill>
                  <a:srgbClr val="FF0000"/>
                </a:solidFill>
              </a:rPr>
              <a:t>المعرفة الغيبية </a:t>
            </a:r>
            <a:r>
              <a:rPr lang="ar-SA" sz="2500" dirty="0" smtClean="0"/>
              <a:t>الميتافيزيقية </a:t>
            </a:r>
            <a:r>
              <a:rPr lang="ar-SA" sz="2500" dirty="0" smtClean="0">
                <a:solidFill>
                  <a:srgbClr val="FF0000"/>
                </a:solidFill>
              </a:rPr>
              <a:t>ومعرفتها بطريق التفصيل لا تتم إلا عن طريق الوحي</a:t>
            </a:r>
            <a:r>
              <a:rPr lang="ar-SA" sz="2500" dirty="0" smtClean="0"/>
              <a:t>.</a:t>
            </a:r>
            <a:endParaRPr lang="en-US" sz="2500" dirty="0" smtClean="0"/>
          </a:p>
          <a:p>
            <a:pPr marL="0" indent="0" algn="just" rtl="1">
              <a:spcBef>
                <a:spcPts val="0"/>
              </a:spcBef>
            </a:pPr>
            <a:r>
              <a:rPr lang="ar-SA" sz="2500" dirty="0" smtClean="0"/>
              <a:t>2- </a:t>
            </a:r>
            <a:r>
              <a:rPr lang="ar-SA" sz="2500" dirty="0" smtClean="0">
                <a:solidFill>
                  <a:srgbClr val="FF0000"/>
                </a:solidFill>
              </a:rPr>
              <a:t>المعرفة المنطقية والرياضية</a:t>
            </a:r>
            <a:r>
              <a:rPr lang="ar-SA" sz="2500" dirty="0" smtClean="0"/>
              <a:t>، </a:t>
            </a:r>
            <a:r>
              <a:rPr lang="ar-SA" sz="2500" dirty="0" smtClean="0">
                <a:solidFill>
                  <a:srgbClr val="FF0000"/>
                </a:solidFill>
              </a:rPr>
              <a:t>وطريقها العقل</a:t>
            </a:r>
            <a:r>
              <a:rPr lang="ar-SA" sz="2500" dirty="0" smtClean="0"/>
              <a:t>.</a:t>
            </a:r>
            <a:endParaRPr lang="en-US" sz="2500" dirty="0" smtClean="0"/>
          </a:p>
          <a:p>
            <a:pPr marL="0" indent="0" algn="just" rtl="1">
              <a:spcBef>
                <a:spcPts val="0"/>
              </a:spcBef>
            </a:pPr>
            <a:r>
              <a:rPr lang="ar-SA" sz="2500" dirty="0" smtClean="0"/>
              <a:t>3- </a:t>
            </a:r>
            <a:r>
              <a:rPr lang="ar-SA" sz="2500" dirty="0" smtClean="0">
                <a:solidFill>
                  <a:srgbClr val="FF0000"/>
                </a:solidFill>
              </a:rPr>
              <a:t>المعرفة التجريبية وطريقها الحواس</a:t>
            </a:r>
            <a:r>
              <a:rPr lang="ar-SA" sz="2500" dirty="0" smtClean="0"/>
              <a:t>، وغايتها الظن لا اليقين، ويوضح </a:t>
            </a:r>
            <a:r>
              <a:rPr lang="ar-SA" sz="2500" dirty="0" err="1" smtClean="0"/>
              <a:t>الغزالى</a:t>
            </a:r>
            <a:r>
              <a:rPr lang="ar-SA" sz="2500" dirty="0" smtClean="0"/>
              <a:t> ذلك بقوله: ((وأبعد العلوم الثلاثة عن التشويش الرياضى، وأما الطبيعى فالتشويش فيه أكثر لأن الطبيعيات بصدد التغيرات، فهى بعيدة عن الثبات بخلاف الرياضيات)).</a:t>
            </a:r>
          </a:p>
          <a:p>
            <a:pPr marL="0" indent="0" algn="just" rtl="1">
              <a:spcBef>
                <a:spcPts val="0"/>
              </a:spcBef>
            </a:pPr>
            <a:r>
              <a:rPr lang="ar-SA" sz="2500" dirty="0" smtClean="0"/>
              <a:t>- يتناول الغزالي في كتاب (ميزان العمل) شرفَ العقل والعلم والتعليم. ثم يقدم الكلام عن العلم في كتابه الأشهر (الإحياء) ويجعل له صدارة الكتاب ويقدمه على كتاب قواعد العقائد. </a:t>
            </a:r>
            <a:r>
              <a:rPr lang="ar-SA" sz="2500" dirty="0" smtClean="0">
                <a:solidFill>
                  <a:srgbClr val="FF0000"/>
                </a:solidFill>
              </a:rPr>
              <a:t>وأعطى أولوية كبرى للعلم وما يتعلق به من مباحث ومفاهيم وقدمها على الكل مطلقا.</a:t>
            </a:r>
          </a:p>
          <a:p>
            <a:pPr marL="0" indent="0" algn="just" rtl="1">
              <a:spcBef>
                <a:spcPts val="0"/>
              </a:spcBef>
            </a:pPr>
            <a:endParaRPr lang="ar-SA" sz="2500" dirty="0" smtClean="0"/>
          </a:p>
          <a:p>
            <a:pPr marL="0" indent="0" algn="just" rtl="1">
              <a:spcBef>
                <a:spcPts val="0"/>
              </a:spcBef>
            </a:pPr>
            <a:endParaRPr lang="ar-SA" sz="2800" b="1" dirty="0" smtClean="0"/>
          </a:p>
          <a:p>
            <a:pPr marL="0" indent="0" algn="just" rtl="1">
              <a:spcBef>
                <a:spcPts val="0"/>
              </a:spcBef>
            </a:pPr>
            <a:endParaRPr lang="en-US" sz="2500" dirty="0" smtClean="0"/>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u="sng" dirty="0" smtClean="0"/>
              <a:t>أصناف العلم وأقسامه:</a:t>
            </a:r>
            <a:endParaRPr lang="en-US" dirty="0"/>
          </a:p>
        </p:txBody>
      </p:sp>
      <p:sp>
        <p:nvSpPr>
          <p:cNvPr id="3" name="عنصر نائب للمحتوى 2"/>
          <p:cNvSpPr>
            <a:spLocks noGrp="1"/>
          </p:cNvSpPr>
          <p:nvPr>
            <p:ph idx="1"/>
          </p:nvPr>
        </p:nvSpPr>
        <p:spPr>
          <a:xfrm>
            <a:off x="228600" y="1371600"/>
            <a:ext cx="9525000" cy="4754563"/>
          </a:xfrm>
        </p:spPr>
        <p:txBody>
          <a:bodyPr/>
          <a:lstStyle/>
          <a:p>
            <a:pPr marL="0" indent="0" algn="just" rtl="1">
              <a:spcBef>
                <a:spcPts val="0"/>
              </a:spcBef>
            </a:pPr>
            <a:r>
              <a:rPr lang="ar-SA" sz="2500" dirty="0" smtClean="0">
                <a:solidFill>
                  <a:srgbClr val="FF0000"/>
                </a:solidFill>
              </a:rPr>
              <a:t>يصنِّف أبو حامد الغزالي العلم ويقسمه إلى قسمين</a:t>
            </a:r>
            <a:r>
              <a:rPr lang="ar-SA" sz="2500" dirty="0" smtClean="0"/>
              <a:t>: فيقول: (اعلم أنَّ العلم على قسمين: </a:t>
            </a:r>
            <a:r>
              <a:rPr lang="ar-SA" sz="2500" dirty="0" smtClean="0">
                <a:solidFill>
                  <a:srgbClr val="FF0000"/>
                </a:solidFill>
              </a:rPr>
              <a:t>أحدهما شرعي، والآخر عقلي. وأكثر العلوم الشرعية عقلية عند عالمها، وأكثر العلوم العقلية شرعية عند عارفها</a:t>
            </a:r>
            <a:r>
              <a:rPr lang="ar-SA" sz="2500" dirty="0" smtClean="0"/>
              <a:t>). </a:t>
            </a:r>
          </a:p>
          <a:p>
            <a:pPr marL="0" indent="0" algn="just" rtl="1">
              <a:spcBef>
                <a:spcPts val="0"/>
              </a:spcBef>
            </a:pPr>
            <a:r>
              <a:rPr lang="ar-SA" sz="2500" dirty="0" smtClean="0"/>
              <a:t>وبعد تقسيمه العلم إلى شرعي وعقلي؛ أخذ في تفصيل أقسامهما، فبدأ </a:t>
            </a:r>
            <a:r>
              <a:rPr lang="ar-SA" sz="2500" dirty="0" smtClean="0">
                <a:solidFill>
                  <a:srgbClr val="FF0000"/>
                </a:solidFill>
              </a:rPr>
              <a:t>بالشرعي وقسَّمه إلى قسمين: الأول: في الأصول، وهو علم التوحيد. والآخر: علم الفروع.</a:t>
            </a:r>
            <a:endParaRPr lang="en-US" sz="2500" dirty="0" smtClean="0">
              <a:solidFill>
                <a:srgbClr val="FF0000"/>
              </a:solidFill>
            </a:endParaRPr>
          </a:p>
          <a:p>
            <a:pPr marL="0" indent="0" algn="just" rtl="1">
              <a:spcBef>
                <a:spcPts val="0"/>
              </a:spcBef>
            </a:pPr>
            <a:r>
              <a:rPr lang="ar-SA" sz="2500" dirty="0" smtClean="0">
                <a:solidFill>
                  <a:srgbClr val="FF0000"/>
                </a:solidFill>
              </a:rPr>
              <a:t>والعلم الشرعي إما أنْ يكون علميَّاً أو عملياً</a:t>
            </a:r>
            <a:r>
              <a:rPr lang="ar-SA" sz="2500" dirty="0" smtClean="0"/>
              <a:t>. علم الأصول هو العلمي، علم الفروع هو العملي. </a:t>
            </a:r>
            <a:r>
              <a:rPr lang="ar-SA" sz="2500" dirty="0" smtClean="0">
                <a:solidFill>
                  <a:srgbClr val="FF0000"/>
                </a:solidFill>
              </a:rPr>
              <a:t>والعلم العملي </a:t>
            </a:r>
            <a:r>
              <a:rPr lang="ar-SA" sz="2500" dirty="0" err="1" smtClean="0">
                <a:solidFill>
                  <a:srgbClr val="FF0000"/>
                </a:solidFill>
              </a:rPr>
              <a:t>يشتمل</a:t>
            </a:r>
            <a:r>
              <a:rPr lang="ar-SA" sz="2500" dirty="0" smtClean="0">
                <a:solidFill>
                  <a:srgbClr val="FF0000"/>
                </a:solidFill>
              </a:rPr>
              <a:t> على ثلاثة حقوق</a:t>
            </a:r>
            <a:r>
              <a:rPr lang="ar-SA" sz="2500" dirty="0" smtClean="0"/>
              <a:t>: </a:t>
            </a:r>
            <a:endParaRPr lang="en-US" sz="2500" dirty="0" smtClean="0"/>
          </a:p>
          <a:p>
            <a:pPr marL="0" indent="0" algn="just" rtl="1">
              <a:spcBef>
                <a:spcPts val="0"/>
              </a:spcBef>
            </a:pPr>
            <a:r>
              <a:rPr lang="ar-SA" sz="2500" dirty="0" smtClean="0">
                <a:solidFill>
                  <a:srgbClr val="FF0000"/>
                </a:solidFill>
              </a:rPr>
              <a:t>الأول</a:t>
            </a:r>
            <a:r>
              <a:rPr lang="ar-SA" sz="2500" dirty="0" smtClean="0"/>
              <a:t>: حق الله تعالى "أركان العبادات". و</a:t>
            </a:r>
            <a:r>
              <a:rPr lang="ar-SA" sz="2500" dirty="0" smtClean="0">
                <a:solidFill>
                  <a:srgbClr val="FF0000"/>
                </a:solidFill>
              </a:rPr>
              <a:t>الثاني</a:t>
            </a:r>
            <a:r>
              <a:rPr lang="ar-SA" sz="2500" dirty="0" smtClean="0"/>
              <a:t>: حق العباد "أبواب العادات" مثل: البيع، والشركة، والقصاص. و</a:t>
            </a:r>
            <a:r>
              <a:rPr lang="ar-SA" sz="2500" dirty="0" smtClean="0">
                <a:solidFill>
                  <a:srgbClr val="FF0000"/>
                </a:solidFill>
              </a:rPr>
              <a:t>الثالث</a:t>
            </a:r>
            <a:r>
              <a:rPr lang="ar-SA" sz="2500" dirty="0" smtClean="0"/>
              <a:t>: حق النفس "علم الأخلاق”</a:t>
            </a:r>
          </a:p>
          <a:p>
            <a:pPr marL="0" indent="0" algn="just" rtl="1">
              <a:spcBef>
                <a:spcPts val="0"/>
              </a:spcBef>
            </a:pPr>
            <a:r>
              <a:rPr lang="ar-SA" sz="2500" dirty="0" smtClean="0"/>
              <a:t>وبعد أنْ فرغ أبو حامد الغزالي من أقسام العلم الشرعي تناول بالتقسيم </a:t>
            </a:r>
            <a:r>
              <a:rPr lang="ar-SA" sz="2500" dirty="0" smtClean="0">
                <a:solidFill>
                  <a:srgbClr val="FF0000"/>
                </a:solidFill>
              </a:rPr>
              <a:t>مراتب العلم العقلي، حيث قسمه إلى ثلاث مراتب</a:t>
            </a:r>
            <a:r>
              <a:rPr lang="ar-SA" sz="2500" dirty="0" smtClean="0"/>
              <a:t>: المرتبة </a:t>
            </a:r>
            <a:r>
              <a:rPr lang="ar-SA" sz="2500" dirty="0" smtClean="0">
                <a:solidFill>
                  <a:srgbClr val="FF0000"/>
                </a:solidFill>
              </a:rPr>
              <a:t>الأولى</a:t>
            </a:r>
            <a:r>
              <a:rPr lang="ar-SA" sz="2500" dirty="0" smtClean="0"/>
              <a:t>: العلم الرياضي.المرتبة </a:t>
            </a:r>
            <a:r>
              <a:rPr lang="ar-SA" sz="2500" dirty="0" smtClean="0">
                <a:solidFill>
                  <a:srgbClr val="FF0000"/>
                </a:solidFill>
              </a:rPr>
              <a:t>الثانية</a:t>
            </a:r>
            <a:r>
              <a:rPr lang="ar-SA" sz="2500" dirty="0" smtClean="0"/>
              <a:t>: العلم الطبيعي.  المرتبة </a:t>
            </a:r>
            <a:r>
              <a:rPr lang="ar-SA" sz="2500" dirty="0" smtClean="0">
                <a:solidFill>
                  <a:srgbClr val="FF0000"/>
                </a:solidFill>
              </a:rPr>
              <a:t>الثالثة</a:t>
            </a:r>
            <a:r>
              <a:rPr lang="ar-SA" sz="2500" dirty="0" smtClean="0"/>
              <a:t>: النظر في الوجود وتقسيمه إلى الواجب والممكن</a:t>
            </a:r>
            <a:endParaRPr lang="en-US" sz="25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152400" y="1447800"/>
            <a:ext cx="9525000" cy="4678363"/>
          </a:xfrm>
        </p:spPr>
        <p:txBody>
          <a:bodyPr/>
          <a:lstStyle/>
          <a:p>
            <a:pPr marL="0" indent="0" algn="just" rtl="1">
              <a:spcBef>
                <a:spcPts val="0"/>
              </a:spcBef>
            </a:pPr>
            <a:r>
              <a:rPr lang="ar-SA" sz="2500" dirty="0" smtClean="0"/>
              <a:t>- هذا </a:t>
            </a:r>
            <a:r>
              <a:rPr lang="ar-SA" sz="2500" dirty="0" smtClean="0">
                <a:solidFill>
                  <a:srgbClr val="FF0000"/>
                </a:solidFill>
              </a:rPr>
              <a:t>الترتيب المتسق للعلم الشرعي والعقلي ينبئ عن عقلية فذة، وبعد فكرى عميق، وإحاطة واسعة بالعلوم والمعارف الفنية</a:t>
            </a:r>
            <a:r>
              <a:rPr lang="ar-SA" sz="2500" dirty="0" smtClean="0"/>
              <a:t>، أسهمت في بروز منهجية أصبحت مورداً خصباً لمناهج البحث الحديث.</a:t>
            </a:r>
          </a:p>
          <a:p>
            <a:pPr marL="0" indent="0" algn="just" rtl="1">
              <a:spcBef>
                <a:spcPts val="0"/>
              </a:spcBef>
              <a:buFontTx/>
              <a:buChar char="-"/>
            </a:pPr>
            <a:r>
              <a:rPr lang="ar-SA" sz="2500" dirty="0" smtClean="0">
                <a:solidFill>
                  <a:srgbClr val="FF0000"/>
                </a:solidFill>
              </a:rPr>
              <a:t>وبعد حديثه عن العلم غاص في رحلة البحث عن اليقين، مطبقا منهجه (الشك المنهجي) وانتقل من  الحسيات إلى العقليات إلى الكشف وصولا على اليقين. فكان شكه منهجيا لا مذهبيا</a:t>
            </a:r>
            <a:r>
              <a:rPr lang="ar-SA" sz="2500" dirty="0" smtClean="0"/>
              <a:t>.</a:t>
            </a:r>
          </a:p>
          <a:p>
            <a:pPr marL="0" indent="0" algn="just" rtl="1">
              <a:spcBef>
                <a:spcPts val="0"/>
              </a:spcBef>
              <a:buFontTx/>
              <a:buChar char="-"/>
            </a:pPr>
            <a:r>
              <a:rPr lang="ar-SA" sz="2500" dirty="0" smtClean="0"/>
              <a:t>وقد </a:t>
            </a:r>
            <a:r>
              <a:rPr lang="ar-SA" sz="2500" dirty="0" smtClean="0">
                <a:solidFill>
                  <a:srgbClr val="FF0000"/>
                </a:solidFill>
              </a:rPr>
              <a:t>ترتب على هذا الشك المنهجي عند الغزالي وضوح الاتجاه النقدي عنده، من حيث نقده لوسائل المعرفة، ونقده للمذاهب والطوائف والأفكار والفرق</a:t>
            </a:r>
            <a:r>
              <a:rPr lang="ar-SA" sz="2500" dirty="0" smtClean="0"/>
              <a:t>، وسيؤثر الاتجاه النقدي عند الغزالي تأثيرا مباشرا على مناهج التصنيف عنده، مما يجعله يضع كتبا بأسرها من خلال اتجاهه النقدي كأعماله في نقد الفلاسفة والباطنية وغير ذلك.</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u="sng" dirty="0" smtClean="0"/>
              <a:t>وسائل المعرفة: </a:t>
            </a:r>
            <a:endParaRPr lang="en-US" dirty="0"/>
          </a:p>
        </p:txBody>
      </p:sp>
      <p:sp>
        <p:nvSpPr>
          <p:cNvPr id="3" name="عنصر نائب للمحتوى 2"/>
          <p:cNvSpPr>
            <a:spLocks noGrp="1"/>
          </p:cNvSpPr>
          <p:nvPr>
            <p:ph idx="1"/>
          </p:nvPr>
        </p:nvSpPr>
        <p:spPr>
          <a:xfrm>
            <a:off x="152400" y="1371600"/>
            <a:ext cx="9601200" cy="4754563"/>
          </a:xfrm>
        </p:spPr>
        <p:txBody>
          <a:bodyPr/>
          <a:lstStyle/>
          <a:p>
            <a:pPr marL="0" indent="0" algn="just" rtl="1">
              <a:spcBef>
                <a:spcPts val="0"/>
              </a:spcBef>
            </a:pPr>
            <a:r>
              <a:rPr lang="ar-SA" sz="2500" dirty="0" smtClean="0"/>
              <a:t>وبما أنه لا يمكن الفصل التام بين العلم والمعرفة عند أبى حامد الغزالي؛ لأنَّ المعرفة لا تكتمل إلاَّ بالعلم، فالعلم المبني على التوحيد الخالص لوجه الله تعالى والذي يتبعه العمل تكون نتيجته المعرفة. لذلك عندما تحدث عن وسائل العلم والمعرفة ذكرها بقوله: "</a:t>
            </a:r>
            <a:r>
              <a:rPr lang="ar-SA" sz="2500" dirty="0" smtClean="0">
                <a:solidFill>
                  <a:srgbClr val="FF0000"/>
                </a:solidFill>
              </a:rPr>
              <a:t>طرق تحصيل العلوم</a:t>
            </a:r>
            <a:r>
              <a:rPr lang="ar-SA" sz="2500" dirty="0" smtClean="0"/>
              <a:t>“.</a:t>
            </a:r>
            <a:endParaRPr lang="en-US" sz="2500" dirty="0" smtClean="0"/>
          </a:p>
          <a:p>
            <a:pPr marL="0" indent="0" algn="just" rtl="1">
              <a:spcBef>
                <a:spcPts val="0"/>
              </a:spcBef>
            </a:pPr>
            <a:r>
              <a:rPr lang="ar-SA" sz="2500" dirty="0" smtClean="0"/>
              <a:t>وقد اصطلح عليها </a:t>
            </a:r>
            <a:r>
              <a:rPr lang="ar-SA" sz="2500" dirty="0" err="1" smtClean="0"/>
              <a:t>بـ</a:t>
            </a:r>
            <a:r>
              <a:rPr lang="ar-SA" sz="2500" dirty="0" smtClean="0"/>
              <a:t> "وسائل المعرفة"، يقول الغزالي: "اعلم أنَّ </a:t>
            </a:r>
            <a:r>
              <a:rPr lang="ar-SA" sz="2500" dirty="0" smtClean="0">
                <a:solidFill>
                  <a:srgbClr val="FF0000"/>
                </a:solidFill>
              </a:rPr>
              <a:t>العلم الإنساني يحصل من طريقين: أحدهما: التعلُّم الإنساني. والثاني: التعلُّم الرباني.</a:t>
            </a:r>
          </a:p>
          <a:p>
            <a:pPr marL="0" indent="0" algn="just" rtl="1">
              <a:spcBef>
                <a:spcPts val="0"/>
              </a:spcBef>
            </a:pPr>
            <a:r>
              <a:rPr lang="ar-SA" sz="2500" dirty="0" smtClean="0"/>
              <a:t>فالعلم الإنساني يحصل عنده من طريقين: [1] التعلُّم الإنساني.[2] التعلُّم الرباني. ثم يفصِّل ذلك، فيبدأ </a:t>
            </a:r>
            <a:r>
              <a:rPr lang="ar-SA" sz="2500" dirty="0" smtClean="0">
                <a:solidFill>
                  <a:srgbClr val="FF0000"/>
                </a:solidFill>
              </a:rPr>
              <a:t>بالتعلُّم الإنساني ويقسِّمه إلى</a:t>
            </a:r>
            <a:r>
              <a:rPr lang="ar-SA" sz="2500" dirty="0" smtClean="0"/>
              <a:t>: </a:t>
            </a:r>
            <a:endParaRPr lang="en-US" sz="2500" dirty="0" smtClean="0"/>
          </a:p>
          <a:p>
            <a:pPr rtl="1"/>
            <a:r>
              <a:rPr lang="ar-SA" sz="2500" dirty="0" smtClean="0"/>
              <a:t>[أ] </a:t>
            </a:r>
            <a:r>
              <a:rPr lang="ar-SA" sz="2500" dirty="0" smtClean="0">
                <a:solidFill>
                  <a:srgbClr val="FF0000"/>
                </a:solidFill>
              </a:rPr>
              <a:t>التعلُّم من خارج</a:t>
            </a:r>
            <a:r>
              <a:rPr lang="ar-SA" sz="2500" dirty="0" smtClean="0"/>
              <a:t>: وهو التحصيل بالتعلُّم، كأخذ العلم شفاهة أو كتابة عن معلم. </a:t>
            </a:r>
            <a:endParaRPr lang="en-US" sz="2500" dirty="0" smtClean="0"/>
          </a:p>
          <a:p>
            <a:pPr rtl="1"/>
            <a:r>
              <a:rPr lang="ar-SA" sz="2500" dirty="0" smtClean="0"/>
              <a:t>[ب] </a:t>
            </a:r>
            <a:r>
              <a:rPr lang="ar-SA" sz="2500" dirty="0" smtClean="0">
                <a:solidFill>
                  <a:srgbClr val="FF0000"/>
                </a:solidFill>
              </a:rPr>
              <a:t>التعلُّم من داخل</a:t>
            </a:r>
            <a:r>
              <a:rPr lang="ar-SA" sz="2500" dirty="0" smtClean="0"/>
              <a:t>: وهو الاشتغال بالتفكُّر، وهذا التفكُّر مستفاد من النفس الكلي، وهو عنده أقوى تعليماً وأشد تأثيراً.</a:t>
            </a:r>
            <a:endParaRPr lang="en-US" sz="2500" dirty="0" smtClean="0"/>
          </a:p>
          <a:p>
            <a:pPr marL="0" indent="0" algn="just" rtl="1">
              <a:spcBef>
                <a:spcPts val="0"/>
              </a:spcBef>
            </a:pPr>
            <a:endParaRPr lang="en-US" sz="25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152400" y="1447800"/>
            <a:ext cx="9601200" cy="4678363"/>
          </a:xfrm>
        </p:spPr>
        <p:txBody>
          <a:bodyPr/>
          <a:lstStyle/>
          <a:p>
            <a:pPr marL="0" indent="0" algn="just" rtl="1">
              <a:spcBef>
                <a:spcPts val="0"/>
              </a:spcBef>
            </a:pPr>
            <a:r>
              <a:rPr lang="ar-SA" sz="2500" dirty="0" smtClean="0"/>
              <a:t>وبعد أنْ فرغ من شرح طريق التعلُّم الإنساني في تسلسل منطقي، ذكر التعلُّم الرباني، حيث قال: "الطريق الثاني وهو </a:t>
            </a:r>
            <a:r>
              <a:rPr lang="ar-SA" sz="2500" dirty="0" smtClean="0">
                <a:solidFill>
                  <a:srgbClr val="FF0000"/>
                </a:solidFill>
              </a:rPr>
              <a:t>التعلُّم الرباني وهو على وجهين</a:t>
            </a:r>
            <a:r>
              <a:rPr lang="en-US" sz="2500" dirty="0" smtClean="0"/>
              <a:t>:</a:t>
            </a:r>
          </a:p>
          <a:p>
            <a:pPr marL="0" indent="0" algn="just" rtl="1">
              <a:spcBef>
                <a:spcPts val="0"/>
              </a:spcBef>
            </a:pPr>
            <a:r>
              <a:rPr lang="ar-SA" sz="2500" u="sng" dirty="0" smtClean="0"/>
              <a:t>الأول: </a:t>
            </a:r>
            <a:r>
              <a:rPr lang="ar-SA" sz="2500" u="sng" dirty="0" smtClean="0">
                <a:solidFill>
                  <a:srgbClr val="FF0000"/>
                </a:solidFill>
              </a:rPr>
              <a:t>إلقاء الوحي</a:t>
            </a:r>
            <a:r>
              <a:rPr lang="ar-SA" sz="2500" u="sng" dirty="0" smtClean="0"/>
              <a:t>: </a:t>
            </a:r>
            <a:r>
              <a:rPr lang="ar-SA" sz="2500" dirty="0" smtClean="0"/>
              <a:t>وخص الله تعالى به الأنبياء والرسل، والعلم الحاصل من الوحي يسمى عنده علماً نبوياً.</a:t>
            </a:r>
            <a:endParaRPr lang="en-US" sz="2500" dirty="0" smtClean="0"/>
          </a:p>
          <a:p>
            <a:pPr marL="0" indent="0" algn="just" rtl="1">
              <a:spcBef>
                <a:spcPts val="0"/>
              </a:spcBef>
            </a:pPr>
            <a:r>
              <a:rPr lang="ar-SA" sz="2500" u="sng" dirty="0" smtClean="0"/>
              <a:t>الثاني: </a:t>
            </a:r>
            <a:r>
              <a:rPr lang="ar-SA" sz="2500" u="sng" dirty="0" smtClean="0">
                <a:solidFill>
                  <a:srgbClr val="FF0000"/>
                </a:solidFill>
              </a:rPr>
              <a:t>الإلهام والكشف</a:t>
            </a:r>
            <a:r>
              <a:rPr lang="ar-SA" sz="2500" u="sng" dirty="0" smtClean="0"/>
              <a:t>: </a:t>
            </a:r>
            <a:r>
              <a:rPr lang="ar-SA" sz="2500" dirty="0" smtClean="0"/>
              <a:t>”الإلهام وهو الذي يحصل بغير طريق الاكتساب وحيلة الدليل ولا يدرى العبد كيف يحصل له، ومن أين يحصل ويختص به الأولياء والأصفياء، والعلم الحاصل منه يسمى علماً لدنياً. والملهم هو الذي انكشف له في باطن قلبه من جهة الداخل لا من جهة </a:t>
            </a:r>
            <a:r>
              <a:rPr lang="ar-SA" sz="2500" dirty="0" err="1" smtClean="0"/>
              <a:t>المحسوسات</a:t>
            </a:r>
            <a:r>
              <a:rPr lang="ar-SA" sz="2500" dirty="0" smtClean="0"/>
              <a:t> الخارجية".</a:t>
            </a:r>
            <a:endParaRPr lang="en-US" sz="2500" dirty="0" smtClean="0"/>
          </a:p>
          <a:p>
            <a:pPr marL="0" indent="0" algn="just" rtl="1">
              <a:spcBef>
                <a:spcPts val="0"/>
              </a:spcBef>
            </a:pPr>
            <a:r>
              <a:rPr lang="ar-SA" sz="2500" dirty="0" smtClean="0"/>
              <a:t>ولكن </a:t>
            </a:r>
            <a:r>
              <a:rPr lang="ar-SA" sz="2500" dirty="0" smtClean="0">
                <a:solidFill>
                  <a:srgbClr val="FF0000"/>
                </a:solidFill>
              </a:rPr>
              <a:t>ما هي شروط الإلهام والأوجه التي يحصل بها</a:t>
            </a:r>
            <a:r>
              <a:rPr lang="ar-SA" sz="2500" dirty="0" smtClean="0"/>
              <a:t>؟! </a:t>
            </a:r>
            <a:endParaRPr lang="en-US" sz="2500" dirty="0" smtClean="0"/>
          </a:p>
          <a:p>
            <a:pPr marL="0" indent="0" algn="just" rtl="1">
              <a:spcBef>
                <a:spcPts val="0"/>
              </a:spcBef>
            </a:pPr>
            <a:r>
              <a:rPr lang="ar-SA" sz="2500" dirty="0" smtClean="0"/>
              <a:t>وهذا يكون بثلاثة أوجه: </a:t>
            </a:r>
            <a:r>
              <a:rPr lang="ar-SA" sz="2500" dirty="0" smtClean="0">
                <a:solidFill>
                  <a:srgbClr val="FF0000"/>
                </a:solidFill>
              </a:rPr>
              <a:t>[أ] </a:t>
            </a:r>
            <a:r>
              <a:rPr lang="ar-SA" sz="2500" dirty="0" smtClean="0"/>
              <a:t>تحصيل جميع العلوم وأخذ الحظ الأوفر من أكثرها.</a:t>
            </a:r>
            <a:endParaRPr lang="en-US" sz="2500" dirty="0" smtClean="0"/>
          </a:p>
          <a:p>
            <a:pPr marL="0" indent="0" algn="just" rtl="1">
              <a:spcBef>
                <a:spcPts val="0"/>
              </a:spcBef>
            </a:pPr>
            <a:r>
              <a:rPr lang="ar-SA" sz="2500" dirty="0" smtClean="0">
                <a:solidFill>
                  <a:srgbClr val="FF0000"/>
                </a:solidFill>
              </a:rPr>
              <a:t>[ب] </a:t>
            </a:r>
            <a:r>
              <a:rPr lang="ar-SA" sz="2500" dirty="0" smtClean="0"/>
              <a:t>الرياضة الصادقة والمراقبة الصحيحة. </a:t>
            </a:r>
            <a:r>
              <a:rPr lang="ar-SA" sz="2500" dirty="0" smtClean="0">
                <a:solidFill>
                  <a:srgbClr val="FF0000"/>
                </a:solidFill>
              </a:rPr>
              <a:t>[ج] </a:t>
            </a:r>
            <a:r>
              <a:rPr lang="ar-SA" sz="2500" dirty="0" smtClean="0"/>
              <a:t>التفكُّر.</a:t>
            </a:r>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lgn="ctr"/>
            <a:endParaRPr lang="ar-SA" dirty="0" smtClean="0"/>
          </a:p>
          <a:p>
            <a:pPr algn="ctr"/>
            <a:endParaRPr lang="ar-SA" dirty="0" smtClean="0"/>
          </a:p>
          <a:p>
            <a:pPr algn="ctr"/>
            <a:r>
              <a:rPr lang="ar-SA" b="1" dirty="0" smtClean="0"/>
              <a:t>ابن رشد</a:t>
            </a:r>
            <a:endParaRPr lang="ar-SA" b="1"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فلسفة ابن رشد ونظريته</a:t>
            </a:r>
            <a:endParaRPr lang="en-US" dirty="0"/>
          </a:p>
        </p:txBody>
      </p:sp>
      <p:sp>
        <p:nvSpPr>
          <p:cNvPr id="3" name="عنصر نائب للمحتوى 2"/>
          <p:cNvSpPr>
            <a:spLocks noGrp="1"/>
          </p:cNvSpPr>
          <p:nvPr>
            <p:ph idx="1"/>
          </p:nvPr>
        </p:nvSpPr>
        <p:spPr>
          <a:xfrm>
            <a:off x="152400" y="1447800"/>
            <a:ext cx="9601200" cy="4678363"/>
          </a:xfrm>
        </p:spPr>
        <p:txBody>
          <a:bodyPr/>
          <a:lstStyle/>
          <a:p>
            <a:pPr marL="0" indent="0" algn="just" rtl="1">
              <a:spcBef>
                <a:spcPts val="0"/>
              </a:spcBef>
            </a:pPr>
            <a:r>
              <a:rPr lang="ar-SA" sz="2500" dirty="0" smtClean="0"/>
              <a:t>- </a:t>
            </a:r>
            <a:r>
              <a:rPr lang="ar-SA" sz="2500" dirty="0" smtClean="0">
                <a:solidFill>
                  <a:srgbClr val="FF0000"/>
                </a:solidFill>
              </a:rPr>
              <a:t>لم يكن ابن رشد شارحا للفلسفة فحسب، بل إنه كان فيلسوفا أيضا، بل يمكن القول بأنه كان واحدا من أكبر الفلاسفة الذين تمثلت فى فكرهم وإنتاجهم خصائص التفكير </a:t>
            </a:r>
            <a:r>
              <a:rPr lang="ar-SA" sz="2500" dirty="0" err="1" smtClean="0">
                <a:solidFill>
                  <a:srgbClr val="FF0000"/>
                </a:solidFill>
              </a:rPr>
              <a:t>الفلسفى</a:t>
            </a:r>
            <a:r>
              <a:rPr lang="ar-SA" sz="2500" dirty="0" smtClean="0"/>
              <a:t>.</a:t>
            </a:r>
          </a:p>
          <a:p>
            <a:pPr marL="0" indent="0" algn="just" rtl="1">
              <a:spcBef>
                <a:spcPts val="0"/>
              </a:spcBef>
            </a:pPr>
            <a:r>
              <a:rPr lang="ar-SA" sz="2500" dirty="0" smtClean="0"/>
              <a:t>- وإن </a:t>
            </a:r>
            <a:r>
              <a:rPr lang="ar-SA" sz="2500" dirty="0" smtClean="0">
                <a:solidFill>
                  <a:srgbClr val="FF0000"/>
                </a:solidFill>
              </a:rPr>
              <a:t>نظرية المعرفة كما قدمها ابن رشد تعتمد على أن النفس عقل فعال لا يحتوى </a:t>
            </a:r>
            <a:r>
              <a:rPr lang="ar-SA" sz="2500" dirty="0" err="1" smtClean="0">
                <a:solidFill>
                  <a:srgbClr val="FF0000"/>
                </a:solidFill>
              </a:rPr>
              <a:t>فى</a:t>
            </a:r>
            <a:r>
              <a:rPr lang="ar-SA" sz="2500" dirty="0" smtClean="0">
                <a:solidFill>
                  <a:srgbClr val="FF0000"/>
                </a:solidFill>
              </a:rPr>
              <a:t> جوهره على </a:t>
            </a:r>
            <a:r>
              <a:rPr lang="ar-SA" sz="2500" dirty="0" err="1" smtClean="0">
                <a:solidFill>
                  <a:srgbClr val="FF0000"/>
                </a:solidFill>
              </a:rPr>
              <a:t>أى</a:t>
            </a:r>
            <a:r>
              <a:rPr lang="ar-SA" sz="2500" dirty="0" smtClean="0">
                <a:solidFill>
                  <a:srgbClr val="FF0000"/>
                </a:solidFill>
              </a:rPr>
              <a:t> </a:t>
            </a:r>
            <a:r>
              <a:rPr lang="ar-SA" sz="2500" dirty="0" err="1" smtClean="0">
                <a:solidFill>
                  <a:srgbClr val="FF0000"/>
                </a:solidFill>
              </a:rPr>
              <a:t>شىء</a:t>
            </a:r>
            <a:r>
              <a:rPr lang="ar-SA" sz="2500" dirty="0" smtClean="0">
                <a:solidFill>
                  <a:srgbClr val="FF0000"/>
                </a:solidFill>
              </a:rPr>
              <a:t> بالقوة</a:t>
            </a:r>
            <a:r>
              <a:rPr lang="ar-SA" sz="2500" dirty="0" smtClean="0"/>
              <a:t>، فالعقل </a:t>
            </a:r>
            <a:r>
              <a:rPr lang="ar-SA" sz="2500" dirty="0" err="1" smtClean="0"/>
              <a:t>المادى</a:t>
            </a:r>
            <a:r>
              <a:rPr lang="ar-SA" sz="2500" dirty="0" smtClean="0"/>
              <a:t> إذن ليس إلا مظهرا من مظاهر النفس </a:t>
            </a:r>
            <a:r>
              <a:rPr lang="ar-SA" sz="2500" dirty="0" err="1" smtClean="0"/>
              <a:t>التى</a:t>
            </a:r>
            <a:r>
              <a:rPr lang="ar-SA" sz="2500" dirty="0" smtClean="0"/>
              <a:t> تتصل بالبدن، وليست نظريته </a:t>
            </a:r>
            <a:r>
              <a:rPr lang="ar-SA" sz="2500" dirty="0" err="1" smtClean="0"/>
              <a:t>فى</a:t>
            </a:r>
            <a:r>
              <a:rPr lang="ar-SA" sz="2500" dirty="0" smtClean="0"/>
              <a:t> المعرفة نظرية أفلاطونية محدثة بحال ما.</a:t>
            </a:r>
          </a:p>
          <a:p>
            <a:pPr marL="0" indent="0" algn="just" rtl="1">
              <a:spcBef>
                <a:spcPts val="0"/>
              </a:spcBef>
              <a:buFontTx/>
              <a:buChar char="-"/>
            </a:pPr>
            <a:r>
              <a:rPr lang="ar-SA" sz="2500" dirty="0" smtClean="0"/>
              <a:t>وخلاصة </a:t>
            </a:r>
            <a:r>
              <a:rPr lang="ar-SA" sz="2500" dirty="0" smtClean="0">
                <a:solidFill>
                  <a:srgbClr val="FF0000"/>
                </a:solidFill>
              </a:rPr>
              <a:t>نظرية المعرفة </a:t>
            </a:r>
            <a:r>
              <a:rPr lang="ar-SA" sz="2500" dirty="0" err="1" smtClean="0">
                <a:solidFill>
                  <a:srgbClr val="FF0000"/>
                </a:solidFill>
              </a:rPr>
              <a:t>الرشدية</a:t>
            </a:r>
            <a:r>
              <a:rPr lang="ar-SA" sz="2500" dirty="0" smtClean="0">
                <a:solidFill>
                  <a:srgbClr val="FF0000"/>
                </a:solidFill>
              </a:rPr>
              <a:t> تقوم على أن المعاني أو اسم الصور العقلية للأشياء لا تهبط من السماء، </a:t>
            </a:r>
            <a:r>
              <a:rPr lang="ar-SA" sz="2500" dirty="0" smtClean="0"/>
              <a:t>وإنما تصعد من الأرض – إن أجيز هذا التعبير – بمعنى </a:t>
            </a:r>
            <a:r>
              <a:rPr lang="ar-SA" sz="2500" dirty="0" smtClean="0">
                <a:solidFill>
                  <a:srgbClr val="FF0000"/>
                </a:solidFill>
              </a:rPr>
              <a:t>أن المعرفة الإنسانية ترجع فى أصولها إلى الأمور الحسية</a:t>
            </a:r>
            <a:r>
              <a:rPr lang="ar-SA" sz="2500" dirty="0" smtClean="0"/>
              <a:t>.</a:t>
            </a:r>
          </a:p>
          <a:p>
            <a:pPr marL="0" indent="0" algn="just" rtl="1">
              <a:spcBef>
                <a:spcPts val="0"/>
              </a:spcBef>
              <a:buFontTx/>
              <a:buChar char="-"/>
            </a:pPr>
            <a:r>
              <a:rPr lang="ar-SA" sz="2500" dirty="0" smtClean="0"/>
              <a:t> وهذه النظرية تتجلى واضحة في كل مصنَّفات ابن رشد، والتي </a:t>
            </a:r>
            <a:r>
              <a:rPr lang="ar-SA" sz="2500" dirty="0" smtClean="0">
                <a:solidFill>
                  <a:srgbClr val="FF0000"/>
                </a:solidFill>
              </a:rPr>
              <a:t>تتجلى فيه النـزعة العقلية والواقعية، حتى في رصده ونقده للمناهج النظرية يبنى ذلك على مدى تأثيرها ونجاحها فى الواقع</a:t>
            </a:r>
            <a:r>
              <a:rPr lang="ar-SA" sz="2500" dirty="0" smtClean="0"/>
              <a:t>، ومن ثم فقد حكم مثلا على مناهج المتكلمين بالفشل لعدم مناسبتها فى الواقع للجمهور.</a:t>
            </a:r>
            <a:endParaRPr lang="en-US" sz="25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marL="0" indent="0" algn="just" rtl="1">
              <a:spcBef>
                <a:spcPts val="0"/>
              </a:spcBef>
            </a:pPr>
            <a:r>
              <a:rPr lang="ar-EG" sz="2500" dirty="0" smtClean="0">
                <a:solidFill>
                  <a:srgbClr val="FF0000"/>
                </a:solidFill>
              </a:rPr>
              <a:t>فمعرفة الله عند ابن رشد لا تكتسب إلا بالبحث النظري الذي يبدأ من المدركات الحسية ثم يرقى في </a:t>
            </a:r>
            <a:r>
              <a:rPr lang="ar-SA" sz="2500" dirty="0" smtClean="0">
                <a:solidFill>
                  <a:srgbClr val="FF0000"/>
                </a:solidFill>
              </a:rPr>
              <a:t>م</a:t>
            </a:r>
            <a:r>
              <a:rPr lang="ar-EG" sz="2500" dirty="0" smtClean="0">
                <a:solidFill>
                  <a:srgbClr val="FF0000"/>
                </a:solidFill>
              </a:rPr>
              <a:t>دارج المعرفة حتى يصل إلى أسمى مراتبها</a:t>
            </a:r>
            <a:r>
              <a:rPr lang="ar-EG" sz="2500" dirty="0" smtClean="0"/>
              <a:t>، وهى المعرفة الفلسفية، </a:t>
            </a:r>
            <a:r>
              <a:rPr lang="ar-EG" sz="2500" dirty="0" err="1" smtClean="0"/>
              <a:t>أى</a:t>
            </a:r>
            <a:r>
              <a:rPr lang="ar-EG" sz="2500" dirty="0" smtClean="0"/>
              <a:t>: تلك </a:t>
            </a:r>
            <a:r>
              <a:rPr lang="ar-EG" sz="2500" dirty="0" smtClean="0">
                <a:solidFill>
                  <a:srgbClr val="FF0000"/>
                </a:solidFill>
              </a:rPr>
              <a:t>المعرفة النظرية التي تنحصر في معرفة الأشياء بأسبابها </a:t>
            </a:r>
            <a:r>
              <a:rPr lang="ar-EG" sz="2500" dirty="0" smtClean="0"/>
              <a:t>– كما يقول العلم الحديث – لا فى الاتحاد الصوفى المراد به الفناء فى الله سبحانه والاطلاع على أمور يعجز العقل عن إدراكها</a:t>
            </a:r>
            <a:r>
              <a:rPr lang="ar-SA" sz="2500" dirty="0" smtClean="0"/>
              <a:t>.</a:t>
            </a:r>
          </a:p>
          <a:p>
            <a:pPr marL="0" indent="0" algn="just" rtl="1">
              <a:spcBef>
                <a:spcPts val="0"/>
              </a:spcBef>
            </a:pPr>
            <a:endParaRPr lang="en-US" sz="25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مفهوم العلم وأقسام العلوم</a:t>
            </a:r>
            <a:endParaRPr lang="en-US" dirty="0"/>
          </a:p>
        </p:txBody>
      </p:sp>
      <p:sp>
        <p:nvSpPr>
          <p:cNvPr id="3" name="عنصر نائب للمحتوى 2"/>
          <p:cNvSpPr>
            <a:spLocks noGrp="1"/>
          </p:cNvSpPr>
          <p:nvPr>
            <p:ph idx="1"/>
          </p:nvPr>
        </p:nvSpPr>
        <p:spPr>
          <a:xfrm>
            <a:off x="228600" y="1371600"/>
            <a:ext cx="9448800" cy="4754563"/>
          </a:xfrm>
        </p:spPr>
        <p:txBody>
          <a:bodyPr/>
          <a:lstStyle/>
          <a:p>
            <a:pPr marL="0" indent="0" algn="just" rtl="1">
              <a:spcBef>
                <a:spcPts val="0"/>
              </a:spcBef>
            </a:pPr>
            <a:r>
              <a:rPr lang="ar-MA" sz="2500" dirty="0" smtClean="0"/>
              <a:t>إن القيام بتحديد مفهوم العلم عند ابن رشد يقتضي القيام بقراءة جديدة </a:t>
            </a:r>
            <a:r>
              <a:rPr lang="ar-SA" sz="2500" dirty="0" smtClean="0"/>
              <a:t>لما كتبه ابن رشد</a:t>
            </a:r>
            <a:r>
              <a:rPr lang="ar-MA" sz="2500" dirty="0" smtClean="0"/>
              <a:t>، تستدعي التطرق لكل العلوم التي اهتم </a:t>
            </a:r>
            <a:r>
              <a:rPr lang="ar-MA" sz="2500" dirty="0" err="1" smtClean="0"/>
              <a:t>بها</a:t>
            </a:r>
            <a:r>
              <a:rPr lang="ar-MA" sz="2500" dirty="0" smtClean="0"/>
              <a:t> ابن رشد في خطابه الفلسفي، وإعادة ترتيبها، والبحث عن أنواع العلاقة التي تربط بينها وكيف استغل، فيلسوف قرطبة، معطياتها في مختلف الحقول.</a:t>
            </a:r>
          </a:p>
          <a:p>
            <a:pPr marL="0" indent="0" algn="just" rtl="1">
              <a:spcBef>
                <a:spcPts val="0"/>
              </a:spcBef>
            </a:pPr>
            <a:r>
              <a:rPr lang="ar-SA" sz="2500" dirty="0" smtClean="0"/>
              <a:t>و</a:t>
            </a:r>
            <a:r>
              <a:rPr lang="ar-MA" sz="2500" dirty="0" smtClean="0"/>
              <a:t>لعل الأهمية التي خصصها ابن رشد للعلوم تتجلى من خلال وعيه بأهمية تصنيف العلوم وتحديدها وعدم الخلط بين موضوعاتها المختلفة؛ باعتبار أن الجنس النظري الموضوع لعلمٍ ما يختلف عن الجنس المؤلف لعلم آخر؛ لكن هذا التمييز بين الموضوعات المكونة للعلوم المختلفة لا ُيخفي التداخلات ونقط الالتقاء بين كل العلوم، فالنتائج المحصلة في علم معين لا تعد حكرا عليه، بل يمكن توظيف بعض مبادئها في علوم أخرى.</a:t>
            </a:r>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u="sng" dirty="0" smtClean="0"/>
              <a:t>تصنيف العلوم عند ابن رشد</a:t>
            </a:r>
            <a:endParaRPr lang="en-US" dirty="0"/>
          </a:p>
        </p:txBody>
      </p:sp>
      <p:sp>
        <p:nvSpPr>
          <p:cNvPr id="3" name="عنصر نائب للمحتوى 2"/>
          <p:cNvSpPr>
            <a:spLocks noGrp="1"/>
          </p:cNvSpPr>
          <p:nvPr>
            <p:ph idx="1"/>
          </p:nvPr>
        </p:nvSpPr>
        <p:spPr>
          <a:xfrm>
            <a:off x="228600" y="1371600"/>
            <a:ext cx="9448800" cy="4754563"/>
          </a:xfrm>
          <a:ln>
            <a:solidFill>
              <a:schemeClr val="accent1"/>
            </a:solidFill>
          </a:ln>
        </p:spPr>
        <p:txBody>
          <a:bodyPr/>
          <a:lstStyle/>
          <a:p>
            <a:pPr marL="0" indent="0" algn="just" rtl="1">
              <a:spcBef>
                <a:spcPts val="0"/>
              </a:spcBef>
              <a:buFontTx/>
              <a:buChar char="-"/>
            </a:pPr>
            <a:r>
              <a:rPr lang="ar-SA" sz="2500" dirty="0" smtClean="0"/>
              <a:t>يشير ابن رشد إلى أنه تكلم عن تصنيف العلوم في غير ما موضع، وهذا التصنيف الذي يحيل عليه مبنى على أن </a:t>
            </a:r>
            <a:r>
              <a:rPr lang="ar-SA" sz="2500" dirty="0" smtClean="0">
                <a:solidFill>
                  <a:srgbClr val="FF0000"/>
                </a:solidFill>
              </a:rPr>
              <a:t>الصنائع والعلوم ثلاثة </a:t>
            </a:r>
            <a:r>
              <a:rPr lang="ar-SA" sz="2500" dirty="0" smtClean="0"/>
              <a:t>أصناف، وهى إما </a:t>
            </a:r>
            <a:r>
              <a:rPr lang="ar-SA" sz="2500" dirty="0" smtClean="0">
                <a:solidFill>
                  <a:srgbClr val="FF0000"/>
                </a:solidFill>
              </a:rPr>
              <a:t>صنائع نظرية</a:t>
            </a:r>
            <a:r>
              <a:rPr lang="ar-SA" sz="2500" dirty="0" smtClean="0"/>
              <a:t>، وهى التى غايتها المعرفة فقط، وإما </a:t>
            </a:r>
            <a:r>
              <a:rPr lang="ar-SA" sz="2500" dirty="0" smtClean="0">
                <a:solidFill>
                  <a:srgbClr val="FF0000"/>
                </a:solidFill>
              </a:rPr>
              <a:t>صنائع عملية </a:t>
            </a:r>
            <a:r>
              <a:rPr lang="ar-SA" sz="2500" dirty="0" smtClean="0"/>
              <a:t>وهى التى العلم فيها من أجل العمل، وإما صنائع معينة فى هذه ومسددة وهى </a:t>
            </a:r>
            <a:r>
              <a:rPr lang="ar-SA" sz="2500" dirty="0" smtClean="0">
                <a:solidFill>
                  <a:srgbClr val="FF0000"/>
                </a:solidFill>
              </a:rPr>
              <a:t>الصنائع المنطقية</a:t>
            </a:r>
            <a:r>
              <a:rPr lang="ar-SA" sz="2500" dirty="0" smtClean="0"/>
              <a:t>. </a:t>
            </a:r>
          </a:p>
          <a:p>
            <a:pPr marL="0" indent="0" algn="just" rtl="1">
              <a:spcBef>
                <a:spcPts val="0"/>
              </a:spcBef>
              <a:buFontTx/>
              <a:buChar char="-"/>
            </a:pPr>
            <a:r>
              <a:rPr lang="ar-SA" sz="2500" dirty="0" smtClean="0">
                <a:solidFill>
                  <a:srgbClr val="FF0000"/>
                </a:solidFill>
              </a:rPr>
              <a:t>والصنائع النظرية</a:t>
            </a:r>
            <a:r>
              <a:rPr lang="ar-SA" sz="2500" dirty="0" smtClean="0"/>
              <a:t> صنفان: </a:t>
            </a:r>
            <a:r>
              <a:rPr lang="ar-SA" sz="2500" dirty="0" smtClean="0">
                <a:solidFill>
                  <a:srgbClr val="FF0000"/>
                </a:solidFill>
              </a:rPr>
              <a:t>كلية وجزئية</a:t>
            </a:r>
            <a:r>
              <a:rPr lang="ar-SA" sz="2500" dirty="0" smtClean="0"/>
              <a:t>. </a:t>
            </a:r>
            <a:r>
              <a:rPr lang="ar-SA" sz="2500" dirty="0" smtClean="0">
                <a:solidFill>
                  <a:srgbClr val="FF0000"/>
                </a:solidFill>
              </a:rPr>
              <a:t>فالكلية</a:t>
            </a:r>
            <a:r>
              <a:rPr lang="ar-SA" sz="2500" dirty="0" smtClean="0"/>
              <a:t> هي التي تنظر في الموجود بإطلاق، وفى اللواحق الذاتية له، وهذه ثلاثة أصناف: صناعة الجدل، وصناعة السفسطة، وهذه الصناعة (يعنى ما بعد الطبيعة). وأما </a:t>
            </a:r>
            <a:r>
              <a:rPr lang="ar-SA" sz="2500" dirty="0" smtClean="0">
                <a:solidFill>
                  <a:srgbClr val="FF0000"/>
                </a:solidFill>
              </a:rPr>
              <a:t>الجزئية</a:t>
            </a:r>
            <a:r>
              <a:rPr lang="ar-SA" sz="2500" dirty="0" smtClean="0"/>
              <a:t> فهي التي تنظر في الموجود بحال ما. وقيل أيضا هنالك: إن الجزئية اثنتان فقط: العلم الطبيعي، وهو الذي ينظر في الموجود المتغير، وعلم التعاليم وهو الذي ينظر في الكمية مجردة عن </a:t>
            </a:r>
            <a:r>
              <a:rPr lang="ar-SA" sz="2500" dirty="0" err="1" smtClean="0"/>
              <a:t>الهيولى</a:t>
            </a:r>
            <a:r>
              <a:rPr lang="ar-SA" sz="2500" dirty="0" smtClean="0"/>
              <a:t>، وهذا كله مما وضع وضعا في كتاب البرهان)، </a:t>
            </a:r>
          </a:p>
          <a:p>
            <a:pPr marL="0" indent="0" algn="just" rtl="1">
              <a:spcBef>
                <a:spcPts val="0"/>
              </a:spcBef>
              <a:buFontTx/>
              <a:buChar char="-"/>
            </a:pPr>
            <a:r>
              <a:rPr lang="ar-SA" sz="2500" dirty="0" smtClean="0"/>
              <a:t> ثم أخذ فى بيان وجه ذلك بطريق السبر والتقسيم.</a:t>
            </a:r>
            <a:endParaRPr lang="en-US" sz="25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152400" y="1371600"/>
            <a:ext cx="9525000" cy="4754563"/>
          </a:xfrm>
        </p:spPr>
        <p:txBody>
          <a:bodyPr/>
          <a:lstStyle/>
          <a:p>
            <a:pPr marL="0" indent="0" algn="just" rtl="1">
              <a:spcBef>
                <a:spcPts val="0"/>
              </a:spcBef>
            </a:pPr>
            <a:r>
              <a:rPr lang="ar-SA" sz="2500" dirty="0" smtClean="0"/>
              <a:t>ويقول </a:t>
            </a:r>
            <a:r>
              <a:rPr lang="ar-SA" sz="2500" dirty="0" err="1" smtClean="0"/>
              <a:t>فى</a:t>
            </a:r>
            <a:r>
              <a:rPr lang="ar-SA" sz="2500" dirty="0" smtClean="0"/>
              <a:t> مقدمة (الضرورى فى أصول الفقه) ممهدا لنقده لمنهج التصنيف الأصولي بناء على تصنيف العلوم الذى سيذكره: إن المعارف والعلوم ثلاثة أصناف: </a:t>
            </a:r>
            <a:endParaRPr lang="en-US" sz="2500" dirty="0" smtClean="0"/>
          </a:p>
          <a:p>
            <a:pPr marL="0" indent="0" algn="just" rtl="1">
              <a:spcBef>
                <a:spcPts val="0"/>
              </a:spcBef>
            </a:pPr>
            <a:r>
              <a:rPr lang="ar-SA" sz="2500" dirty="0" smtClean="0"/>
              <a:t>1) إما معرفة غايتها الاعتقاد الحاصل عنها في النفس فقط، كالعلم بحدوث العالم، والقول بالجزء الذي لا يتجزأ وأشباه ذلك.</a:t>
            </a:r>
            <a:endParaRPr lang="en-US" sz="2500" dirty="0" smtClean="0"/>
          </a:p>
          <a:p>
            <a:pPr marL="0" indent="0" algn="just" rtl="1">
              <a:spcBef>
                <a:spcPts val="0"/>
              </a:spcBef>
            </a:pPr>
            <a:r>
              <a:rPr lang="ar-SA" sz="2500" dirty="0" smtClean="0"/>
              <a:t>2) وإما معرفة غايتها العمل، وهذه منها جزئية وكلية... فالجزئية كالعلم بأحكام الصلاة... والكلية كالعلم بالأصول التي تبنى عليها هذه الفروع من الكتاب والسنة والإجماع....</a:t>
            </a:r>
            <a:endParaRPr lang="en-US" sz="2500" dirty="0" smtClean="0"/>
          </a:p>
          <a:p>
            <a:pPr marL="0" indent="0" algn="just" rtl="1">
              <a:spcBef>
                <a:spcPts val="0"/>
              </a:spcBef>
            </a:pPr>
            <a:r>
              <a:rPr lang="ar-SA" sz="2500" dirty="0" smtClean="0"/>
              <a:t>3) وإما معرفة تعطى القوانين والأحوال التي </a:t>
            </a:r>
            <a:r>
              <a:rPr lang="ar-SA" sz="2500" dirty="0" err="1" smtClean="0"/>
              <a:t>بها</a:t>
            </a:r>
            <a:r>
              <a:rPr lang="ar-SA" sz="2500" dirty="0" smtClean="0"/>
              <a:t> </a:t>
            </a:r>
            <a:r>
              <a:rPr lang="ar-SA" sz="2500" dirty="0" err="1" smtClean="0"/>
              <a:t>يتسدد</a:t>
            </a:r>
            <a:r>
              <a:rPr lang="ar-SA" sz="2500" dirty="0" smtClean="0"/>
              <a:t> الذهن نحو الصواب في هاتين المعرفتين، كالعلم بالدلائل وأقسامها... وهذه فلنسمها </a:t>
            </a:r>
            <a:r>
              <a:rPr lang="ar-SA" sz="2500" dirty="0" err="1" smtClean="0"/>
              <a:t>مسبارا</a:t>
            </a:r>
            <a:r>
              <a:rPr lang="ar-SA" sz="2500" dirty="0" smtClean="0"/>
              <a:t> وقانونا</a:t>
            </a:r>
            <a:endParaRPr lang="en-US" sz="25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منهج العلوم</a:t>
            </a:r>
            <a:endParaRPr lang="en-US" dirty="0"/>
          </a:p>
        </p:txBody>
      </p:sp>
      <p:sp>
        <p:nvSpPr>
          <p:cNvPr id="3" name="عنصر نائب للمحتوى 2"/>
          <p:cNvSpPr>
            <a:spLocks noGrp="1"/>
          </p:cNvSpPr>
          <p:nvPr>
            <p:ph idx="1"/>
          </p:nvPr>
        </p:nvSpPr>
        <p:spPr>
          <a:xfrm>
            <a:off x="152400" y="1371600"/>
            <a:ext cx="9601200" cy="4754563"/>
          </a:xfrm>
        </p:spPr>
        <p:txBody>
          <a:bodyPr/>
          <a:lstStyle/>
          <a:p>
            <a:pPr marL="0" indent="0" algn="just" rtl="1">
              <a:spcBef>
                <a:spcPts val="0"/>
              </a:spcBef>
            </a:pPr>
            <a:r>
              <a:rPr lang="ar-MA" sz="2400" dirty="0" smtClean="0"/>
              <a:t>ويعتبر ابن رشد أن كل العلوم -سواء أكانت نظرية أم عملية- تشترك في المنهج؛ وذلك لأنها كلها تعتمد على القياس وتبحث عن صرح نظري متماسك وصلب، </a:t>
            </a:r>
            <a:endParaRPr lang="ar-SA" sz="2400" dirty="0" smtClean="0"/>
          </a:p>
          <a:p>
            <a:pPr marL="0" indent="0" algn="just" rtl="1">
              <a:spcBef>
                <a:spcPts val="0"/>
              </a:spcBef>
            </a:pPr>
            <a:r>
              <a:rPr lang="ar-MA" sz="2400" dirty="0" smtClean="0"/>
              <a:t>فهناك أهمية قصوى يشغلها </a:t>
            </a:r>
            <a:r>
              <a:rPr lang="ar-MA" sz="2400" dirty="0" smtClean="0">
                <a:solidFill>
                  <a:srgbClr val="FF0000"/>
                </a:solidFill>
              </a:rPr>
              <a:t>علم المنطق </a:t>
            </a:r>
            <a:r>
              <a:rPr lang="ar-MA" sz="2400" dirty="0" smtClean="0"/>
              <a:t>في المتن الرشدي، فجميع العلوم تعتمد عليه كمنهج يتم من خلاله محاكمة الأقاويل وترتيبها حسب مرتبتها من التصديق إلى </a:t>
            </a:r>
            <a:r>
              <a:rPr lang="ar-MA" sz="2400" dirty="0" smtClean="0">
                <a:solidFill>
                  <a:srgbClr val="FF0000"/>
                </a:solidFill>
              </a:rPr>
              <a:t>قول برهاني، وقول جدلي، وقول خطابي، وقول سفسطائي، وقول شعري حتى يأتي في الدرجة الأولى القول البرهاني كقول علمي وحيد</a:t>
            </a:r>
            <a:r>
              <a:rPr lang="ar-MA" sz="2400" dirty="0" smtClean="0"/>
              <a:t>.</a:t>
            </a:r>
            <a:r>
              <a:rPr lang="ar-SA" sz="2400" dirty="0" smtClean="0"/>
              <a:t> </a:t>
            </a:r>
            <a:r>
              <a:rPr lang="ar-MA" sz="2400" dirty="0" smtClean="0"/>
              <a:t>كذلك يتم في كل العلوم استخدام الطرق المنطقية من استنباط واستقراء وتركيب وقسمة وشرح ما يدل عليه الاسم...</a:t>
            </a:r>
            <a:r>
              <a:rPr lang="ar-MA" sz="2400" dirty="0" err="1" smtClean="0"/>
              <a:t>إلخ</a:t>
            </a:r>
            <a:r>
              <a:rPr lang="ar-MA" sz="2400" dirty="0" smtClean="0"/>
              <a:t>. </a:t>
            </a:r>
            <a:endParaRPr lang="ar-SA" sz="2400" dirty="0" smtClean="0"/>
          </a:p>
          <a:p>
            <a:pPr marL="0" indent="0" algn="just" rtl="1">
              <a:spcBef>
                <a:spcPts val="0"/>
              </a:spcBef>
            </a:pPr>
            <a:r>
              <a:rPr lang="ar-MA" sz="2400" dirty="0" smtClean="0"/>
              <a:t>من الدلائل التي </a:t>
            </a:r>
            <a:r>
              <a:rPr lang="ar-MA" sz="2400" dirty="0" smtClean="0">
                <a:solidFill>
                  <a:srgbClr val="FF0000"/>
                </a:solidFill>
              </a:rPr>
              <a:t>تبرز أهمية المنطق في المتن </a:t>
            </a:r>
            <a:r>
              <a:rPr lang="ar-MA" sz="2400" dirty="0" err="1" smtClean="0">
                <a:solidFill>
                  <a:srgbClr val="FF0000"/>
                </a:solidFill>
              </a:rPr>
              <a:t>الرشدي</a:t>
            </a:r>
            <a:r>
              <a:rPr lang="ar-MA" sz="2400" dirty="0" smtClean="0">
                <a:solidFill>
                  <a:srgbClr val="FF0000"/>
                </a:solidFill>
              </a:rPr>
              <a:t>، يمكن الإشارة إلى التفاضل بين العلوم وتميز بعضها عن بعض</a:t>
            </a:r>
            <a:r>
              <a:rPr lang="ar-MA" sz="2400" dirty="0" smtClean="0"/>
              <a:t>؛ فالعلوم النظرية أفضل من العلوم العملية، كما أن هناك تفاضل بين علوم أخرى فعلوم التعاليم أفضل من العلم الطبيعي</a:t>
            </a:r>
            <a:r>
              <a:rPr lang="ar-SA" sz="2400" dirty="0" smtClean="0"/>
              <a:t>.</a:t>
            </a:r>
            <a:r>
              <a:rPr lang="ar-MA" sz="2400" dirty="0" smtClean="0"/>
              <a:t> يتبين مِمَّا سبق أن </a:t>
            </a:r>
            <a:r>
              <a:rPr lang="ar-MA" sz="2400" dirty="0" smtClean="0">
                <a:solidFill>
                  <a:srgbClr val="FF0000"/>
                </a:solidFill>
              </a:rPr>
              <a:t>هناك حضور للمنطق كمنهج علمي لتصنيف العلوم وترتيبه من جهة والحرص أيضا على تجريدها من كل أنواع الأقاويل الغير علمية</a:t>
            </a:r>
            <a:r>
              <a:rPr lang="ar-MA" sz="2400" dirty="0" smtClean="0"/>
              <a:t>، وهو المقصد الذي راود ابن رشد في الجوامع </a:t>
            </a:r>
            <a:r>
              <a:rPr lang="ar-MA" sz="2400" dirty="0" err="1" smtClean="0"/>
              <a:t>والتلاخيص</a:t>
            </a:r>
            <a:r>
              <a:rPr lang="ar-MA" sz="2400" dirty="0" smtClean="0"/>
              <a:t> والشروح</a:t>
            </a:r>
            <a:r>
              <a:rPr lang="ar-SA" sz="2400" dirty="0" smtClean="0"/>
              <a:t>.</a:t>
            </a:r>
          </a:p>
          <a:p>
            <a:pPr marL="0" indent="0" algn="just" rtl="1">
              <a:spcBef>
                <a:spcPts val="0"/>
              </a:spcBef>
            </a:pPr>
            <a:endParaRPr lang="en-US" sz="25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عقلانية ابن رشد</a:t>
            </a:r>
            <a:endParaRPr lang="en-US" dirty="0"/>
          </a:p>
        </p:txBody>
      </p:sp>
      <p:sp>
        <p:nvSpPr>
          <p:cNvPr id="3" name="عنصر نائب للمحتوى 2"/>
          <p:cNvSpPr>
            <a:spLocks noGrp="1"/>
          </p:cNvSpPr>
          <p:nvPr>
            <p:ph idx="1"/>
          </p:nvPr>
        </p:nvSpPr>
        <p:spPr>
          <a:xfrm>
            <a:off x="152400" y="1371600"/>
            <a:ext cx="9525000" cy="4754563"/>
          </a:xfrm>
        </p:spPr>
        <p:txBody>
          <a:bodyPr/>
          <a:lstStyle/>
          <a:p>
            <a:pPr marL="0" indent="0" algn="just" rtl="1">
              <a:spcBef>
                <a:spcPts val="0"/>
              </a:spcBef>
              <a:buFontTx/>
              <a:buChar char="-"/>
            </a:pPr>
            <a:r>
              <a:rPr lang="ar-SA" sz="2500" dirty="0" smtClean="0"/>
              <a:t>الغالب على </a:t>
            </a:r>
            <a:r>
              <a:rPr lang="ar-SA" sz="2500" dirty="0" smtClean="0">
                <a:solidFill>
                  <a:srgbClr val="FF0000"/>
                </a:solidFill>
              </a:rPr>
              <a:t>ابن رشد طابع العقل والاعتداد به، والثقة </a:t>
            </a:r>
            <a:r>
              <a:rPr lang="ar-SA" sz="2500" dirty="0" err="1" smtClean="0">
                <a:solidFill>
                  <a:srgbClr val="FF0000"/>
                </a:solidFill>
              </a:rPr>
              <a:t>فى</a:t>
            </a:r>
            <a:r>
              <a:rPr lang="ar-SA" sz="2500" dirty="0" smtClean="0">
                <a:solidFill>
                  <a:srgbClr val="FF0000"/>
                </a:solidFill>
              </a:rPr>
              <a:t> أحكامه والاعتزاز بالمعارف </a:t>
            </a:r>
            <a:r>
              <a:rPr lang="ar-SA" sz="2500" dirty="0" err="1" smtClean="0">
                <a:solidFill>
                  <a:srgbClr val="FF0000"/>
                </a:solidFill>
              </a:rPr>
              <a:t>التى</a:t>
            </a:r>
            <a:r>
              <a:rPr lang="ar-SA" sz="2500" dirty="0" smtClean="0">
                <a:solidFill>
                  <a:srgbClr val="FF0000"/>
                </a:solidFill>
              </a:rPr>
              <a:t> يتوصل إليها واعتباره حجة وميزانا توزن به الآراء والأفكار</a:t>
            </a:r>
            <a:r>
              <a:rPr lang="ar-SA" sz="2500" dirty="0" smtClean="0"/>
              <a:t>، وقد أثمر هذا الطابع لديه </a:t>
            </a:r>
            <a:r>
              <a:rPr lang="ar-SA" sz="2500" dirty="0" smtClean="0">
                <a:solidFill>
                  <a:srgbClr val="FF0000"/>
                </a:solidFill>
              </a:rPr>
              <a:t>موقفا نقديا من بعض الاتجاهات الفكرية والمذهبية </a:t>
            </a:r>
            <a:r>
              <a:rPr lang="ar-SA" sz="2500" dirty="0" err="1" smtClean="0"/>
              <a:t>التى</a:t>
            </a:r>
            <a:r>
              <a:rPr lang="ar-SA" sz="2500" dirty="0" smtClean="0"/>
              <a:t> ترتكز </a:t>
            </a:r>
            <a:r>
              <a:rPr lang="ar-SA" sz="2500" dirty="0" err="1" smtClean="0"/>
              <a:t>فى</a:t>
            </a:r>
            <a:r>
              <a:rPr lang="ar-SA" sz="2500" dirty="0" smtClean="0"/>
              <a:t> موقفها على التقليل من شأن العقل أو إلغاء دوره، أو عدم الالتزام بمعاييره الدقيقة، </a:t>
            </a:r>
          </a:p>
          <a:p>
            <a:pPr marL="0" indent="0" algn="just" rtl="1">
              <a:spcBef>
                <a:spcPts val="0"/>
              </a:spcBef>
              <a:buFontTx/>
              <a:buChar char="-"/>
            </a:pPr>
            <a:r>
              <a:rPr lang="ar-SA" sz="2500" dirty="0" smtClean="0"/>
              <a:t> وقد </a:t>
            </a:r>
            <a:r>
              <a:rPr lang="ar-SA" sz="2500" dirty="0" smtClean="0">
                <a:solidFill>
                  <a:srgbClr val="FF0000"/>
                </a:solidFill>
              </a:rPr>
              <a:t>ظهر آثار هذا الطابع </a:t>
            </a:r>
            <a:r>
              <a:rPr lang="ar-SA" sz="2500" dirty="0" err="1" smtClean="0">
                <a:solidFill>
                  <a:srgbClr val="FF0000"/>
                </a:solidFill>
              </a:rPr>
              <a:t>فى</a:t>
            </a:r>
            <a:r>
              <a:rPr lang="ar-SA" sz="2500" dirty="0" smtClean="0">
                <a:solidFill>
                  <a:srgbClr val="FF0000"/>
                </a:solidFill>
              </a:rPr>
              <a:t> جدله مع </a:t>
            </a:r>
            <a:r>
              <a:rPr lang="ar-SA" sz="2500" dirty="0" err="1" smtClean="0">
                <a:solidFill>
                  <a:srgbClr val="FF0000"/>
                </a:solidFill>
              </a:rPr>
              <a:t>الحشوية</a:t>
            </a:r>
            <a:r>
              <a:rPr lang="ar-SA" sz="2500" dirty="0" smtClean="0">
                <a:solidFill>
                  <a:srgbClr val="FF0000"/>
                </a:solidFill>
              </a:rPr>
              <a:t> والصوفية والمتكلمين والفلاسفة، وأتت عقلانيته متميزة عن العقلانية الممزوجة بالتصوف </a:t>
            </a:r>
            <a:r>
              <a:rPr lang="ar-SA" sz="2500" dirty="0" smtClean="0"/>
              <a:t>عند غيره من فلاسفة الإسلام </a:t>
            </a:r>
            <a:r>
              <a:rPr lang="ar-SA" sz="2500" dirty="0" err="1" smtClean="0"/>
              <a:t>فى</a:t>
            </a:r>
            <a:r>
              <a:rPr lang="ar-SA" sz="2500" dirty="0" smtClean="0"/>
              <a:t> المشرق أو المغرب</a:t>
            </a:r>
            <a:r>
              <a:rPr lang="ar-EG" sz="2500" dirty="0" smtClean="0"/>
              <a:t>، </a:t>
            </a:r>
            <a:r>
              <a:rPr lang="ar-SA" sz="2500" dirty="0" smtClean="0"/>
              <a:t>وكان </a:t>
            </a:r>
            <a:r>
              <a:rPr lang="ar-SA" sz="2500" dirty="0" err="1" smtClean="0"/>
              <a:t>ل</a:t>
            </a:r>
            <a:r>
              <a:rPr lang="ar-EG" sz="2500" dirty="0" smtClean="0"/>
              <a:t>هذا الطابع</a:t>
            </a:r>
            <a:r>
              <a:rPr lang="ar-SA" sz="2500" dirty="0" smtClean="0"/>
              <a:t> مظهره الواضح على مصنَّفات ابن رشد.</a:t>
            </a:r>
          </a:p>
          <a:p>
            <a:pPr marL="0" indent="0" algn="just" rtl="1">
              <a:spcBef>
                <a:spcPts val="0"/>
              </a:spcBef>
              <a:buFontTx/>
              <a:buChar char="-"/>
            </a:pPr>
            <a:endParaRPr lang="ar-SA" sz="2500" dirty="0" smtClean="0"/>
          </a:p>
          <a:p>
            <a:pPr marL="0" indent="0" algn="just" rtl="1">
              <a:spcBef>
                <a:spcPts val="0"/>
              </a:spcBef>
            </a:pPr>
            <a:endParaRPr lang="en-US" sz="2500" dirty="0" smtClean="0"/>
          </a:p>
          <a:p>
            <a:pPr marL="0" indent="0" algn="just" rtl="1">
              <a:spcBef>
                <a:spcPts val="0"/>
              </a:spcBef>
            </a:pPr>
            <a:endParaRPr lang="ar-SA" sz="2500" dirty="0" smtClean="0"/>
          </a:p>
          <a:p>
            <a:pPr marL="0" indent="0" algn="just" rtl="1">
              <a:spcBef>
                <a:spcPts val="0"/>
              </a:spcBef>
            </a:pPr>
            <a:endParaRPr lang="en-US" sz="25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2096</TotalTime>
  <Words>1913</Words>
  <Application>Microsoft Office PowerPoint</Application>
  <PresentationFormat>A4 Paper (210x297 mm)‎</PresentationFormat>
  <Paragraphs>80</Paragraphs>
  <Slides>18</Slides>
  <Notes>0</Notes>
  <HiddenSlides>0</HiddenSlides>
  <MMClips>0</MMClips>
  <ScaleCrop>false</ScaleCrop>
  <HeadingPairs>
    <vt:vector size="4" baseType="variant">
      <vt:variant>
        <vt:lpstr>سمة</vt:lpstr>
      </vt:variant>
      <vt:variant>
        <vt:i4>1</vt:i4>
      </vt:variant>
      <vt:variant>
        <vt:lpstr>عناوين الشرائح</vt:lpstr>
      </vt:variant>
      <vt:variant>
        <vt:i4>18</vt:i4>
      </vt:variant>
    </vt:vector>
  </HeadingPairs>
  <TitlesOfParts>
    <vt:vector size="19" baseType="lpstr">
      <vt:lpstr>Office Theme</vt:lpstr>
      <vt:lpstr>المحاضرة الحادية عشر</vt:lpstr>
      <vt:lpstr>عناصر المحاضرة</vt:lpstr>
      <vt:lpstr>رحلة الغزالي للبحث عن الحقيقة</vt:lpstr>
      <vt:lpstr>الشريحة 4</vt:lpstr>
      <vt:lpstr>أقسام المعرفة</vt:lpstr>
      <vt:lpstr>أصناف العلم وأقسامه:</vt:lpstr>
      <vt:lpstr>الشريحة 7</vt:lpstr>
      <vt:lpstr>وسائل المعرفة: </vt:lpstr>
      <vt:lpstr>الشريحة 9</vt:lpstr>
      <vt:lpstr>الشريحة 10</vt:lpstr>
      <vt:lpstr>فلسفة ابن رشد ونظريته</vt:lpstr>
      <vt:lpstr>الشريحة 12</vt:lpstr>
      <vt:lpstr>مفهوم العلم وأقسام العلوم</vt:lpstr>
      <vt:lpstr>تصنيف العلوم عند ابن رشد</vt:lpstr>
      <vt:lpstr>الشريحة 15</vt:lpstr>
      <vt:lpstr>منهج العلوم</vt:lpstr>
      <vt:lpstr>عقلانية ابن رشد</vt:lpstr>
      <vt:lpstr>الشريحة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eslam</cp:lastModifiedBy>
  <cp:revision>163</cp:revision>
  <dcterms:created xsi:type="dcterms:W3CDTF">2009-10-14T19:14:34Z</dcterms:created>
  <dcterms:modified xsi:type="dcterms:W3CDTF">2012-11-23T12:33:42Z</dcterms:modified>
</cp:coreProperties>
</file>