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الثانية عشر</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a:r>
              <a:rPr lang="ar-SA" b="1" dirty="0" smtClean="0">
                <a:solidFill>
                  <a:schemeClr val="tx1"/>
                </a:solidFill>
              </a:rPr>
              <a:t>اتجاهات معاصرة في نظرية المعرفة </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endParaRPr lang="ar-SA" b="1" dirty="0" smtClean="0">
              <a:cs typeface="Arial" pitchFamily="34" charset="0"/>
            </a:endParaRPr>
          </a:p>
          <a:p>
            <a:r>
              <a:rPr lang="ar-SA" b="1" dirty="0" smtClean="0">
                <a:cs typeface="Arial" pitchFamily="34" charset="0"/>
              </a:rPr>
              <a:t>الوضعية المنطقية</a:t>
            </a:r>
          </a:p>
          <a:p>
            <a:endParaRPr lang="ar-SA" b="1" dirty="0" smtClean="0">
              <a:cs typeface="Arial" pitchFamily="34" charset="0"/>
            </a:endParaRPr>
          </a:p>
          <a:p>
            <a:r>
              <a:rPr lang="ar-SA" b="1" dirty="0" err="1" smtClean="0">
                <a:cs typeface="Arial" pitchFamily="34" charset="0"/>
              </a:rPr>
              <a:t>الظاهراتية</a:t>
            </a:r>
            <a:endParaRPr lang="ar-SA" b="1" dirty="0" smtClean="0">
              <a:cs typeface="Arial" pitchFamily="34" charset="0"/>
            </a:endParaRPr>
          </a:p>
          <a:p>
            <a:endParaRPr lang="ar-SA" b="1" dirty="0" smtClean="0">
              <a:cs typeface="Arial" pitchFamily="34" charset="0"/>
            </a:endParaRPr>
          </a:p>
          <a:p>
            <a:r>
              <a:rPr lang="ar-SA" b="1" dirty="0" smtClean="0">
                <a:cs typeface="Arial" pitchFamily="34" charset="0"/>
              </a:rPr>
              <a:t>إسلامية المعرفة</a:t>
            </a:r>
          </a:p>
          <a:p>
            <a:endParaRPr lang="ar-SA"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200" b="1" dirty="0" smtClean="0"/>
              <a:t>الوضعية المنطقية </a:t>
            </a:r>
            <a:r>
              <a:rPr lang="en-US" sz="3200" b="1" dirty="0" smtClean="0"/>
              <a:t>Logical Positivism</a:t>
            </a:r>
            <a:endParaRPr lang="ar-SA" sz="3200"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b="1" dirty="0" smtClean="0"/>
              <a:t>الوضعية المنطقية </a:t>
            </a:r>
            <a:r>
              <a:rPr lang="ar-SA" sz="2500" dirty="0" smtClean="0"/>
              <a:t>اسم أطلقه عام 1931 كل من </a:t>
            </a:r>
            <a:r>
              <a:rPr lang="ar-SA" sz="2500" dirty="0" err="1" smtClean="0"/>
              <a:t>بلومبرج</a:t>
            </a:r>
            <a:r>
              <a:rPr lang="ar-SA" sz="2500" dirty="0" smtClean="0"/>
              <a:t> </a:t>
            </a:r>
            <a:r>
              <a:rPr lang="ar-SA" sz="2500" dirty="0" err="1" smtClean="0"/>
              <a:t>وهربرت</a:t>
            </a:r>
            <a:r>
              <a:rPr lang="ar-SA" sz="2500" dirty="0" smtClean="0"/>
              <a:t> </a:t>
            </a:r>
            <a:r>
              <a:rPr lang="ar-SA" sz="2500" dirty="0" err="1" smtClean="0"/>
              <a:t>فايجل</a:t>
            </a:r>
            <a:r>
              <a:rPr lang="ar-SA" sz="2500" dirty="0" smtClean="0"/>
              <a:t> ، على مجموعة من الأفكار الفلسفية التي أخذ </a:t>
            </a:r>
            <a:r>
              <a:rPr lang="ar-SA" sz="2500" dirty="0" err="1" smtClean="0"/>
              <a:t>بها</a:t>
            </a:r>
            <a:r>
              <a:rPr lang="ar-SA" sz="2500" dirty="0" smtClean="0"/>
              <a:t> أعضاء جماعة (فينّـا) وهذه الجماعة قد تكونت منذ عام 1907، حينما أجتمع عالم الرياضيات هانـزهان وعالم الاقتصاد أتونويراث، والعالم الفيزيائي فيليب فرانك، وقد أصبحوا جميعاً من الأعضاء البارزين في جماعة فيّنـا، كما ان معظم فلاسفة هذه المدرسة هم من الألمان. </a:t>
            </a:r>
          </a:p>
          <a:p>
            <a:pPr marL="0" indent="0" algn="just" rtl="1">
              <a:spcBef>
                <a:spcPts val="0"/>
              </a:spcBef>
            </a:pPr>
            <a:r>
              <a:rPr lang="ar-SA" sz="2500" dirty="0" smtClean="0"/>
              <a:t>وأشهرهم </a:t>
            </a:r>
            <a:r>
              <a:rPr lang="ar-SA" sz="2500" dirty="0" err="1" smtClean="0"/>
              <a:t>رودلف</a:t>
            </a:r>
            <a:r>
              <a:rPr lang="ar-SA" sz="2500" dirty="0" smtClean="0"/>
              <a:t> </a:t>
            </a:r>
            <a:r>
              <a:rPr lang="ar-SA" sz="2500" dirty="0" err="1" smtClean="0"/>
              <a:t>كارناب</a:t>
            </a:r>
            <a:r>
              <a:rPr lang="ar-SA" sz="2500" dirty="0" smtClean="0"/>
              <a:t> الذي أشتغل بتدريس الفلسفة في جامعات فينّا وبراغ وشيكاغو على التوالي، وهو يعتبر رئيساً للمدرسة، وهي واحدة من المدارس الفلسفية التي ظهرت في القرن العشرين، كان بدء تكوين جماعة فيّنـا الفعلي منذ عام 1922 حينما دعيّ رودلف كارنـاب بناءً على إيعاز من أعضاء الجماعة إلى فيّنـا الى انشاء مدرستهم أو حلقتهم النقدية التي تهتم بالقضايا الفلسفية ذات الطابع المنطقي وكذلك الرياضيات. وقد أطلق على جماعة فينا اسم الوضعية المنطقية وبسبب الحرب العالمية الثانية تشتت أعضاء جماعة فينا.</a:t>
            </a:r>
            <a:endParaRPr lang="ar-SA" sz="2500" b="1" dirty="0" smtClean="0"/>
          </a:p>
          <a:p>
            <a:pPr marL="0" indent="0" algn="just" rtl="1">
              <a:spcBef>
                <a:spcPts val="0"/>
              </a:spcBef>
            </a:pPr>
            <a:endParaRPr lang="ar-SA" sz="2500" dirty="0" smtClean="0"/>
          </a:p>
          <a:p>
            <a:pPr marL="0" indent="0" algn="just" rtl="1">
              <a:spcBef>
                <a:spcPts val="0"/>
              </a:spcBef>
            </a:pPr>
            <a:endParaRPr lang="ar-SA" sz="2500" dirty="0" smtClean="0"/>
          </a:p>
          <a:p>
            <a:pPr algn="ctr"/>
            <a:endParaRPr lang="ar-SA"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فهاجروا إلى أنحاء مختلفة من العالم وحملت هذه الفلسفة أسماء منها: التجريبية العلمية، والتجريبية المنطقية، وحركة وحدة العلم، والتجريبية الحديثة، والفلسفة التحليلية، </a:t>
            </a:r>
            <a:r>
              <a:rPr lang="ar-SA" sz="2500" dirty="0" smtClean="0">
                <a:solidFill>
                  <a:srgbClr val="FF0000"/>
                </a:solidFill>
              </a:rPr>
              <a:t>ولقد رفضت الوضعية المنطقية جميع الأسئلة الفلسفية المتعلقة بالميتافيزيقيا أو المعرفة أو الأخلاق ، لان اهتمامها بالتحليل المنطقي فقط</a:t>
            </a:r>
            <a:r>
              <a:rPr lang="ar-SA" sz="2500" dirty="0" smtClean="0"/>
              <a:t>. فرفض الميتافيزيقيا من أهداف الميثاق العلمي لجماعة فينّا فتخليص الفلسفة والعلوم من الميتافيزيقا والقضايا الفارغة ضرورة لبناء قاعدة علمية لجميع العلوم، بحيث تكون أو تصلح لأن تكون أساساً لوحدة العلم. </a:t>
            </a:r>
          </a:p>
          <a:p>
            <a:pPr marL="0" indent="0" algn="just" rtl="1">
              <a:spcBef>
                <a:spcPts val="0"/>
              </a:spcBef>
            </a:pPr>
            <a:r>
              <a:rPr lang="ar-SA" sz="2500" dirty="0" smtClean="0"/>
              <a:t>كل شيء لا يخضع للتجربة، والتحليل غير معترف به عند الوضعية المنطقية بما فيه الإنسان لأنها قضايا خالية من المعنى. كما أكدت الفلسفة الوضعية أن وظيفة الفلسفة وعملها هو تحليل المعرفة وخاصة المتعلقة بالعلم وأكدت أن المنهج المتبع هو تحليل لغة العلم.</a:t>
            </a:r>
          </a:p>
          <a:p>
            <a:pPr marL="0" indent="0" algn="just" rtl="1">
              <a:spcBef>
                <a:spcPts val="0"/>
              </a:spcBef>
            </a:pPr>
            <a:r>
              <a:rPr lang="ar-SA" sz="2500" dirty="0" smtClean="0"/>
              <a:t>اهتمت الوضعية المنطقية باللغة بشكل كبير ، فاللغة بنظرها تخبر ما في الفكر والعقل من صور وتمثلات واشكال ومنطق ولاهوت وميتافيزيقية .... الخ ، </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وكانت العلاقة بين اللغة وعلم المنطق يعود </a:t>
            </a:r>
            <a:r>
              <a:rPr lang="ar-SA" sz="2500" dirty="0" err="1" smtClean="0"/>
              <a:t>الى</a:t>
            </a:r>
            <a:r>
              <a:rPr lang="ar-SA" sz="2500" dirty="0" smtClean="0"/>
              <a:t> جهود الفيلسوف </a:t>
            </a:r>
            <a:r>
              <a:rPr lang="ar-SA" sz="2500" dirty="0" err="1" smtClean="0"/>
              <a:t>ج</a:t>
            </a:r>
            <a:r>
              <a:rPr lang="ar-SA" sz="2500" dirty="0" smtClean="0"/>
              <a:t>. أ. </a:t>
            </a:r>
            <a:r>
              <a:rPr lang="ar-SA" sz="2500" dirty="0" err="1" smtClean="0">
                <a:solidFill>
                  <a:srgbClr val="FF0000"/>
                </a:solidFill>
              </a:rPr>
              <a:t>مور</a:t>
            </a:r>
            <a:r>
              <a:rPr lang="ar-SA" sz="2500" dirty="0" smtClean="0"/>
              <a:t> (1873 – 1958) والفيلسوف </a:t>
            </a:r>
            <a:r>
              <a:rPr lang="ar-SA" sz="2500" dirty="0" smtClean="0">
                <a:solidFill>
                  <a:srgbClr val="FF0000"/>
                </a:solidFill>
              </a:rPr>
              <a:t>راسل</a:t>
            </a:r>
            <a:r>
              <a:rPr lang="ar-SA" sz="2500" dirty="0" smtClean="0"/>
              <a:t> (1872 - 1970)، ومن سار على منهجهم العقلي والمنطقي واشهرهم هو الفيلسوف </a:t>
            </a:r>
            <a:r>
              <a:rPr lang="ar-SA" sz="2500" dirty="0" smtClean="0">
                <a:solidFill>
                  <a:srgbClr val="FF0000"/>
                </a:solidFill>
              </a:rPr>
              <a:t>فيتغنشتاين</a:t>
            </a:r>
            <a:r>
              <a:rPr lang="ar-SA" sz="2500" dirty="0" smtClean="0"/>
              <a:t> (1889 - 1951) الذي برع في الوضعية المنطقية واصبح فيما بعد احد اهم واشهر ممثليها في العالم الغربي .</a:t>
            </a:r>
          </a:p>
          <a:p>
            <a:pPr marL="0" indent="0" algn="just" rtl="1">
              <a:spcBef>
                <a:spcPts val="0"/>
              </a:spcBef>
            </a:pPr>
            <a:r>
              <a:rPr lang="ar-SA" sz="2500" dirty="0" smtClean="0"/>
              <a:t>ويجمع الوضعيون بمختلف نزعاتهم على نقاط أربع أساسية:</a:t>
            </a:r>
          </a:p>
          <a:p>
            <a:pPr marL="457200" indent="-457200" algn="just" rtl="1">
              <a:spcBef>
                <a:spcPts val="0"/>
              </a:spcBef>
              <a:buAutoNum type="arabicPeriod"/>
            </a:pPr>
            <a:r>
              <a:rPr lang="ar-SA" sz="2500" dirty="0" smtClean="0">
                <a:solidFill>
                  <a:srgbClr val="FF0000"/>
                </a:solidFill>
              </a:rPr>
              <a:t>مهمة الفلسفة هي تحليل لما يقول العلماء </a:t>
            </a:r>
            <a:r>
              <a:rPr lang="ar-SA" sz="2500" dirty="0" smtClean="0"/>
              <a:t>لا تفكيرا تأمليا ينتهي بالفيلسوف إلى نتائج يصف </a:t>
            </a:r>
            <a:r>
              <a:rPr lang="ar-SA" sz="2500" dirty="0" err="1" smtClean="0"/>
              <a:t>بها</a:t>
            </a:r>
            <a:r>
              <a:rPr lang="ar-SA" sz="2500" dirty="0" smtClean="0"/>
              <a:t> الكون وماضيه.</a:t>
            </a:r>
          </a:p>
          <a:p>
            <a:pPr marL="0" indent="0" algn="just" rtl="1">
              <a:spcBef>
                <a:spcPts val="0"/>
              </a:spcBef>
            </a:pPr>
            <a:r>
              <a:rPr lang="ar-SA" sz="2500" dirty="0" smtClean="0"/>
              <a:t>2. </a:t>
            </a:r>
            <a:r>
              <a:rPr lang="ar-SA" sz="2500" dirty="0" smtClean="0">
                <a:solidFill>
                  <a:srgbClr val="FF0000"/>
                </a:solidFill>
              </a:rPr>
              <a:t>حذف الميتافيزيقيا </a:t>
            </a:r>
            <a:r>
              <a:rPr lang="ar-SA" sz="2500" dirty="0" smtClean="0"/>
              <a:t>من مجال الكلام المشروع لأن تحليل عباراتها الرئيسية تحليلاً منطقياً قد بين إنها عبارات لا معنى لها، أي إنها ليست بذات مدلول حتى يصح وصفها بالصواب والخطأ.</a:t>
            </a:r>
          </a:p>
          <a:p>
            <a:pPr marL="0" indent="0" algn="just" rtl="1">
              <a:spcBef>
                <a:spcPts val="0"/>
              </a:spcBef>
            </a:pPr>
            <a:r>
              <a:rPr lang="ar-SA" sz="2500" dirty="0" smtClean="0"/>
              <a:t>3</a:t>
            </a:r>
            <a:r>
              <a:rPr lang="ar-SA" sz="2500" dirty="0" smtClean="0">
                <a:solidFill>
                  <a:srgbClr val="FF0000"/>
                </a:solidFill>
              </a:rPr>
              <a:t>. اتفاقهم على نظرية </a:t>
            </a:r>
            <a:r>
              <a:rPr lang="ar-SA" sz="2500" dirty="0" err="1" smtClean="0">
                <a:solidFill>
                  <a:srgbClr val="FF0000"/>
                </a:solidFill>
              </a:rPr>
              <a:t>هيوم</a:t>
            </a:r>
            <a:r>
              <a:rPr lang="ar-SA" sz="2500" dirty="0" smtClean="0">
                <a:solidFill>
                  <a:srgbClr val="FF0000"/>
                </a:solidFill>
              </a:rPr>
              <a:t> </a:t>
            </a:r>
            <a:r>
              <a:rPr lang="ar-SA" sz="2500" dirty="0" smtClean="0"/>
              <a:t>في تحليل السببية تحليلاً يجعل العلاقة بين السبب والمسبب علاقة ارتباط في التجربة لا علاقة ضرورة عقلية.</a:t>
            </a:r>
          </a:p>
          <a:p>
            <a:pPr marL="457200" indent="-457200" algn="just" rtl="1">
              <a:spcBef>
                <a:spcPts val="0"/>
              </a:spcBef>
            </a:pPr>
            <a:endParaRPr lang="ar-SA" sz="2500"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4. </a:t>
            </a:r>
            <a:r>
              <a:rPr lang="ar-SA" sz="2500" dirty="0" smtClean="0">
                <a:solidFill>
                  <a:srgbClr val="FF0000"/>
                </a:solidFill>
              </a:rPr>
              <a:t>اتفاقهم على أن القضايا الرياضية، وقضايا المنطق الصورية تحصيل حاصل</a:t>
            </a:r>
            <a:r>
              <a:rPr lang="ar-SA" sz="2500" dirty="0" smtClean="0"/>
              <a:t>، لا تضيف للعلم الخارجي علماً جديداً فالقضية الرياضية 2+2=4 ما هي إلا تكرار لحقيقة واحدة رمزين مختلفين.</a:t>
            </a:r>
          </a:p>
          <a:p>
            <a:pPr marL="0" indent="0" algn="just" rtl="1">
              <a:spcBef>
                <a:spcPts val="0"/>
              </a:spcBef>
            </a:pPr>
            <a:r>
              <a:rPr lang="ar-SA" sz="2500" dirty="0" smtClean="0"/>
              <a:t>أما أهم الانتقادات الموجهة لهذه الفلسفة فتعزى إلى تناولها للغة يبدو متزمتاً ونظرياً بغير وعي، وتبين أن افتراضاتها قد أسرفت بالبساطة أكثر مما يجوز لها.</a:t>
            </a:r>
          </a:p>
          <a:p>
            <a:pPr marL="0" indent="0" algn="just" rtl="1">
              <a:spcBef>
                <a:spcPts val="0"/>
              </a:spcBef>
            </a:pPr>
            <a:r>
              <a:rPr lang="ar-SA" sz="2500" dirty="0" smtClean="0"/>
              <a:t>ومنهجها شديد التفصيل والتعقيد والتشعب رغم </a:t>
            </a:r>
            <a:r>
              <a:rPr lang="ar-SA" sz="2500" dirty="0" err="1" smtClean="0"/>
              <a:t>ان</a:t>
            </a:r>
            <a:r>
              <a:rPr lang="ar-SA" sz="2500" dirty="0" smtClean="0"/>
              <a:t> المنهج الرياضي والمنطقي هو السائد فيها، </a:t>
            </a:r>
            <a:r>
              <a:rPr lang="ar-SA" sz="2500" dirty="0" err="1" smtClean="0"/>
              <a:t>الا</a:t>
            </a:r>
            <a:r>
              <a:rPr lang="ar-SA" sz="2500" dirty="0" smtClean="0"/>
              <a:t> </a:t>
            </a:r>
            <a:r>
              <a:rPr lang="ar-SA" sz="2500" dirty="0" err="1" smtClean="0"/>
              <a:t>انها</a:t>
            </a:r>
            <a:r>
              <a:rPr lang="ar-SA" sz="2500" dirty="0" smtClean="0"/>
              <a:t> بالغة الصعوبة والتعقيد، ومن اشهر رجالها رسل </a:t>
            </a:r>
            <a:r>
              <a:rPr lang="ar-SA" sz="2500" dirty="0" err="1" smtClean="0"/>
              <a:t>و</a:t>
            </a:r>
            <a:r>
              <a:rPr lang="ar-SA" sz="2500" dirty="0" smtClean="0"/>
              <a:t> </a:t>
            </a:r>
            <a:r>
              <a:rPr lang="ar-SA" sz="2500" dirty="0" err="1" smtClean="0"/>
              <a:t>فيتغنشتاين</a:t>
            </a:r>
            <a:r>
              <a:rPr lang="ar-SA" sz="2500" dirty="0" smtClean="0"/>
              <a:t> الذي كان صديقا </a:t>
            </a:r>
            <a:r>
              <a:rPr lang="ar-SA" sz="2500" dirty="0" err="1" smtClean="0"/>
              <a:t>لبرتراند</a:t>
            </a:r>
            <a:r>
              <a:rPr lang="ar-SA" sz="2500" dirty="0" smtClean="0"/>
              <a:t> رسل وقد ترك لنا </a:t>
            </a:r>
            <a:r>
              <a:rPr lang="ar-SA" sz="2500" dirty="0" err="1" smtClean="0"/>
              <a:t>فيتغنشتاين</a:t>
            </a:r>
            <a:r>
              <a:rPr lang="ar-SA" sz="2500" dirty="0" smtClean="0"/>
              <a:t> ورسل المراجع الهامة التي تتناول </a:t>
            </a:r>
            <a:r>
              <a:rPr lang="ar-SA" sz="2500" dirty="0" err="1" smtClean="0"/>
              <a:t>اصول</a:t>
            </a:r>
            <a:r>
              <a:rPr lang="ar-SA" sz="2500" dirty="0" smtClean="0"/>
              <a:t> الفلسفة الوضعية.</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err="1" smtClean="0"/>
              <a:t>الظاهراتية</a:t>
            </a:r>
            <a:r>
              <a:rPr lang="ar-SA" dirty="0" smtClean="0"/>
              <a:t> (</a:t>
            </a:r>
            <a:r>
              <a:rPr lang="ar-SA" dirty="0" err="1" smtClean="0"/>
              <a:t>الفينومينولوجيا</a:t>
            </a:r>
            <a:r>
              <a:rPr lang="ar-SA" dirty="0" smtClean="0"/>
              <a:t>)</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ظهرت هذه الحركة الفلسفية </a:t>
            </a:r>
            <a:r>
              <a:rPr lang="ar-SA" sz="2500" dirty="0" err="1" smtClean="0">
                <a:solidFill>
                  <a:srgbClr val="FF0000"/>
                </a:solidFill>
              </a:rPr>
              <a:t>فى</a:t>
            </a:r>
            <a:r>
              <a:rPr lang="ar-SA" sz="2500" dirty="0" smtClean="0">
                <a:solidFill>
                  <a:srgbClr val="FF0000"/>
                </a:solidFill>
              </a:rPr>
              <a:t> بدايات القرن العشرين الميلادي</a:t>
            </a:r>
            <a:r>
              <a:rPr lang="ar-SA" sz="2500" dirty="0" smtClean="0"/>
              <a:t>، ومثل العديد من الحركات الفكرية، فقد كان لها إرهاصات وملامح متناثرة في أعماق عدد من المفكرين، إلا أن </a:t>
            </a:r>
            <a:r>
              <a:rPr lang="ar-SA" sz="2500" dirty="0" smtClean="0">
                <a:solidFill>
                  <a:srgbClr val="FF0000"/>
                </a:solidFill>
              </a:rPr>
              <a:t>تأسيسها والصياغة الشاملة لنسقها تمت على يد الفيلسوف </a:t>
            </a:r>
            <a:r>
              <a:rPr lang="ar-SA" sz="2500" dirty="0" err="1" smtClean="0">
                <a:solidFill>
                  <a:srgbClr val="FF0000"/>
                </a:solidFill>
              </a:rPr>
              <a:t>الألمانى</a:t>
            </a:r>
            <a:r>
              <a:rPr lang="ar-SA" sz="2500" dirty="0" smtClean="0">
                <a:solidFill>
                  <a:srgbClr val="FF0000"/>
                </a:solidFill>
              </a:rPr>
              <a:t> </a:t>
            </a:r>
            <a:r>
              <a:rPr lang="ar-SA" sz="2500" dirty="0" err="1" smtClean="0">
                <a:solidFill>
                  <a:srgbClr val="FF0000"/>
                </a:solidFill>
              </a:rPr>
              <a:t>أدموند</a:t>
            </a:r>
            <a:r>
              <a:rPr lang="ar-SA" sz="2500" dirty="0" smtClean="0">
                <a:solidFill>
                  <a:srgbClr val="FF0000"/>
                </a:solidFill>
              </a:rPr>
              <a:t> </a:t>
            </a:r>
            <a:r>
              <a:rPr lang="ar-SA" sz="2500" dirty="0" err="1" smtClean="0">
                <a:solidFill>
                  <a:srgbClr val="FF0000"/>
                </a:solidFill>
              </a:rPr>
              <a:t>هوسرل</a:t>
            </a:r>
            <a:r>
              <a:rPr lang="ar-SA" sz="2500" dirty="0" smtClean="0">
                <a:solidFill>
                  <a:srgbClr val="FF0000"/>
                </a:solidFill>
              </a:rPr>
              <a:t> </a:t>
            </a:r>
            <a:r>
              <a:rPr lang="en-US" sz="2500" dirty="0" smtClean="0">
                <a:solidFill>
                  <a:srgbClr val="FF0000"/>
                </a:solidFill>
              </a:rPr>
              <a:t>Edmond Husserl (1859 – 1938) </a:t>
            </a:r>
            <a:r>
              <a:rPr lang="ar-SA" sz="2500" dirty="0" smtClean="0">
                <a:solidFill>
                  <a:srgbClr val="FF0000"/>
                </a:solidFill>
              </a:rPr>
              <a:t>الذي يعتبر البعض أنه في أهمية "هيجل" و"كانت" و"ديكارت”.</a:t>
            </a:r>
          </a:p>
          <a:p>
            <a:pPr marL="0" indent="0" algn="just" rtl="1">
              <a:spcBef>
                <a:spcPts val="0"/>
              </a:spcBef>
            </a:pPr>
            <a:r>
              <a:rPr lang="ar-SA" sz="2500" dirty="0" smtClean="0"/>
              <a:t>وقد </a:t>
            </a:r>
            <a:r>
              <a:rPr lang="ar-SA" sz="2500" dirty="0" smtClean="0">
                <a:solidFill>
                  <a:srgbClr val="FF0000"/>
                </a:solidFill>
              </a:rPr>
              <a:t>بدأت </a:t>
            </a:r>
            <a:r>
              <a:rPr lang="ar-SA" sz="2500" dirty="0" err="1" smtClean="0">
                <a:solidFill>
                  <a:srgbClr val="FF0000"/>
                </a:solidFill>
              </a:rPr>
              <a:t>الفينومينولوجيا</a:t>
            </a:r>
            <a:r>
              <a:rPr lang="ar-SA" sz="2500" dirty="0" smtClean="0">
                <a:solidFill>
                  <a:srgbClr val="FF0000"/>
                </a:solidFill>
              </a:rPr>
              <a:t> بنقد فلسفات وعلوم العصر ومناهجها وأسسها وأنساقها المعرفية</a:t>
            </a:r>
            <a:r>
              <a:rPr lang="ar-SA" sz="2500" dirty="0" smtClean="0"/>
              <a:t>، وكان </a:t>
            </a:r>
            <a:r>
              <a:rPr lang="ar-SA" sz="2500" dirty="0" smtClean="0">
                <a:solidFill>
                  <a:srgbClr val="FF0000"/>
                </a:solidFill>
              </a:rPr>
              <a:t>أبرز هذه الانتقادات هو ما وجهته إلى المذهب </a:t>
            </a:r>
            <a:r>
              <a:rPr lang="ar-SA" sz="2500" dirty="0" err="1" smtClean="0">
                <a:solidFill>
                  <a:srgbClr val="FF0000"/>
                </a:solidFill>
              </a:rPr>
              <a:t>الطبيعى</a:t>
            </a:r>
            <a:r>
              <a:rPr lang="ar-SA" sz="2500" dirty="0" smtClean="0">
                <a:solidFill>
                  <a:srgbClr val="FF0000"/>
                </a:solidFill>
              </a:rPr>
              <a:t> </a:t>
            </a:r>
            <a:r>
              <a:rPr lang="ar-SA" sz="2500" dirty="0" err="1" smtClean="0"/>
              <a:t>الذى</a:t>
            </a:r>
            <a:r>
              <a:rPr lang="ar-SA" sz="2500" dirty="0" smtClean="0"/>
              <a:t> ساد بسيادة المنهج </a:t>
            </a:r>
            <a:r>
              <a:rPr lang="ar-SA" sz="2500" dirty="0" err="1" smtClean="0"/>
              <a:t>التجريبى</a:t>
            </a:r>
            <a:r>
              <a:rPr lang="ar-SA" sz="2500" dirty="0" smtClean="0"/>
              <a:t> ونجاحه الفائق </a:t>
            </a:r>
            <a:r>
              <a:rPr lang="ar-SA" sz="2500" dirty="0" err="1" smtClean="0"/>
              <a:t>فى</a:t>
            </a:r>
            <a:r>
              <a:rPr lang="ar-SA" sz="2500" dirty="0" smtClean="0"/>
              <a:t> مجال العلوم الطبيعية.</a:t>
            </a:r>
          </a:p>
          <a:p>
            <a:pPr marL="0" indent="0" algn="just" rtl="1">
              <a:spcBef>
                <a:spcPts val="0"/>
              </a:spcBef>
            </a:pPr>
            <a:r>
              <a:rPr lang="ar-SA" sz="2500" dirty="0" smtClean="0">
                <a:solidFill>
                  <a:srgbClr val="FF0000"/>
                </a:solidFill>
              </a:rPr>
              <a:t>سعت </a:t>
            </a:r>
            <a:r>
              <a:rPr lang="ar-SA" sz="2500" dirty="0" err="1" smtClean="0">
                <a:solidFill>
                  <a:srgbClr val="FF0000"/>
                </a:solidFill>
              </a:rPr>
              <a:t>الفنيومينولوجيا</a:t>
            </a:r>
            <a:r>
              <a:rPr lang="ar-SA" sz="2500" dirty="0" smtClean="0">
                <a:solidFill>
                  <a:srgbClr val="FF0000"/>
                </a:solidFill>
              </a:rPr>
              <a:t> نحو بداية جديدة متحررة من كل ما هو مسبق من نظريات أو افتراضات أو مفاهيم</a:t>
            </a:r>
            <a:r>
              <a:rPr lang="ar-SA" sz="2500" dirty="0" smtClean="0"/>
              <a:t>، إلى إنشاء علم أولى أو علم بدايات يضع الركائز الثابتة </a:t>
            </a:r>
            <a:r>
              <a:rPr lang="ar-SA" sz="2500" dirty="0" err="1" smtClean="0"/>
              <a:t>التى</a:t>
            </a:r>
            <a:r>
              <a:rPr lang="ar-SA" sz="2500" dirty="0" smtClean="0"/>
              <a:t> يمكن أن تقوم عليها المعرفة وأية صياغات لها </a:t>
            </a:r>
            <a:r>
              <a:rPr lang="ar-SA" sz="2500" dirty="0" err="1" smtClean="0"/>
              <a:t>فى</a:t>
            </a:r>
            <a:r>
              <a:rPr lang="ar-SA" sz="2500" dirty="0" smtClean="0"/>
              <a:t> شكل مفاهيم أو فروض أو نظريات </a:t>
            </a:r>
            <a:r>
              <a:rPr lang="ar-SA" sz="2500" dirty="0" err="1" smtClean="0"/>
              <a:t>فى</a:t>
            </a:r>
            <a:r>
              <a:rPr lang="ar-SA" sz="2500" dirty="0" smtClean="0"/>
              <a:t> كافة العلوم الفلسفية منها أو الطبيعية أو الإنسانية، إلى وضع فلسفة شاملة تكون بمثابة معيار لفحص منهجي لكافة العلوم.</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ومن هنا فقد </a:t>
            </a:r>
            <a:r>
              <a:rPr lang="ar-SA" sz="2500" dirty="0" smtClean="0">
                <a:solidFill>
                  <a:srgbClr val="FF0000"/>
                </a:solidFill>
              </a:rPr>
              <a:t>حاولت صياغة منهج </a:t>
            </a:r>
            <a:r>
              <a:rPr lang="ar-SA" sz="2500" dirty="0" err="1" smtClean="0">
                <a:solidFill>
                  <a:srgbClr val="FF0000"/>
                </a:solidFill>
              </a:rPr>
              <a:t>معرفى</a:t>
            </a:r>
            <a:r>
              <a:rPr lang="ar-SA" sz="2500" dirty="0" smtClean="0">
                <a:solidFill>
                  <a:srgbClr val="FF0000"/>
                </a:solidFill>
              </a:rPr>
              <a:t> أساسه العودة إلى الأشياء نفسها، إلى البحث المباشر </a:t>
            </a:r>
            <a:r>
              <a:rPr lang="ar-SA" sz="2500" dirty="0" err="1" smtClean="0">
                <a:solidFill>
                  <a:srgbClr val="FF0000"/>
                </a:solidFill>
              </a:rPr>
              <a:t>فى</a:t>
            </a:r>
            <a:r>
              <a:rPr lang="ar-SA" sz="2500" dirty="0" smtClean="0">
                <a:solidFill>
                  <a:srgbClr val="FF0000"/>
                </a:solidFill>
              </a:rPr>
              <a:t> الظواهر كما "يخبرها" الوعى </a:t>
            </a:r>
            <a:r>
              <a:rPr lang="ar-SA" sz="2500" dirty="0" smtClean="0"/>
              <a:t>بتحرر كامل من أى مفاهيم أو نظريات مفسرة مسبقة، وسعت إلى أن يكون لهذا المنهج شروط الوثوق والتحقق بالدرجة التى تجعل من نسقها علما صارما.</a:t>
            </a:r>
          </a:p>
          <a:p>
            <a:pPr marL="0" indent="0" algn="just" rtl="1">
              <a:spcBef>
                <a:spcPts val="0"/>
              </a:spcBef>
            </a:pPr>
            <a:r>
              <a:rPr lang="ar-DZ" sz="2500" dirty="0" smtClean="0"/>
              <a:t>يعرفها"</a:t>
            </a:r>
            <a:r>
              <a:rPr lang="ar-DZ" sz="2500" dirty="0" err="1" smtClean="0"/>
              <a:t>ادموند</a:t>
            </a:r>
            <a:r>
              <a:rPr lang="ar-DZ" sz="2500" dirty="0" smtClean="0"/>
              <a:t> </a:t>
            </a:r>
            <a:r>
              <a:rPr lang="ar-DZ" sz="2500" dirty="0" err="1" smtClean="0"/>
              <a:t>هوسرل</a:t>
            </a:r>
            <a:r>
              <a:rPr lang="ar-DZ" sz="2500" dirty="0" smtClean="0"/>
              <a:t>" بأنها:" </a:t>
            </a:r>
            <a:r>
              <a:rPr lang="ar-DZ" sz="2500" dirty="0" smtClean="0">
                <a:solidFill>
                  <a:srgbClr val="FF0000"/>
                </a:solidFill>
              </a:rPr>
              <a:t>محاولة لدراسة الأشياء التي يمكن التعرف عليها بواسطة احد حواسنا</a:t>
            </a:r>
            <a:r>
              <a:rPr lang="ar-DZ" sz="2500" dirty="0" smtClean="0"/>
              <a:t>”.</a:t>
            </a:r>
            <a:endParaRPr lang="ar-SA" sz="2500" dirty="0" smtClean="0"/>
          </a:p>
          <a:p>
            <a:pPr marL="0" indent="0" algn="just" rtl="1">
              <a:spcBef>
                <a:spcPts val="0"/>
              </a:spcBef>
            </a:pPr>
            <a:r>
              <a:rPr lang="ar-DZ" sz="2500" dirty="0" smtClean="0"/>
              <a:t>وهي </a:t>
            </a:r>
            <a:r>
              <a:rPr lang="ar-DZ" sz="2500" dirty="0" smtClean="0">
                <a:solidFill>
                  <a:srgbClr val="FF0000"/>
                </a:solidFill>
              </a:rPr>
              <a:t>مذهب فلسفي يقوم على أشكال مختلفة للوعي وتنوعاته والطرق التي يعي </a:t>
            </a:r>
            <a:r>
              <a:rPr lang="ar-DZ" sz="2500" dirty="0" err="1" smtClean="0">
                <a:solidFill>
                  <a:srgbClr val="FF0000"/>
                </a:solidFill>
              </a:rPr>
              <a:t>بها</a:t>
            </a:r>
            <a:r>
              <a:rPr lang="ar-DZ" sz="2500" dirty="0" smtClean="0">
                <a:solidFill>
                  <a:srgbClr val="FF0000"/>
                </a:solidFill>
              </a:rPr>
              <a:t> الناس العالم الذي يعيشون فيه، وتركز هذه الفلسفة على التجربة المعاشة والتجربة الإنسانية الغنية بالمعاني والدلالات</a:t>
            </a:r>
            <a:r>
              <a:rPr lang="ar-DZ" sz="2500" dirty="0" smtClean="0"/>
              <a:t>، كما تركز على الكيفية التي يقرأ الإنسان فيها مشاركته في الحياة.</a:t>
            </a:r>
            <a:endParaRPr lang="ar-SA" sz="2500" dirty="0" smtClean="0"/>
          </a:p>
          <a:p>
            <a:pPr marL="0" indent="0" algn="just" rtl="1">
              <a:spcBef>
                <a:spcPts val="0"/>
              </a:spcBef>
            </a:pPr>
            <a:endParaRPr lang="ar-DZ" sz="2500" dirty="0" smtClean="0"/>
          </a:p>
          <a:p>
            <a:pPr marL="0" indent="0" algn="just" rtl="1">
              <a:spcBef>
                <a:spcPts val="0"/>
              </a:spcBef>
            </a:pPr>
            <a:endParaRPr lang="ar-SA" sz="2500" dirty="0" smtClean="0"/>
          </a:p>
          <a:p>
            <a:pPr marL="0" indent="0" algn="just" rtl="1">
              <a:spcBef>
                <a:spcPts val="0"/>
              </a:spcBef>
            </a:pPr>
            <a:endParaRPr lang="ar-SA" sz="25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448800" cy="4678363"/>
          </a:xfrm>
        </p:spPr>
        <p:txBody>
          <a:bodyPr/>
          <a:lstStyle/>
          <a:p>
            <a:pPr marL="0" indent="0" algn="just" rtl="1">
              <a:spcBef>
                <a:spcPts val="0"/>
              </a:spcBef>
            </a:pPr>
            <a:r>
              <a:rPr lang="ar-SA" sz="2500" dirty="0" smtClean="0"/>
              <a:t>وت</a:t>
            </a:r>
            <a:r>
              <a:rPr lang="ar-DZ" sz="2500" dirty="0" smtClean="0"/>
              <a:t>قوم على مسلمتين هما:</a:t>
            </a:r>
          </a:p>
          <a:p>
            <a:pPr marL="0" indent="0" algn="just" rtl="1">
              <a:spcBef>
                <a:spcPts val="0"/>
              </a:spcBef>
            </a:pPr>
            <a:r>
              <a:rPr lang="ar-DZ" sz="2500" dirty="0" smtClean="0"/>
              <a:t>أ- </a:t>
            </a:r>
            <a:r>
              <a:rPr lang="ar-DZ" sz="2500" dirty="0" smtClean="0">
                <a:solidFill>
                  <a:srgbClr val="FF0000"/>
                </a:solidFill>
              </a:rPr>
              <a:t>الامتناع كلية عن إصدار أية أحكام ترتبط بموضوع الدراسة</a:t>
            </a:r>
            <a:r>
              <a:rPr lang="ar-DZ" sz="2500" dirty="0" smtClean="0"/>
              <a:t>، وعدم تجاوز التجربة الذاتية وقدرتها في إدراك الحقائق الخارجية التي يكون مصدرها الحواس.</a:t>
            </a:r>
          </a:p>
          <a:p>
            <a:pPr marL="0" indent="0" algn="just" rtl="1">
              <a:spcBef>
                <a:spcPts val="0"/>
              </a:spcBef>
            </a:pPr>
            <a:r>
              <a:rPr lang="ar-DZ" sz="2500" dirty="0" smtClean="0"/>
              <a:t>ب- </a:t>
            </a:r>
            <a:r>
              <a:rPr lang="ar-DZ" sz="2500" dirty="0" smtClean="0">
                <a:solidFill>
                  <a:srgbClr val="FF0000"/>
                </a:solidFill>
              </a:rPr>
              <a:t>اعتبار موضوع المعرفة هو نفسه الوعي بذات المعرفة</a:t>
            </a:r>
            <a:r>
              <a:rPr lang="ar-DZ" sz="2500" dirty="0" smtClean="0"/>
              <a:t>.</a:t>
            </a:r>
            <a:endParaRPr lang="ar-SA" sz="2500" dirty="0" smtClean="0"/>
          </a:p>
          <a:p>
            <a:pPr marL="0" indent="0" algn="just" rtl="1">
              <a:spcBef>
                <a:spcPts val="0"/>
              </a:spcBef>
            </a:pPr>
            <a:r>
              <a:rPr lang="ar-DZ" sz="2500" dirty="0" smtClean="0"/>
              <a:t>ومن ثم فالفكرة الأساسية في </a:t>
            </a:r>
            <a:r>
              <a:rPr lang="ar-DZ" sz="2500" dirty="0" err="1" smtClean="0"/>
              <a:t>الفينو</a:t>
            </a:r>
            <a:r>
              <a:rPr lang="ar-SA" sz="2500" dirty="0" err="1" smtClean="0"/>
              <a:t>مينولوجيا</a:t>
            </a:r>
            <a:r>
              <a:rPr lang="ar-DZ" sz="2500" dirty="0" smtClean="0"/>
              <a:t> </a:t>
            </a:r>
            <a:r>
              <a:rPr lang="ar-DZ" sz="2500" dirty="0" smtClean="0">
                <a:solidFill>
                  <a:srgbClr val="FF0000"/>
                </a:solidFill>
              </a:rPr>
              <a:t>تكمن في مفهومها وتفسيرها </a:t>
            </a:r>
            <a:r>
              <a:rPr lang="ar-DZ" sz="2500" dirty="0" err="1" smtClean="0">
                <a:solidFill>
                  <a:srgbClr val="FF0000"/>
                </a:solidFill>
              </a:rPr>
              <a:t>لقصدية</a:t>
            </a:r>
            <a:r>
              <a:rPr lang="ar-DZ" sz="2500" dirty="0" smtClean="0">
                <a:solidFill>
                  <a:srgbClr val="FF0000"/>
                </a:solidFill>
              </a:rPr>
              <a:t> الوعي</a:t>
            </a:r>
            <a:r>
              <a:rPr lang="ar-DZ" sz="2500" dirty="0" smtClean="0"/>
              <a:t>، وكيفية توجيهه نحو الموضوع، فليس هناك موضوعا بدون ذات، ولا وجود إطلاقا للواقع المستقل عن الوعي الذاتي.</a:t>
            </a:r>
            <a:endParaRPr lang="ar-SA" sz="2500" dirty="0" smtClean="0"/>
          </a:p>
          <a:p>
            <a:pPr marL="0" indent="0" algn="just" rtl="1">
              <a:spcBef>
                <a:spcPts val="0"/>
              </a:spcBef>
            </a:pPr>
            <a:r>
              <a:rPr lang="ar-DZ" sz="2500" dirty="0" smtClean="0"/>
              <a:t>يتجاهل أنصار </a:t>
            </a:r>
            <a:r>
              <a:rPr lang="ar-DZ" sz="2500" dirty="0" err="1" smtClean="0"/>
              <a:t>الفينومينولوجيا</a:t>
            </a:r>
            <a:r>
              <a:rPr lang="ar-DZ" sz="2500" dirty="0" smtClean="0"/>
              <a:t> كلية حقيقة العالم الموضوعي، </a:t>
            </a:r>
            <a:r>
              <a:rPr lang="ar-DZ" sz="2500" dirty="0" smtClean="0">
                <a:solidFill>
                  <a:srgbClr val="FF0000"/>
                </a:solidFill>
              </a:rPr>
              <a:t>فالظاهرة باعتبارها موضوع للدراسة تعبر عن ذاتها وعن نفسها بصورة مباشرة كما يدركها أو يعكسها أو يتحقق منها الوعي الذاتي</a:t>
            </a:r>
            <a:r>
              <a:rPr lang="ar-DZ" sz="2500" dirty="0" smtClean="0"/>
              <a:t>. ومن ثم فالوعي الذاتي أو الشعور يعتبر وسيلة لفهم وإدراك العالم الخارجي. فلا وجود أبدا للواقع المستقل عن الوعي الذاتي. فالنظرية </a:t>
            </a:r>
            <a:r>
              <a:rPr lang="ar-DZ" sz="2500" dirty="0" err="1" smtClean="0"/>
              <a:t>الفينومينولوجية</a:t>
            </a:r>
            <a:r>
              <a:rPr lang="ar-DZ" sz="2500" dirty="0" smtClean="0"/>
              <a:t> تركز على العملية أو الطريقة التي نفهم </a:t>
            </a:r>
            <a:r>
              <a:rPr lang="ar-DZ" sz="2500" dirty="0" err="1" smtClean="0"/>
              <a:t>بها</a:t>
            </a:r>
            <a:r>
              <a:rPr lang="ar-DZ" sz="2500" dirty="0" smtClean="0"/>
              <a:t> العالم وليس تفسيرها.</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b="1" dirty="0" err="1" smtClean="0"/>
              <a:t>الفينومينولوجيا</a:t>
            </a:r>
            <a:r>
              <a:rPr lang="ar-SA" sz="2500" b="1" dirty="0" smtClean="0"/>
              <a:t> كنقد لنظريات المعرفة: </a:t>
            </a:r>
            <a:r>
              <a:rPr lang="ar-SA" sz="2500" dirty="0" smtClean="0"/>
              <a:t>إذا كانت نظرية المعرفة هي تلك السياقات المعرفية التي تشمل </a:t>
            </a:r>
            <a:r>
              <a:rPr lang="ar-SA" sz="2500" dirty="0" err="1" smtClean="0"/>
              <a:t>التنظيرات</a:t>
            </a:r>
            <a:r>
              <a:rPr lang="ar-SA" sz="2500" dirty="0" smtClean="0"/>
              <a:t> التي بحثت إمكانية البشر في التعرف وحدود تلك الإمكانية وكذلك القيمة التي تعطى لتلك المعارف الناتجة من عملية التعرف، فإن </a:t>
            </a:r>
            <a:r>
              <a:rPr lang="ar-SA" sz="2500" dirty="0" err="1" smtClean="0">
                <a:solidFill>
                  <a:srgbClr val="FF0000"/>
                </a:solidFill>
              </a:rPr>
              <a:t>الفينومينولوجيا</a:t>
            </a:r>
            <a:r>
              <a:rPr lang="ar-SA" sz="2500" dirty="0" smtClean="0">
                <a:solidFill>
                  <a:srgbClr val="FF0000"/>
                </a:solidFill>
              </a:rPr>
              <a:t> هي نظرية في المعرفة تتأسس على نقد معمق لنظريات المعرفة الأساسية وبالذات نظرية المعرفة عند ديكارت </a:t>
            </a:r>
            <a:r>
              <a:rPr lang="ar-SA" sz="2500" dirty="0" err="1" smtClean="0">
                <a:solidFill>
                  <a:srgbClr val="FF0000"/>
                </a:solidFill>
              </a:rPr>
              <a:t>وهيوم</a:t>
            </a:r>
            <a:r>
              <a:rPr lang="ar-SA" sz="2500" dirty="0" smtClean="0">
                <a:solidFill>
                  <a:srgbClr val="FF0000"/>
                </a:solidFill>
              </a:rPr>
              <a:t> </a:t>
            </a:r>
            <a:r>
              <a:rPr lang="ar-SA" sz="2500" dirty="0" err="1" smtClean="0">
                <a:solidFill>
                  <a:srgbClr val="FF0000"/>
                </a:solidFill>
              </a:rPr>
              <a:t>وكانط</a:t>
            </a:r>
            <a:r>
              <a:rPr lang="ar-SA" sz="2500" dirty="0" smtClean="0"/>
              <a:t>.</a:t>
            </a:r>
          </a:p>
          <a:p>
            <a:pPr marL="0" indent="0" algn="just" rtl="1">
              <a:spcBef>
                <a:spcPts val="0"/>
              </a:spcBef>
            </a:pPr>
            <a:endParaRPr lang="ar-SA" sz="2500" dirty="0" smtClean="0"/>
          </a:p>
          <a:p>
            <a:pPr marL="0" indent="0" algn="just" rtl="1">
              <a:spcBef>
                <a:spcPts val="0"/>
              </a:spcBef>
            </a:pP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إسلامية المعرفة</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تمثل نظرية المعرفة في المنظور الأكاديمي إحدى المحاور الأساسية للدراسات الفلسفية الحديثة. كما أنها في المنظور المنهجي تسهم في معالجة معظم القضايا </a:t>
            </a:r>
            <a:r>
              <a:rPr lang="ar-SA" sz="2500" dirty="0" err="1" smtClean="0">
                <a:solidFill>
                  <a:srgbClr val="FF0000"/>
                </a:solidFill>
              </a:rPr>
              <a:t>التنظيرية</a:t>
            </a:r>
            <a:r>
              <a:rPr lang="ar-SA" sz="2500" dirty="0" smtClean="0">
                <a:solidFill>
                  <a:srgbClr val="FF0000"/>
                </a:solidFill>
              </a:rPr>
              <a:t> سواء من ناحية مستوياتها أو مصادرها أو رسائلها</a:t>
            </a:r>
            <a:r>
              <a:rPr lang="ar-SA" sz="2500" dirty="0" smtClean="0"/>
              <a:t>. </a:t>
            </a:r>
          </a:p>
          <a:p>
            <a:pPr marL="0" indent="0" algn="just" rtl="1">
              <a:spcBef>
                <a:spcPts val="0"/>
              </a:spcBef>
            </a:pPr>
            <a:r>
              <a:rPr lang="ar-SA" sz="2500" dirty="0" smtClean="0"/>
              <a:t>ويتباين ذلك بتباين المجال الموضوعي كما هو الحال في عم الكلام أو التصرف أو التفسير في العلوم الشرعية، أو في الفلسفة أو علم النفس أو اللغة في العلوم الإنسانية أو في علم الاجتماع أو التربية أو المكتبات في العلوم الاجتماعية، أو في علم الجيولوجيا أو الفيزياء أو الفلك في العلوم الطبيعية .</a:t>
            </a:r>
          </a:p>
          <a:p>
            <a:pPr marL="0" indent="0" algn="just" rtl="1">
              <a:spcBef>
                <a:spcPts val="0"/>
              </a:spcBef>
            </a:pPr>
            <a:r>
              <a:rPr lang="ar-SA" sz="2500" dirty="0" smtClean="0">
                <a:solidFill>
                  <a:srgbClr val="FF0000"/>
                </a:solidFill>
              </a:rPr>
              <a:t>ونظرية المعرفة كانت ومازالت موضع اهتمام المفكرين والباحثين الراغبين في الوصول إلى حقيقة السعادة الدنيوية </a:t>
            </a:r>
            <a:r>
              <a:rPr lang="ar-SA" sz="2500" dirty="0" smtClean="0"/>
              <a:t>. ولقد أسهمت في ذلك المجال عقول المفكرين في معظم الحضارات على مر العصور، إلا أن </a:t>
            </a:r>
            <a:r>
              <a:rPr lang="ar-SA" sz="2500" dirty="0" smtClean="0">
                <a:solidFill>
                  <a:srgbClr val="FF0000"/>
                </a:solidFill>
              </a:rPr>
              <a:t>الحضارة الإسلامية بصفة خاصة قد تميزتا بمنظومتها الفكرية التي تجعل الوحي الإلهي وخلافة الإنسان في الأرض منطلقين أساسيين لأي وحدة </a:t>
            </a:r>
            <a:r>
              <a:rPr lang="ar-SA" sz="2500" dirty="0" err="1" smtClean="0">
                <a:solidFill>
                  <a:srgbClr val="FF0000"/>
                </a:solidFill>
              </a:rPr>
              <a:t>تنظيرية</a:t>
            </a:r>
            <a:r>
              <a:rPr lang="ar-SA" sz="2500" dirty="0" smtClean="0">
                <a:solidFill>
                  <a:srgbClr val="FF0000"/>
                </a:solidFill>
              </a:rPr>
              <a:t> تستهدف البحث عن الحقيقة ، وتحصيل سعادتي الدنيا والآخرة على حد سواء</a:t>
            </a:r>
            <a:r>
              <a:rPr lang="ar-SA" sz="2500" dirty="0" smtClean="0"/>
              <a:t>.</a:t>
            </a: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كان </a:t>
            </a:r>
            <a:r>
              <a:rPr lang="ar-SA" sz="2500" dirty="0" smtClean="0">
                <a:solidFill>
                  <a:srgbClr val="FF0000"/>
                </a:solidFill>
              </a:rPr>
              <a:t>لتعثر جهود الإصلاح أثره الكبير على مجموعة من المفكرين والباحثين والمصلحين المسلمين في أن يدركوا حالة التراجع الإسلامي من جهة ومدى التناقض بين التصورات الغربية الوضعية عن المعرفة وبين مثيلاتها الإسلامية من جهة ثانية</a:t>
            </a:r>
            <a:r>
              <a:rPr lang="ar-SA" sz="2500" dirty="0" smtClean="0"/>
              <a:t>. </a:t>
            </a:r>
          </a:p>
          <a:p>
            <a:pPr marL="0" indent="0" algn="just" rtl="1">
              <a:spcBef>
                <a:spcPts val="0"/>
              </a:spcBef>
            </a:pPr>
            <a:r>
              <a:rPr lang="ar-SA" sz="2500" dirty="0" smtClean="0"/>
              <a:t>وحسب هؤلاء فإن أيا من المصلحين السابقين لم يستطع أن يقف على هذا التناقض "إن جيلنا هو الذي اكتشف هذا التناقض عندما عاشه في حياته الفكرية، على أن العذاب النفسي الذي ولدّه هذا التناقض فينا جعلنا نستيقظ مرعوبين ومُدركين تماما ما تتعرض له الروح الإسلامية من انتهاك في جامعات العالم الإسلامي. ولهذا فنحن نُنبه العالم الإسلامي إلى هذا الشر، ونسعى ولأول مرة في التاريخ إلى تطوير خطة توقف سريانه وانتشاره، وتتصدى لنتائجه، وتُعيد التعليم الإسلامي إلى نهجه القويم.</a:t>
            </a:r>
          </a:p>
          <a:p>
            <a:pPr marL="0" indent="0" algn="just" rtl="1">
              <a:spcBef>
                <a:spcPts val="0"/>
              </a:spcBef>
            </a:pPr>
            <a:r>
              <a:rPr lang="ar-SA" sz="2800" dirty="0" smtClean="0">
                <a:solidFill>
                  <a:srgbClr val="FF0000"/>
                </a:solidFill>
              </a:rPr>
              <a:t>وذهبوا إلى أن الأزمة التي تُعاني منها الأمة هي أزمة فكرية، وأن الأزمات السياسية والاقتصادية والاجتماعية ما هي إلا تجليات لهذه الأزمة الأم</a:t>
            </a:r>
            <a:r>
              <a:rPr lang="ar-SA" sz="2800" dirty="0" smtClean="0"/>
              <a:t>. </a:t>
            </a: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وقد قدم هؤلاء رؤية يمكن وصفها بالمتفردة حيث وقفت موقف النقد من المعرفة الغربية للمرة الأولى، كما أنها تبنت إستراتيجية أو خطة مقترحة للعمل عرفت باسم (</a:t>
            </a:r>
            <a:r>
              <a:rPr lang="ar-SA" sz="2500" dirty="0" smtClean="0">
                <a:solidFill>
                  <a:srgbClr val="FF0000"/>
                </a:solidFill>
              </a:rPr>
              <a:t>إسلامية المعرفة</a:t>
            </a:r>
            <a:r>
              <a:rPr lang="ar-SA" sz="2500" dirty="0" smtClean="0"/>
              <a:t>) وهكذا اجتمع في هذه الرؤية النقد والتقويض جنبا إلى جنب مع البناء والتأسيس.</a:t>
            </a:r>
          </a:p>
          <a:p>
            <a:pPr marL="0" indent="0" algn="just" rtl="1">
              <a:spcBef>
                <a:spcPts val="0"/>
              </a:spcBef>
            </a:pPr>
            <a:r>
              <a:rPr lang="ar-SA" sz="2500" dirty="0" smtClean="0"/>
              <a:t>ويُعد الفاروقي من أوائل من </a:t>
            </a:r>
            <a:r>
              <a:rPr lang="ar-SA" sz="2500" dirty="0" err="1" smtClean="0"/>
              <a:t>اشتغلوا</a:t>
            </a:r>
            <a:r>
              <a:rPr lang="ar-SA" sz="2500" dirty="0" smtClean="0"/>
              <a:t> على تمحيص الأسس الفلسفية التي تأسست عليها المعرفة الغربية ومقارنتها بالأسس الإسلامية، وخلص من خلال المقارنة إلى أن هناك اختلافات لا مجال لإنكارها تجعل من </a:t>
            </a:r>
            <a:r>
              <a:rPr lang="ar-SA" sz="2500" dirty="0" smtClean="0">
                <a:solidFill>
                  <a:srgbClr val="FF0000"/>
                </a:solidFill>
              </a:rPr>
              <a:t>التسليم الإسلامي المطلق للمعرفة الغربية أمرا مُتعذراً</a:t>
            </a:r>
            <a:r>
              <a:rPr lang="ar-SA" sz="2500" dirty="0" smtClean="0"/>
              <a:t>، وهذه </a:t>
            </a:r>
            <a:r>
              <a:rPr lang="ar-SA" sz="2500" dirty="0" smtClean="0">
                <a:solidFill>
                  <a:srgbClr val="FF0000"/>
                </a:solidFill>
              </a:rPr>
              <a:t>الاختلافات</a:t>
            </a:r>
            <a:r>
              <a:rPr lang="ar-SA" sz="2500" dirty="0" smtClean="0"/>
              <a:t> هي: </a:t>
            </a:r>
          </a:p>
          <a:p>
            <a:pPr marL="0" indent="0" algn="just" rtl="1">
              <a:spcBef>
                <a:spcPts val="0"/>
              </a:spcBef>
              <a:buFontTx/>
              <a:buChar char="-"/>
            </a:pPr>
            <a:r>
              <a:rPr lang="ar-SA" sz="2500" dirty="0" smtClean="0"/>
              <a:t>الاعتقاد بأن الغيب لا يُمكن أن يكون مصدراً للمعرفة، </a:t>
            </a:r>
          </a:p>
          <a:p>
            <a:pPr marL="0" indent="0" algn="just" rtl="1">
              <a:spcBef>
                <a:spcPts val="0"/>
              </a:spcBef>
              <a:buFontTx/>
              <a:buChar char="-"/>
            </a:pPr>
            <a:r>
              <a:rPr lang="ar-SA" sz="2500" dirty="0" smtClean="0"/>
              <a:t> وأن العلم هو ما يتعلق فقط بالحقائق الموضوعية التي ترصدها الحواس، </a:t>
            </a:r>
          </a:p>
          <a:p>
            <a:pPr marL="0" indent="0" algn="just" rtl="1">
              <a:spcBef>
                <a:spcPts val="0"/>
              </a:spcBef>
              <a:buFontTx/>
              <a:buChar char="-"/>
            </a:pPr>
            <a:r>
              <a:rPr lang="ar-SA" sz="2500" dirty="0" smtClean="0"/>
              <a:t>وأنه يخلو من أي موجهات أخلاقية أو </a:t>
            </a:r>
            <a:r>
              <a:rPr lang="ar-SA" sz="2500" dirty="0" err="1" smtClean="0"/>
              <a:t>قيمية</a:t>
            </a:r>
            <a:r>
              <a:rPr lang="ar-SA" sz="2500" dirty="0" smtClean="0"/>
              <a:t>، </a:t>
            </a:r>
          </a:p>
          <a:p>
            <a:pPr marL="0" indent="0" algn="just" rtl="1">
              <a:spcBef>
                <a:spcPts val="0"/>
              </a:spcBef>
              <a:buFontTx/>
              <a:buChar char="-"/>
            </a:pPr>
            <a:r>
              <a:rPr lang="ar-SA" sz="2500" dirty="0" smtClean="0"/>
              <a:t>وأن غايته القصوى إشباع الحاجات المادية لبني البشر وتحقيق سعادتهم دون أن يُعنى بالارتقاء بهم.</a:t>
            </a:r>
            <a:endParaRPr lang="en-US" sz="2500"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على النقيض من هذا تقف المعرفة الإسلامية التي تتأسس –حسب الفاروقي- على:</a:t>
            </a:r>
          </a:p>
          <a:p>
            <a:pPr marL="0" indent="0" algn="just" rtl="1">
              <a:spcBef>
                <a:spcPts val="0"/>
              </a:spcBef>
            </a:pPr>
            <a:r>
              <a:rPr lang="ar-SA" sz="2500" dirty="0" smtClean="0"/>
              <a:t>- </a:t>
            </a:r>
            <a:r>
              <a:rPr lang="ar-SA" sz="2500" dirty="0" smtClean="0">
                <a:solidFill>
                  <a:srgbClr val="FF0000"/>
                </a:solidFill>
              </a:rPr>
              <a:t>مبدأ "وحدة الحقيقة" </a:t>
            </a:r>
            <a:r>
              <a:rPr lang="ar-SA" sz="2500" dirty="0" smtClean="0"/>
              <a:t>الذي يعني أن الله سبحانه وتعالى هو مصدر المعرفة، </a:t>
            </a:r>
          </a:p>
          <a:p>
            <a:pPr marL="0" indent="0" algn="just" rtl="1">
              <a:spcBef>
                <a:spcPts val="0"/>
              </a:spcBef>
              <a:buFontTx/>
              <a:buChar char="-"/>
            </a:pPr>
            <a:r>
              <a:rPr lang="ar-SA" sz="2500" dirty="0" smtClean="0"/>
              <a:t>- وأن </a:t>
            </a:r>
            <a:r>
              <a:rPr lang="ar-SA" sz="2500" dirty="0" smtClean="0">
                <a:solidFill>
                  <a:srgbClr val="FF0000"/>
                </a:solidFill>
              </a:rPr>
              <a:t>وحيه الإلهي </a:t>
            </a:r>
            <a:r>
              <a:rPr lang="ar-SA" sz="2500" dirty="0" smtClean="0"/>
              <a:t>قد تضمن إلى جوار صفاته عز وجل (الحقيقة المطلقة العليا) بعض الإشارات الكونية (الحقائق الموضوعية)، </a:t>
            </a:r>
          </a:p>
          <a:p>
            <a:pPr marL="0" indent="0" algn="just" rtl="1">
              <a:spcBef>
                <a:spcPts val="0"/>
              </a:spcBef>
              <a:buFontTx/>
              <a:buChar char="-"/>
            </a:pPr>
            <a:r>
              <a:rPr lang="ar-SA" sz="2500" dirty="0" smtClean="0"/>
              <a:t> وأنه </a:t>
            </a:r>
            <a:r>
              <a:rPr lang="ar-SA" sz="2500" dirty="0" smtClean="0">
                <a:solidFill>
                  <a:srgbClr val="FF0000"/>
                </a:solidFill>
              </a:rPr>
              <a:t>ليس ثمة تعارض بين الوحي من جانب وبين العقل والعلم من جانب آخر</a:t>
            </a:r>
            <a:r>
              <a:rPr lang="ar-SA" sz="2500" dirty="0" smtClean="0"/>
              <a:t>؛ فالعقل هبة من الله للإنسان وتقع على عاتقه مهمة مزدوجة هي استيعاب الوحي واكتشاف الأسباب والسنن الكونية. </a:t>
            </a:r>
          </a:p>
          <a:p>
            <a:pPr marL="0" indent="0" algn="just" rtl="1">
              <a:spcBef>
                <a:spcPts val="0"/>
              </a:spcBef>
              <a:buFontTx/>
              <a:buChar char="-"/>
            </a:pPr>
            <a:r>
              <a:rPr lang="ar-SA" sz="2500" dirty="0" smtClean="0"/>
              <a:t>ويذهب الفاروقي إلى أن هناك ما يحول بين العلم الإسلامي وبين الانزلاق إلى ما انزلق إليه العلم الغربي من إنكار لوجود الإله ومن نهب للطبيعة وإعلان للسيطرة عليها؛ ذلك أنه يعمل في إطار من </a:t>
            </a:r>
            <a:r>
              <a:rPr lang="ar-SA" sz="2500" dirty="0" smtClean="0">
                <a:solidFill>
                  <a:srgbClr val="FF0000"/>
                </a:solidFill>
              </a:rPr>
              <a:t>القيم والأخلاق المستمدة من الوحي مصدر العلم والمعرفة</a:t>
            </a:r>
            <a:r>
              <a:rPr lang="ar-SA" sz="2500" dirty="0" smtClean="0"/>
              <a:t>؛ ونظراً لأخلاقيته فهو يرتبط بالجماعة والأمة إذ الأخلاق هي مجموعة ضوابط تنظم علاقة الفرد بالمجموع العام، ولا يمكن أن يكون مجال تطبيقها الدائرة الفردية وحسب.</a:t>
            </a: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طرحت إسلامية المعرفة تصورا للعملية المعرفية مفترضة أن إنتاج معرفة إسلامية يقتضي أمرين: </a:t>
            </a:r>
          </a:p>
          <a:p>
            <a:pPr marL="0" indent="0" algn="just" rtl="1">
              <a:spcBef>
                <a:spcPts val="0"/>
              </a:spcBef>
            </a:pPr>
            <a:r>
              <a:rPr lang="ar-SA" sz="2500" dirty="0" smtClean="0">
                <a:solidFill>
                  <a:srgbClr val="FF0000"/>
                </a:solidFill>
              </a:rPr>
              <a:t>الأول، </a:t>
            </a:r>
            <a:r>
              <a:rPr lang="ar-SA" sz="2500" dirty="0" err="1" smtClean="0">
                <a:solidFill>
                  <a:srgbClr val="FF0000"/>
                </a:solidFill>
              </a:rPr>
              <a:t>الاطلاع</a:t>
            </a:r>
            <a:r>
              <a:rPr lang="ar-SA" sz="2500" dirty="0" smtClean="0">
                <a:solidFill>
                  <a:srgbClr val="FF0000"/>
                </a:solidFill>
              </a:rPr>
              <a:t> الواسع على المنتج المعرفي الغربي، ومنهجيات البحث العلمي، والانتقادات الموجهة إلى المعرفة الغربية من جانب المفكرين الغربيين </a:t>
            </a:r>
            <a:r>
              <a:rPr lang="ar-SA" sz="2500" dirty="0" smtClean="0"/>
              <a:t>وهذا </a:t>
            </a:r>
            <a:r>
              <a:rPr lang="ar-SA" sz="2500" dirty="0" err="1" smtClean="0"/>
              <a:t>الاطلاع</a:t>
            </a:r>
            <a:r>
              <a:rPr lang="ar-SA" sz="2500" dirty="0" smtClean="0"/>
              <a:t> العميق يعني وقوفا من الباحث المسلم على آخر التطورات العلمية، ومعرفة ما الإضافات التي يمكن تقديمها إليها. </a:t>
            </a:r>
          </a:p>
          <a:p>
            <a:pPr marL="0" indent="0" algn="just" rtl="1">
              <a:spcBef>
                <a:spcPts val="0"/>
              </a:spcBef>
            </a:pPr>
            <a:r>
              <a:rPr lang="ar-SA" sz="2500" dirty="0" smtClean="0"/>
              <a:t>والثاني، </a:t>
            </a:r>
            <a:r>
              <a:rPr lang="ar-SA" sz="2500" dirty="0" smtClean="0">
                <a:solidFill>
                  <a:srgbClr val="FF0000"/>
                </a:solidFill>
              </a:rPr>
              <a:t>أن يكون الباحث متمكنا من التراث، ومن هنا نبتت فكرة الدعوة إلى تيسير التراث وقد اقترح الفاروقي إجراءات عملية في سبيل تيسيره من قبيل القيام بتبويبه وتصنيفه وفقا لتقسيمات العلوم الاجتماعية وأقسامها، والتعريف </a:t>
            </a:r>
            <a:r>
              <a:rPr lang="ar-SA" sz="2500" dirty="0" err="1" smtClean="0">
                <a:solidFill>
                  <a:srgbClr val="FF0000"/>
                </a:solidFill>
              </a:rPr>
              <a:t>بمصطلحاته</a:t>
            </a:r>
            <a:r>
              <a:rPr lang="ar-SA" sz="2500" dirty="0" smtClean="0">
                <a:solidFill>
                  <a:srgbClr val="FF0000"/>
                </a:solidFill>
              </a:rPr>
              <a:t> بلغة يسيرة </a:t>
            </a:r>
            <a:r>
              <a:rPr lang="ar-SA" sz="2500" dirty="0" smtClean="0"/>
              <a:t>ومفهومة، ونشر بعض الكتب التراثية الهامة مع تقديم شروح لها. </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marL="0" indent="0" algn="just" rtl="1">
              <a:spcBef>
                <a:spcPts val="0"/>
              </a:spcBef>
            </a:pPr>
            <a:r>
              <a:rPr lang="ar-SA" sz="2500" dirty="0" smtClean="0"/>
              <a:t>ليصبح بمقدور الباحث المسلم </a:t>
            </a:r>
            <a:r>
              <a:rPr lang="ar-SA" sz="2500" dirty="0" smtClean="0">
                <a:solidFill>
                  <a:srgbClr val="FF0000"/>
                </a:solidFill>
              </a:rPr>
              <a:t>أن يجيب على أسئلة ثلاث</a:t>
            </a:r>
            <a:r>
              <a:rPr lang="ar-SA" sz="2500" dirty="0" smtClean="0"/>
              <a:t>: </a:t>
            </a:r>
            <a:r>
              <a:rPr lang="ar-SA" sz="2500" dirty="0" smtClean="0">
                <a:solidFill>
                  <a:srgbClr val="FF0000"/>
                </a:solidFill>
              </a:rPr>
              <a:t>ما هي </a:t>
            </a:r>
            <a:r>
              <a:rPr lang="ar-SA" sz="2500" dirty="0" smtClean="0"/>
              <a:t>مساهمة التراث الإسلامي في القضايا التي تثيرها العلوم الاجتماعية والإنسانية؟ </a:t>
            </a:r>
            <a:r>
              <a:rPr lang="ar-SA" sz="2500" dirty="0" smtClean="0">
                <a:solidFill>
                  <a:srgbClr val="FF0000"/>
                </a:solidFill>
              </a:rPr>
              <a:t>وأين</a:t>
            </a:r>
            <a:r>
              <a:rPr lang="ar-SA" sz="2500" dirty="0" smtClean="0"/>
              <a:t> يتفق ويختلف معها؟ </a:t>
            </a:r>
            <a:r>
              <a:rPr lang="ar-SA" sz="2500" dirty="0" smtClean="0">
                <a:solidFill>
                  <a:srgbClr val="FF0000"/>
                </a:solidFill>
              </a:rPr>
              <a:t>وكيف</a:t>
            </a:r>
            <a:r>
              <a:rPr lang="ar-SA" sz="2500" dirty="0" smtClean="0"/>
              <a:t> يمكن أن يُسهم في تصحيح وتقويم مسار المعرفة الإنسانية والاجتماعية المعاصرة؟</a:t>
            </a:r>
          </a:p>
          <a:p>
            <a:pPr marL="0" indent="0" algn="just" rtl="1">
              <a:spcBef>
                <a:spcPts val="0"/>
              </a:spcBef>
            </a:pPr>
            <a:endParaRPr lang="en-US" sz="2500" dirty="0" smtClean="0"/>
          </a:p>
          <a:p>
            <a:pPr marL="0" indent="0" algn="just" rtl="1">
              <a:spcBef>
                <a:spcPts val="0"/>
              </a:spcBef>
            </a:pP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المبادئ الأساسية للمنهجية الإسلامية</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SA" sz="2500" dirty="0" smtClean="0"/>
              <a:t>إن </a:t>
            </a:r>
            <a:r>
              <a:rPr lang="ar-SA" sz="2500" dirty="0" err="1" smtClean="0"/>
              <a:t>أسلمة</a:t>
            </a:r>
            <a:r>
              <a:rPr lang="ar-SA" sz="2500" dirty="0" smtClean="0"/>
              <a:t> المعرفة لهي مطلب حتمي لإزالة الثنائية الموجودة في النظام التعليمي، التي هي بدورها مطلب حتمي لإزالة الثنائية من حياة الأمة ولعلاج انحرافاتها ... إن "أسلمة المعرفة" </a:t>
            </a:r>
          </a:p>
          <a:p>
            <a:pPr marL="0" indent="0" algn="just" rtl="1">
              <a:spcBef>
                <a:spcPts val="0"/>
              </a:spcBef>
            </a:pPr>
            <a:r>
              <a:rPr lang="ar-SA" sz="2500" dirty="0" smtClean="0"/>
              <a:t>فضلاً عن أنها تعالج ألوان القصور التي انزلقت إليها المنهجية التقليدية فإنها تأخذ في الاعتبار عدداً من المبادئ التي تمثل "جوهر" الإسلام ... </a:t>
            </a:r>
          </a:p>
          <a:p>
            <a:pPr marL="0" indent="0" algn="just" rtl="1">
              <a:spcBef>
                <a:spcPts val="0"/>
              </a:spcBef>
            </a:pPr>
            <a:r>
              <a:rPr lang="ar-SA" sz="2500" dirty="0" smtClean="0"/>
              <a:t>ذلك أن عملية إعادة صياغة كافة فروع العلم في إطار الإسلام تعني إخضاع نظريات تلك العلوم ومناهج البحث فيها ومبادئها وغاياتها، تلك المبادئ والمفاهيم الجوهرية ، والتي تتمثل فيما يلي:</a:t>
            </a:r>
          </a:p>
          <a:p>
            <a:pPr marL="457200" indent="-457200" algn="just" rtl="1">
              <a:spcBef>
                <a:spcPts val="0"/>
              </a:spcBef>
              <a:buAutoNum type="arabicPeriod"/>
            </a:pPr>
            <a:r>
              <a:rPr lang="ar-SA" sz="2500" dirty="0" smtClean="0">
                <a:solidFill>
                  <a:srgbClr val="FF0000"/>
                </a:solidFill>
              </a:rPr>
              <a:t>وحدانية الله (سبحانه وتعالى): </a:t>
            </a:r>
            <a:r>
              <a:rPr lang="ar-SA" sz="2500" dirty="0" smtClean="0"/>
              <a:t>في الفكر الإسلامي </a:t>
            </a:r>
            <a:r>
              <a:rPr lang="ar-SA" sz="2500" dirty="0" smtClean="0">
                <a:solidFill>
                  <a:srgbClr val="FF0000"/>
                </a:solidFill>
              </a:rPr>
              <a:t>فالله هو مبدأ كل شيء وهو غاية كل شيء.</a:t>
            </a:r>
            <a:r>
              <a:rPr lang="ar-SA" sz="2500" dirty="0" smtClean="0"/>
              <a:t> فوجوده تعالى وأفعاله هي الأسس الأولى التي عليها يقوم بناء كل المعارف ونظامها. وسواء أكان موضوع المعرفة هو عالم الذرة الصغير أم عالم النجوم الكبير أم أعماق النفس أم سلوك المجتمع أم مسيرة التاريخ </a:t>
            </a:r>
          </a:p>
          <a:p>
            <a:pPr marL="457200" indent="-45720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(2) </a:t>
            </a:r>
            <a:r>
              <a:rPr lang="ar-SA" sz="2500" dirty="0" smtClean="0">
                <a:solidFill>
                  <a:srgbClr val="FF0000"/>
                </a:solidFill>
              </a:rPr>
              <a:t>وحدة الخلق</a:t>
            </a:r>
            <a:r>
              <a:rPr lang="ar-SA" sz="2500" dirty="0" smtClean="0"/>
              <a:t>:</a:t>
            </a:r>
          </a:p>
          <a:p>
            <a:pPr marL="0" indent="0" algn="just" rtl="1">
              <a:spcBef>
                <a:spcPts val="0"/>
              </a:spcBef>
            </a:pPr>
            <a:r>
              <a:rPr lang="ar-SA" sz="2500" dirty="0" smtClean="0"/>
              <a:t>أ- </a:t>
            </a:r>
            <a:r>
              <a:rPr lang="ar-SA" sz="2500" dirty="0" smtClean="0">
                <a:solidFill>
                  <a:srgbClr val="FF0000"/>
                </a:solidFill>
              </a:rPr>
              <a:t>النظام الكوني</a:t>
            </a:r>
            <a:r>
              <a:rPr lang="ar-SA" sz="2500" dirty="0" smtClean="0"/>
              <a:t>.</a:t>
            </a:r>
          </a:p>
          <a:p>
            <a:pPr marL="0" indent="0" algn="just" rtl="1">
              <a:spcBef>
                <a:spcPts val="0"/>
              </a:spcBef>
            </a:pPr>
            <a:r>
              <a:rPr lang="ar-SA" sz="2500" dirty="0" smtClean="0"/>
              <a:t>ب- </a:t>
            </a:r>
            <a:r>
              <a:rPr lang="ar-SA" sz="2500" dirty="0" smtClean="0">
                <a:solidFill>
                  <a:srgbClr val="FF0000"/>
                </a:solidFill>
              </a:rPr>
              <a:t>الخليقة كمملكة من الغايات</a:t>
            </a:r>
            <a:r>
              <a:rPr lang="ar-SA" sz="2500" dirty="0" smtClean="0"/>
              <a:t>: الله سبحانه وتعالى (خَلَقَ كُلَّ شَيْءٍ فَقَدَّرَهُ تَقْدِيراً) (الفرقان: الآية 2). هذا التقدير هو الذي يعطي كل شيء طبيعته وعلاقاته بالأشياء الأخرى، ومنهجه في الوجود</a:t>
            </a:r>
          </a:p>
          <a:p>
            <a:pPr marL="0" indent="0" algn="just" rtl="1">
              <a:spcBef>
                <a:spcPts val="0"/>
              </a:spcBef>
            </a:pPr>
            <a:r>
              <a:rPr lang="ar-SA" sz="2500" dirty="0" err="1" smtClean="0"/>
              <a:t>جـ</a:t>
            </a:r>
            <a:r>
              <a:rPr lang="ar-SA" sz="2500" dirty="0" smtClean="0"/>
              <a:t>- </a:t>
            </a:r>
            <a:r>
              <a:rPr lang="ar-SA" sz="2500" dirty="0" smtClean="0">
                <a:solidFill>
                  <a:srgbClr val="FF0000"/>
                </a:solidFill>
              </a:rPr>
              <a:t>تسخير الخليقة للإنسان</a:t>
            </a:r>
            <a:r>
              <a:rPr lang="ar-SA" sz="2500" dirty="0" smtClean="0"/>
              <a:t>: منح الله تعالى العالم للإنسان كنعمة مؤقتة </a:t>
            </a:r>
            <a:r>
              <a:rPr lang="ar-SA" sz="2500" dirty="0" err="1" smtClean="0"/>
              <a:t>و</a:t>
            </a:r>
            <a:r>
              <a:rPr lang="ar-SA" sz="2500" dirty="0" smtClean="0"/>
              <a:t> ليكون مجالاً لنشاطه – وجعل كل شيء فيه مسخراً له.</a:t>
            </a:r>
          </a:p>
          <a:p>
            <a:pPr marL="0" indent="0" algn="just" rtl="1">
              <a:spcBef>
                <a:spcPts val="0"/>
              </a:spcBef>
            </a:pPr>
            <a:r>
              <a:rPr lang="ar-SA" sz="2500" dirty="0" smtClean="0"/>
              <a:t>(3) </a:t>
            </a:r>
            <a:r>
              <a:rPr lang="ar-SA" sz="2500" dirty="0" smtClean="0">
                <a:solidFill>
                  <a:srgbClr val="FF0000"/>
                </a:solidFill>
              </a:rPr>
              <a:t>وحدة الحقيقة ووحدة المعرفة</a:t>
            </a:r>
            <a:r>
              <a:rPr lang="ar-SA" sz="2500" dirty="0" smtClean="0"/>
              <a:t>: من المؤكد أن </a:t>
            </a:r>
            <a:r>
              <a:rPr lang="ar-SA" sz="2500" dirty="0" smtClean="0">
                <a:solidFill>
                  <a:srgbClr val="FF0000"/>
                </a:solidFill>
              </a:rPr>
              <a:t>العقل</a:t>
            </a:r>
            <a:r>
              <a:rPr lang="ar-SA" sz="2500" dirty="0" smtClean="0"/>
              <a:t> تعرض له الأوهام والضلالات والشكوك. حقاً إن قدرته على تصحيح نفسه توفر له درجة لا بأس </a:t>
            </a:r>
            <a:r>
              <a:rPr lang="ar-SA" sz="2500" dirty="0" err="1" smtClean="0"/>
              <a:t>بها</a:t>
            </a:r>
            <a:r>
              <a:rPr lang="ar-SA" sz="2500" dirty="0" smtClean="0"/>
              <a:t> من الحماية، لكنه بالنسبة للحقيقة المطلقة – وبسبب قصوره البشري – يحتاج إلى تعزيز من مصدر مبرأ من الخطأ، وهو </a:t>
            </a:r>
            <a:r>
              <a:rPr lang="ar-SA" sz="2500" dirty="0" smtClean="0">
                <a:solidFill>
                  <a:srgbClr val="FF0000"/>
                </a:solidFill>
              </a:rPr>
              <a:t>الوحي</a:t>
            </a:r>
            <a:r>
              <a:rPr lang="ar-SA" sz="2500" dirty="0" smtClean="0"/>
              <a:t>. وبمجرد أن يتم إرساء القضايا المتعلقة بالمبادئ الأولية أو المطلقة، فإن العقل يكتسب عندئذ قوة يستطيع </a:t>
            </a:r>
            <a:r>
              <a:rPr lang="ar-SA" sz="2500" dirty="0" err="1" smtClean="0"/>
              <a:t>بها</a:t>
            </a:r>
            <a:r>
              <a:rPr lang="ar-SA" sz="2500" dirty="0" smtClean="0"/>
              <a:t> أن يتغلب على ما يعترضه من مشكلات.</a:t>
            </a:r>
          </a:p>
          <a:p>
            <a:pPr marL="0" indent="0" algn="just" rtl="1">
              <a:spcBef>
                <a:spcPts val="0"/>
              </a:spcBef>
            </a:pP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أما فيما يتعلق "بنظرية المعرفة" فإن </a:t>
            </a:r>
            <a:r>
              <a:rPr lang="ar-SA" sz="2500" dirty="0" smtClean="0">
                <a:solidFill>
                  <a:srgbClr val="FF0000"/>
                </a:solidFill>
              </a:rPr>
              <a:t>خير ما يوصف به موقف الإسلام هو أنه قائم على "وحدة الحقيقة" ، وهذه الوحدة مستمدة من وحدانية الله المطلقة</a:t>
            </a:r>
            <a:r>
              <a:rPr lang="ar-SA" sz="2500" dirty="0" smtClean="0"/>
              <a:t>، إن "الحق" هو أحد أسماء الله الحسنى؛ وإذا كان الله واحداً بالفعل كما يؤكد الإسلام، فلا يمكن أن تتعدد الحقيقة. </a:t>
            </a:r>
          </a:p>
          <a:p>
            <a:pPr marL="0" indent="0" algn="just" rtl="1">
              <a:spcBef>
                <a:spcPts val="0"/>
              </a:spcBef>
            </a:pPr>
            <a:r>
              <a:rPr lang="ar-SA" sz="2500" dirty="0" smtClean="0"/>
              <a:t>إن </a:t>
            </a:r>
            <a:r>
              <a:rPr lang="ar-SA" sz="2500" dirty="0" smtClean="0">
                <a:solidFill>
                  <a:srgbClr val="FF0000"/>
                </a:solidFill>
              </a:rPr>
              <a:t>الله يعلم الحقيقة وينزلها من خلال الوحي صافية إلى خلقه، فلا يمكن أن يجيء ما يتنزل به الوحي مختلفاً عن ما في الحقيقة الواقعية </a:t>
            </a:r>
            <a:r>
              <a:rPr lang="ar-SA" sz="2500" dirty="0" smtClean="0"/>
              <a:t>لأن الله سبحانه هو </a:t>
            </a:r>
            <a:r>
              <a:rPr lang="ar-SA" sz="2500" dirty="0" smtClean="0">
                <a:solidFill>
                  <a:srgbClr val="FF0000"/>
                </a:solidFill>
              </a:rPr>
              <a:t>خالق الحقائق كلها الواقعية منها والمطلقة</a:t>
            </a:r>
            <a:r>
              <a:rPr lang="ar-SA" sz="2500" dirty="0" smtClean="0"/>
              <a:t>. وهذا التطابق يقوم على مبادئ ثلاثة عليها ترتكز المعرفة الإسلامية كلها:</a:t>
            </a:r>
          </a:p>
          <a:p>
            <a:pPr marL="0" indent="0" algn="just" rtl="1">
              <a:spcBef>
                <a:spcPts val="0"/>
              </a:spcBef>
            </a:pPr>
            <a:r>
              <a:rPr lang="ar-SA" sz="2500" dirty="0" smtClean="0">
                <a:solidFill>
                  <a:srgbClr val="FF0000"/>
                </a:solidFill>
              </a:rPr>
              <a:t>الأول</a:t>
            </a:r>
            <a:r>
              <a:rPr lang="ar-SA" sz="2500" dirty="0" smtClean="0"/>
              <a:t>: إن وحدة الحقيقة تعني رفض أي إمكانية للتناقض بين الحقائق الواقعية وما يأتي به الوحي. </a:t>
            </a:r>
          </a:p>
          <a:p>
            <a:pPr marL="0" indent="0" algn="just" rtl="1">
              <a:spcBef>
                <a:spcPts val="0"/>
              </a:spcBef>
            </a:pPr>
            <a:r>
              <a:rPr lang="ar-SA" sz="2500" dirty="0" smtClean="0">
                <a:solidFill>
                  <a:srgbClr val="FF0000"/>
                </a:solidFill>
              </a:rPr>
              <a:t>الثاني</a:t>
            </a:r>
            <a:r>
              <a:rPr lang="ar-SA" sz="2500" dirty="0" smtClean="0"/>
              <a:t>: إن وحدة الحقيقة تفرض أنه لا يوجد تعارض أو خلاف أو تفاوت مطلق بين العقل والوحي</a:t>
            </a:r>
          </a:p>
          <a:p>
            <a:pPr marL="0" indent="0" algn="just" rtl="1">
              <a:spcBef>
                <a:spcPts val="0"/>
              </a:spcBef>
            </a:pPr>
            <a:r>
              <a:rPr lang="ar-SA" sz="2500" dirty="0" smtClean="0">
                <a:solidFill>
                  <a:srgbClr val="FF0000"/>
                </a:solidFill>
              </a:rPr>
              <a:t>الثالث</a:t>
            </a:r>
            <a:r>
              <a:rPr lang="ar-SA" sz="2500" dirty="0" smtClean="0"/>
              <a:t>: إن وحدة الحقيقة، أو طبيعة قوانين المخلوقات والسنن الإلهية، تفرض أن باب البحث في طبيعة الخلق أو في أي جزئية منه لا يمكن أن يغلق، وذلك لأن سنن الله في خلقه غير محدودة.</a:t>
            </a:r>
            <a:endParaRPr lang="en-US"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solidFill>
                  <a:srgbClr val="FF0000"/>
                </a:solidFill>
              </a:rPr>
              <a:t>(4) وحدة الحياة</a:t>
            </a:r>
            <a:r>
              <a:rPr lang="ar-SA" sz="2500" dirty="0" smtClean="0"/>
              <a:t>: ويتضمن ما يلي:</a:t>
            </a:r>
          </a:p>
          <a:p>
            <a:pPr marL="0" indent="0" algn="just" rtl="1">
              <a:spcBef>
                <a:spcPts val="0"/>
              </a:spcBef>
            </a:pPr>
            <a:r>
              <a:rPr lang="ar-SA" sz="2500" dirty="0" smtClean="0"/>
              <a:t>أ</a:t>
            </a:r>
            <a:r>
              <a:rPr lang="ar-SA" sz="2500" dirty="0" smtClean="0">
                <a:solidFill>
                  <a:srgbClr val="FF0000"/>
                </a:solidFill>
              </a:rPr>
              <a:t>. الأمانة</a:t>
            </a:r>
            <a:r>
              <a:rPr lang="ar-SA" sz="2500" dirty="0" smtClean="0"/>
              <a:t>: والإسلام يؤكد كل التأكيد أن لوجود الإنسان سبباً وأن هذا السبب هو عبادة الله تعالى.</a:t>
            </a:r>
          </a:p>
          <a:p>
            <a:pPr marL="0" indent="0" algn="just" rtl="1">
              <a:spcBef>
                <a:spcPts val="0"/>
              </a:spcBef>
            </a:pPr>
            <a:r>
              <a:rPr lang="ar-SA" sz="2500" dirty="0" smtClean="0"/>
              <a:t>ب. </a:t>
            </a:r>
            <a:r>
              <a:rPr lang="ar-SA" sz="2500" dirty="0" smtClean="0">
                <a:solidFill>
                  <a:srgbClr val="FF0000"/>
                </a:solidFill>
              </a:rPr>
              <a:t>الخلافة</a:t>
            </a:r>
            <a:r>
              <a:rPr lang="ar-SA" sz="2500" dirty="0" smtClean="0"/>
              <a:t>: إن حمل الإنسان للأمانة الإلهية يجعله في مقام الخلافة أو النيابة عن الله. وتتمثل خلافته في إنفاذ القوانين الأخلاقية التي هي والقوانين الدينية شيء واحد.</a:t>
            </a:r>
          </a:p>
          <a:p>
            <a:pPr marL="0" indent="0" algn="just" rtl="1">
              <a:spcBef>
                <a:spcPts val="0"/>
              </a:spcBef>
            </a:pPr>
            <a:r>
              <a:rPr lang="ar-SA" sz="2500" dirty="0" smtClean="0"/>
              <a:t>ج- </a:t>
            </a:r>
            <a:r>
              <a:rPr lang="ar-SA" sz="2500" dirty="0" smtClean="0">
                <a:solidFill>
                  <a:srgbClr val="FF0000"/>
                </a:solidFill>
              </a:rPr>
              <a:t>الشمولية</a:t>
            </a:r>
            <a:r>
              <a:rPr lang="ar-SA" sz="2500" dirty="0" smtClean="0"/>
              <a:t>: إن منهج الإسلام لبناء الثقافة والحضارة منهج شامل، كما يجب أن يكون إن فهمناه حق الفهم. وهذا الشمول هو من الخصائص الأساسية للشريعة. فكل جانب من الحياة الإنسانية له حكمه الملائم في الإسلام.</a:t>
            </a:r>
          </a:p>
          <a:p>
            <a:pPr marL="0" indent="0" algn="just" rtl="1">
              <a:spcBef>
                <a:spcPts val="0"/>
              </a:spcBef>
            </a:pPr>
            <a:r>
              <a:rPr lang="ar-SA" sz="2500" dirty="0" smtClean="0"/>
              <a:t>(5) </a:t>
            </a:r>
            <a:r>
              <a:rPr lang="ar-SA" sz="2500" dirty="0" smtClean="0">
                <a:solidFill>
                  <a:srgbClr val="FF0000"/>
                </a:solidFill>
              </a:rPr>
              <a:t>وحدة الإنسانية</a:t>
            </a:r>
            <a:r>
              <a:rPr lang="ar-SA" sz="2500" dirty="0" smtClean="0"/>
              <a:t>: مادامت الوحدانية صفة لله عز وجل، وهو سبحانه الخالق، فلابد أن تمتد صفة الوحدة الإلهية إلى كل البشر لأنهم من خلقه. ومن الطرف الآخر، لابد للبشر أن يرتبطوا جميعاً كمخلوقين بخالقهم. هذا المبدأ هو السبب الذي يقف وراء الحقيقة الإلهية التي قررها القرآن: (</a:t>
            </a:r>
            <a:r>
              <a:rPr lang="ar-SA" sz="2500" dirty="0" smtClean="0">
                <a:solidFill>
                  <a:srgbClr val="FF0000"/>
                </a:solidFill>
              </a:rPr>
              <a:t>يَا أَيُّهَا النَّاسُ إِنَّا خَلَقْنَاكُمْ مِنْ ذَكَرٍ وَأُنْثَى وَجَعَلْنَاكُمْ شُعُوباً وَقَبَائِلَ لِتَعَارَفُوا إِنَّ أَكْرَمَكُمْ عِنْدَ اللَّهِ أَتْقَاكُمْ .....</a:t>
            </a:r>
            <a:r>
              <a:rPr lang="ar-SA" sz="2500" dirty="0" smtClean="0"/>
              <a:t>)(الحجرات: 13). </a:t>
            </a:r>
          </a:p>
          <a:p>
            <a:endParaRPr lang="en-US"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2558</TotalTime>
  <Words>2463</Words>
  <Application>Microsoft Office PowerPoint</Application>
  <PresentationFormat>A4 Paper (210x297 mm)‎</PresentationFormat>
  <Paragraphs>94</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الثانية عشر</vt:lpstr>
      <vt:lpstr>عناصر المحاضرة</vt:lpstr>
      <vt:lpstr>الوضعية المنطقية Logical Positivism</vt:lpstr>
      <vt:lpstr>الشريحة 5</vt:lpstr>
      <vt:lpstr>الشريحة 6</vt:lpstr>
      <vt:lpstr>الشريحة 7</vt:lpstr>
      <vt:lpstr>الظاهراتية (الفينومينولوجيا)</vt:lpstr>
      <vt:lpstr>الشريحة 9</vt:lpstr>
      <vt:lpstr>الشريحة 10</vt:lpstr>
      <vt:lpstr>الشريحة 11</vt:lpstr>
      <vt:lpstr>إسلامية المعرفة</vt:lpstr>
      <vt:lpstr>الشريحة 13</vt:lpstr>
      <vt:lpstr>الشريحة 14</vt:lpstr>
      <vt:lpstr>الشريحة 15</vt:lpstr>
      <vt:lpstr>الشريحة 16</vt:lpstr>
      <vt:lpstr>الشريحة 17</vt:lpstr>
      <vt:lpstr>المبادئ الأساسية للمنهجية الإسلامية</vt:lpstr>
      <vt:lpstr>الشريحة 19</vt:lpstr>
      <vt:lpstr>الشريحة 20</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204</cp:revision>
  <dcterms:created xsi:type="dcterms:W3CDTF">2009-10-14T19:14:34Z</dcterms:created>
  <dcterms:modified xsi:type="dcterms:W3CDTF">2012-11-23T12:29:06Z</dcterms:modified>
</cp:coreProperties>
</file>