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70" r:id="rId4"/>
    <p:sldId id="271" r:id="rId5"/>
    <p:sldId id="272" r:id="rId6"/>
    <p:sldId id="273" r:id="rId7"/>
    <p:sldId id="275" r:id="rId8"/>
    <p:sldId id="276" r:id="rId9"/>
    <p:sldId id="278" r:id="rId10"/>
    <p:sldId id="279" r:id="rId11"/>
    <p:sldId id="280" r:id="rId12"/>
    <p:sldId id="282" r:id="rId13"/>
    <p:sldId id="283" r:id="rId14"/>
    <p:sldId id="286" r:id="rId15"/>
    <p:sldId id="287" r:id="rId16"/>
    <p:sldId id="289" r:id="rId17"/>
    <p:sldId id="291" r:id="rId18"/>
    <p:sldId id="292" r:id="rId19"/>
    <p:sldId id="293" r:id="rId20"/>
    <p:sldId id="294" r:id="rId21"/>
    <p:sldId id="296" r:id="rId22"/>
    <p:sldId id="297" r:id="rId23"/>
    <p:sldId id="298" r:id="rId24"/>
    <p:sldId id="300" r:id="rId25"/>
    <p:sldId id="302" r:id="rId26"/>
    <p:sldId id="304" r:id="rId27"/>
    <p:sldId id="306" r:id="rId28"/>
    <p:sldId id="309" r:id="rId29"/>
    <p:sldId id="312" r:id="rId30"/>
    <p:sldId id="313" r:id="rId31"/>
    <p:sldId id="314" r:id="rId32"/>
    <p:sldId id="315"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مراجعة عامة لأهم ما في المقرر</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ما هي المعرفة؟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المعرفة مصدر من عرف يعرف، فهي عكس الجهل. </a:t>
            </a:r>
          </a:p>
          <a:p>
            <a:pPr marL="0" indent="0" algn="just" rtl="1">
              <a:spcBef>
                <a:spcPts val="0"/>
              </a:spcBef>
              <a:buFontTx/>
              <a:buChar char="-"/>
            </a:pPr>
            <a:r>
              <a:rPr lang="ar-SA" sz="2500" dirty="0" smtClean="0"/>
              <a:t> وتطلق كلمة المعرفة على </a:t>
            </a:r>
            <a:r>
              <a:rPr lang="ar-SA" sz="2500" dirty="0" smtClean="0">
                <a:solidFill>
                  <a:srgbClr val="FF0000"/>
                </a:solidFill>
              </a:rPr>
              <a:t>كل ما وصل إلى إدراك الإنسان من تصورات</a:t>
            </a:r>
            <a:r>
              <a:rPr lang="ar-SA" sz="2500" dirty="0" smtClean="0"/>
              <a:t>، مثل المشاعر، أو الحقائق، أو الأوهام، أو الأفكار، التي قد تسهم في التعرف على البيئة من حوله والتعامل معها، أو قد لا تسهم، أو تضر به.</a:t>
            </a:r>
          </a:p>
          <a:p>
            <a:pPr marL="0" indent="0" algn="just" rtl="1">
              <a:spcBef>
                <a:spcPts val="0"/>
              </a:spcBef>
              <a:buFontTx/>
              <a:buChar char="-"/>
            </a:pPr>
            <a:r>
              <a:rPr lang="ar-SA" sz="2500" dirty="0" smtClean="0"/>
              <a:t> ولها عند القدماء عدة معان: منها </a:t>
            </a:r>
            <a:r>
              <a:rPr lang="ar-SA" sz="2500" u="sng" dirty="0" smtClean="0"/>
              <a:t>إدراك الشيء بإحدى ال</a:t>
            </a:r>
            <a:r>
              <a:rPr lang="ar-SA" sz="2500" dirty="0" smtClean="0"/>
              <a:t>حواس، ومنها العلم، مطلقا تصوراً كان أو تصديقاً، </a:t>
            </a:r>
            <a:r>
              <a:rPr lang="ar-SA" sz="2500" u="sng" dirty="0" smtClean="0"/>
              <a:t>ومنها إدراك البسيط سواء </a:t>
            </a:r>
            <a:r>
              <a:rPr lang="ar-SA" sz="2500" dirty="0" smtClean="0"/>
              <a:t>كان تصوراً للماهية أو تصديقاً بأحوالها، ومنها </a:t>
            </a:r>
            <a:r>
              <a:rPr lang="ar-SA" sz="2500" u="sng" dirty="0" smtClean="0"/>
              <a:t>إدراك الجزئي </a:t>
            </a:r>
            <a:r>
              <a:rPr lang="ar-SA" sz="2500" dirty="0" smtClean="0"/>
              <a:t>سواء كان مفهوم جزئياً أو حكماً جزئياً، ومنها </a:t>
            </a:r>
            <a:r>
              <a:rPr lang="ar-SA" sz="2500" u="sng" dirty="0" smtClean="0">
                <a:solidFill>
                  <a:srgbClr val="FF0000"/>
                </a:solidFill>
              </a:rPr>
              <a:t>إدراك الجزئي عن دليل</a:t>
            </a:r>
            <a:r>
              <a:rPr lang="ar-SA" sz="2500" dirty="0" smtClean="0"/>
              <a:t>، ومنها </a:t>
            </a:r>
            <a:r>
              <a:rPr lang="ar-SA" sz="2500" u="sng" dirty="0" smtClean="0"/>
              <a:t>الإدراك الذي هو بعد الجهل</a:t>
            </a:r>
            <a:r>
              <a:rPr lang="ar-SA" sz="2500" dirty="0" smtClean="0"/>
              <a:t>.</a:t>
            </a:r>
          </a:p>
          <a:p>
            <a:pPr marL="0" indent="0" algn="just" rtl="1">
              <a:spcBef>
                <a:spcPts val="0"/>
              </a:spcBef>
              <a:buFontTx/>
              <a:buChar char="-"/>
            </a:pPr>
            <a:r>
              <a:rPr lang="ar-SA" sz="2500" dirty="0" smtClean="0"/>
              <a:t> كما يمكن تعريفها بأنها ”مجموعة من المعاني والمفاهيم والمعتقدات والأحكام والتصورات الفكرية التي تتكون لدى الإنسان نتيجة لمحاولاته المتكررة لفهم الظواهر والأشياء المحيطة به"</a:t>
            </a:r>
          </a:p>
          <a:p>
            <a:pPr marL="0" indent="0" algn="just" rtl="1">
              <a:spcBef>
                <a:spcPts val="0"/>
              </a:spcBef>
              <a:buFontTx/>
              <a:buChar char="-"/>
            </a:pPr>
            <a:endParaRPr lang="en-US" sz="2500" dirty="0" smtClean="0"/>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المعرفة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buFontTx/>
              <a:buChar char="-"/>
            </a:pPr>
            <a:r>
              <a:rPr lang="ar-SA" sz="2500" dirty="0" smtClean="0">
                <a:solidFill>
                  <a:srgbClr val="FF0000"/>
                </a:solidFill>
              </a:rPr>
              <a:t>تشمل المعرفة مجموع المعارف الروحية، والوثنية، والاقتصادية والسياسية، والثقافية والعلـمية </a:t>
            </a:r>
            <a:r>
              <a:rPr lang="ar-SA" sz="2500" dirty="0" err="1" smtClean="0">
                <a:solidFill>
                  <a:srgbClr val="FF0000"/>
                </a:solidFill>
              </a:rPr>
              <a:t>و</a:t>
            </a:r>
            <a:r>
              <a:rPr lang="ar-SA" sz="2500" dirty="0" smtClean="0">
                <a:solidFill>
                  <a:srgbClr val="FF0000"/>
                </a:solidFill>
              </a:rPr>
              <a:t> ... فـي الوقـت نـفـسه، </a:t>
            </a:r>
          </a:p>
          <a:p>
            <a:pPr marL="0" indent="0" algn="just" rtl="1">
              <a:spcBef>
                <a:spcPts val="0"/>
              </a:spcBef>
              <a:buFontTx/>
              <a:buChar char="-"/>
            </a:pPr>
            <a:r>
              <a:rPr lang="ar-SA" sz="2500" dirty="0" smtClean="0"/>
              <a:t> لـذا </a:t>
            </a:r>
            <a:r>
              <a:rPr lang="ar-SA" sz="2500" dirty="0" smtClean="0">
                <a:solidFill>
                  <a:srgbClr val="FF0000"/>
                </a:solidFill>
              </a:rPr>
              <a:t>تـوجد أنواع مختلفة من المعارف </a:t>
            </a:r>
            <a:r>
              <a:rPr lang="ar-SA" sz="2500" dirty="0" smtClean="0"/>
              <a:t>فإذا كان إدراجها ضمن فئات معينة قد شابه نوع من الاختلاف بين المفكرين إلا أن هذا الاختلاف يعود بالدرجة الأولى إلى </a:t>
            </a:r>
            <a:r>
              <a:rPr lang="ar-SA" sz="2500" u="sng" dirty="0" smtClean="0"/>
              <a:t>المدرسة الفكرية </a:t>
            </a:r>
            <a:r>
              <a:rPr lang="ar-SA" sz="2500" dirty="0" smtClean="0"/>
              <a:t>التي ينتمي إليها صاحبها.</a:t>
            </a:r>
          </a:p>
          <a:p>
            <a:pPr marL="0" indent="0" algn="just" rtl="1">
              <a:spcBef>
                <a:spcPts val="0"/>
              </a:spcBef>
            </a:pPr>
            <a:r>
              <a:rPr lang="ar-SA" sz="2500" dirty="0" smtClean="0"/>
              <a:t>- ولذا </a:t>
            </a:r>
            <a:r>
              <a:rPr lang="ar-SA" sz="2500" dirty="0" smtClean="0">
                <a:solidFill>
                  <a:srgbClr val="FF0000"/>
                </a:solidFill>
              </a:rPr>
              <a:t>يمكن تقسيمها  عدة تقسيمات أو تسمية عدة أنواع من المعرفة</a:t>
            </a:r>
            <a:r>
              <a:rPr lang="ar-SA" sz="2500" dirty="0" smtClean="0"/>
              <a:t>:</a:t>
            </a:r>
          </a:p>
          <a:p>
            <a:pPr marL="0" indent="0" algn="just" rtl="1">
              <a:spcBef>
                <a:spcPts val="0"/>
              </a:spcBef>
            </a:pPr>
            <a:r>
              <a:rPr lang="ar-SA" sz="2500" dirty="0" smtClean="0">
                <a:solidFill>
                  <a:srgbClr val="FF0000"/>
                </a:solidFill>
              </a:rPr>
              <a:t>المعرفة العامية، والدينية ، والميتافيزيقية، والفلسفية، والسياسية، والتقنية، والمعرفة العقلية، التجريبية، والتنظيرية، والوضعية، والجماعية، والفردية </a:t>
            </a:r>
            <a:r>
              <a:rPr lang="ar-SA" sz="2500" dirty="0" smtClean="0"/>
              <a:t>... </a:t>
            </a:r>
            <a:r>
              <a:rPr lang="ar-SA" sz="2500" dirty="0" err="1" smtClean="0"/>
              <a:t>ألخ</a:t>
            </a:r>
            <a:r>
              <a:rPr lang="ar-SA" sz="2500" dirty="0" smtClean="0"/>
              <a:t>.</a:t>
            </a:r>
          </a:p>
          <a:p>
            <a:pPr marL="0" indent="0" algn="just" rtl="1">
              <a:spcBef>
                <a:spcPts val="0"/>
              </a:spcBef>
            </a:pPr>
            <a:r>
              <a:rPr lang="ar-SA" sz="2500" dirty="0" smtClean="0"/>
              <a:t>وأهم هذه </a:t>
            </a:r>
            <a:r>
              <a:rPr lang="ar-SA" sz="2500" dirty="0" err="1" smtClean="0"/>
              <a:t>الانواع</a:t>
            </a:r>
            <a:r>
              <a:rPr lang="ar-SA" sz="2500" dirty="0" smtClean="0"/>
              <a:t>:</a:t>
            </a:r>
            <a:endParaRPr lang="ar-SA"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 ولهذا فإن أهمية تناول نظرية المعرفة كبناء نظري متكامل يتناول مختلف أوجه القضية يبدو من الأهمية بمكان. مثل طبيعة المعرفة - إمكان المعرفة - مصادر المعرفة - مناهج المعرفة – أهم النظريات وأهم الذين تناولوا قضايا المعرفة.</a:t>
            </a:r>
          </a:p>
          <a:p>
            <a:pPr marL="0" indent="0" algn="just" rtl="1">
              <a:spcBef>
                <a:spcPts val="0"/>
              </a:spcBef>
              <a:buFontTx/>
              <a:buChar char="-"/>
            </a:pPr>
            <a:r>
              <a:rPr lang="ar-SA" sz="2500" dirty="0" smtClean="0"/>
              <a:t>لأن إدراكنا لهذا الموضوع بصورة بناء نظري متكامل تعطي لنا القدرة على فهم مختلف النظريات المتعلقة بالمعرفة وإمكانها ومصادرها وأنواعها ومناهجها وضوابطها، لنستطيع بعد ذلك أن نتبين ما هو الصواب فيها وما هو الخطأ، كما نتبين من خلالها ما يمكن أخذه وما يمكن رده ردا علميا مبرهنا.</a:t>
            </a:r>
          </a:p>
          <a:p>
            <a:pPr marL="0" indent="0" algn="just" rtl="1">
              <a:spcBef>
                <a:spcPts val="0"/>
              </a:spcBef>
              <a:buFontTx/>
              <a:buChar char="-"/>
            </a:pPr>
            <a:r>
              <a:rPr lang="ar-SA" sz="2500" dirty="0" smtClean="0"/>
              <a:t>ومقررنا له فائدتان:</a:t>
            </a:r>
          </a:p>
          <a:p>
            <a:pPr marL="0" indent="0" algn="just" rtl="1">
              <a:spcBef>
                <a:spcPts val="0"/>
              </a:spcBef>
              <a:buFontTx/>
              <a:buChar char="-"/>
            </a:pPr>
            <a:r>
              <a:rPr lang="ar-SA" sz="2500" dirty="0" smtClean="0"/>
              <a:t>فائدة نظرية ببناء وعينا وفهمنا الفكري والعلمي للموضوع.</a:t>
            </a:r>
          </a:p>
          <a:p>
            <a:pPr marL="0" indent="0" algn="just" rtl="1">
              <a:spcBef>
                <a:spcPts val="0"/>
              </a:spcBef>
              <a:buFontTx/>
              <a:buChar char="-"/>
            </a:pPr>
            <a:r>
              <a:rPr lang="ar-SA" sz="2500" dirty="0" smtClean="0"/>
              <a:t>وفائدة عملية تمكننا من امتلاك أدوات نميز بها مختلف النظريات العلمية ومواقفها وتطبيقاتها.</a:t>
            </a:r>
          </a:p>
          <a:p>
            <a:pPr>
              <a:buFontTx/>
              <a:buChar char="-"/>
            </a:pP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إمكانية المعرفة</a:t>
            </a:r>
            <a:r>
              <a:rPr lang="en-US" b="1" u="sng" dirty="0" smtClean="0"/>
              <a:t>:</a:t>
            </a:r>
            <a:endParaRPr lang="ar-SA"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يمكن التعبير عن الإشكالية المتعلقة بإمكان المعرفة من خلال التساؤلات التالية</a:t>
            </a:r>
            <a:r>
              <a:rPr lang="en-US" sz="2500" dirty="0" smtClean="0">
                <a:solidFill>
                  <a:srgbClr val="FF0000"/>
                </a:solidFill>
              </a:rPr>
              <a:t>: </a:t>
            </a:r>
            <a:r>
              <a:rPr lang="ar-SA" sz="2500" dirty="0" smtClean="0">
                <a:solidFill>
                  <a:srgbClr val="FF0000"/>
                </a:solidFill>
              </a:rPr>
              <a:t>هل المعرفة ممكنة ؟ وهل بإمكان العقل إنتاج معرفة </a:t>
            </a:r>
            <a:r>
              <a:rPr lang="ar-SA" sz="2500" dirty="0" err="1" smtClean="0">
                <a:solidFill>
                  <a:srgbClr val="FF0000"/>
                </a:solidFill>
              </a:rPr>
              <a:t>حقيقية</a:t>
            </a:r>
            <a:r>
              <a:rPr lang="ar-SA" sz="2500" dirty="0" smtClean="0">
                <a:solidFill>
                  <a:srgbClr val="FF0000"/>
                </a:solidFill>
              </a:rPr>
              <a:t> بالإنسان وبالطبيعة وما وراء الطبيعة ؟ وما هي الأسباب أو المحددات التي تجعل هذه المعرفة ممكنة أو غير ممكنة </a:t>
            </a:r>
            <a:r>
              <a:rPr lang="ar-SA" sz="2500" dirty="0" smtClean="0"/>
              <a:t>؟</a:t>
            </a:r>
            <a:endParaRPr lang="en-US" sz="2500" dirty="0" smtClean="0"/>
          </a:p>
          <a:p>
            <a:pPr marL="0" indent="0" algn="just" rtl="1">
              <a:spcBef>
                <a:spcPts val="0"/>
              </a:spcBef>
            </a:pPr>
            <a:r>
              <a:rPr lang="ar-SA" sz="2500" dirty="0" smtClean="0"/>
              <a:t>في </a:t>
            </a:r>
            <a:r>
              <a:rPr lang="ar-SA" sz="2500" dirty="0" smtClean="0">
                <a:solidFill>
                  <a:srgbClr val="FF0000"/>
                </a:solidFill>
              </a:rPr>
              <a:t>إطار معالجة هذه الإشكالية، يمكن التمييز بين فريقين متعارضين؛ </a:t>
            </a:r>
            <a:r>
              <a:rPr lang="ar-SA" sz="2500" dirty="0" smtClean="0"/>
              <a:t>أحدهما </a:t>
            </a:r>
            <a:r>
              <a:rPr lang="ar-SA" sz="2500" dirty="0" smtClean="0">
                <a:solidFill>
                  <a:srgbClr val="FF0000"/>
                </a:solidFill>
              </a:rPr>
              <a:t>يشكك في إمكانية وجود الحقيقة </a:t>
            </a:r>
            <a:r>
              <a:rPr lang="ar-SA" sz="2500" dirty="0" smtClean="0"/>
              <a:t>ويقر بعجز العقل وعدم قدرته على بلوغ أية معرفة صحيحة بالأشياء والظواهر، ويمثل هذا الموقف الفلاسفة الشكاك أو أصحاب الشك المذهبي الذين اتخذوا الشك عقيدة لهم في الحياة، بحيث أنكروا جميع الحقائق ولم يستطيعوا الخروج من دائرة الشك. أما </a:t>
            </a:r>
            <a:r>
              <a:rPr lang="ar-SA" sz="2500" dirty="0" smtClean="0">
                <a:solidFill>
                  <a:srgbClr val="FF0000"/>
                </a:solidFill>
              </a:rPr>
              <a:t>الفريق الآخر فيمثله الفلاسفة </a:t>
            </a:r>
            <a:r>
              <a:rPr lang="ar-SA" sz="2500" dirty="0" err="1" smtClean="0">
                <a:solidFill>
                  <a:srgbClr val="FF0000"/>
                </a:solidFill>
              </a:rPr>
              <a:t>الاعتقاديون</a:t>
            </a:r>
            <a:r>
              <a:rPr lang="ar-SA" sz="2500" dirty="0" smtClean="0">
                <a:solidFill>
                  <a:srgbClr val="FF0000"/>
                </a:solidFill>
              </a:rPr>
              <a:t> أو </a:t>
            </a:r>
            <a:r>
              <a:rPr lang="ar-SA" sz="2500" dirty="0" err="1" smtClean="0">
                <a:solidFill>
                  <a:srgbClr val="FF0000"/>
                </a:solidFill>
              </a:rPr>
              <a:t>الوثوقيون</a:t>
            </a:r>
            <a:r>
              <a:rPr lang="ar-SA" sz="2500" dirty="0" smtClean="0">
                <a:solidFill>
                  <a:srgbClr val="FF0000"/>
                </a:solidFill>
              </a:rPr>
              <a:t> </a:t>
            </a:r>
            <a:r>
              <a:rPr lang="ar-SA" sz="2500" dirty="0" smtClean="0"/>
              <a:t>الذين يثقون في قدرة العقل على بلوغ الحقيقة واليقين، ويقولون بالتالي بإمكانية بلوغ الحقيقة ويعترفون للعقل قدرته على بلوغ المعرفة المتعلقة بالظواهر سواء كانت طبيعية أم إنسانية</a:t>
            </a:r>
            <a:r>
              <a:rPr lang="en-US" sz="2500" dirty="0" smtClean="0"/>
              <a:t>.</a:t>
            </a:r>
            <a:endParaRPr lang="ar-SA" sz="2500" dirty="0" smtClean="0"/>
          </a:p>
          <a:p>
            <a:pPr marL="0" indent="0" algn="just" rtl="1">
              <a:spcBef>
                <a:spcPts val="0"/>
              </a:spcBef>
            </a:pPr>
            <a:endParaRPr lang="en-US" sz="2500" dirty="0" smtClean="0"/>
          </a:p>
          <a:p>
            <a:pPr marL="0" indent="0" algn="just">
              <a:spcBef>
                <a:spcPts val="0"/>
              </a:spcBef>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نظرية المعرفة والابستيمولوجيا:</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الإبستيمولوجيا </a:t>
            </a:r>
            <a:r>
              <a:rPr lang="en-US" sz="2500" dirty="0" smtClean="0">
                <a:solidFill>
                  <a:srgbClr val="FF0000"/>
                </a:solidFill>
              </a:rPr>
              <a:t>epistemology</a:t>
            </a:r>
            <a:r>
              <a:rPr lang="ar-SA" sz="2500" dirty="0" smtClean="0">
                <a:solidFill>
                  <a:srgbClr val="FF0000"/>
                </a:solidFill>
              </a:rPr>
              <a:t> مصطلح ذو أصل إغريقي مؤلف من كلمتين: </a:t>
            </a:r>
            <a:r>
              <a:rPr lang="en-US" sz="2500" dirty="0" err="1" smtClean="0">
                <a:solidFill>
                  <a:srgbClr val="FF0000"/>
                </a:solidFill>
              </a:rPr>
              <a:t>epistemo</a:t>
            </a:r>
            <a:r>
              <a:rPr lang="ar-SA" sz="2500" dirty="0" smtClean="0">
                <a:solidFill>
                  <a:srgbClr val="FF0000"/>
                </a:solidFill>
              </a:rPr>
              <a:t> وتعني المعرفة </a:t>
            </a:r>
            <a:r>
              <a:rPr lang="ar-SA" sz="2500" dirty="0" err="1" smtClean="0">
                <a:solidFill>
                  <a:srgbClr val="FF0000"/>
                </a:solidFill>
              </a:rPr>
              <a:t>و</a:t>
            </a:r>
            <a:r>
              <a:rPr lang="ar-SA" sz="2500" dirty="0" smtClean="0">
                <a:solidFill>
                  <a:srgbClr val="FF0000"/>
                </a:solidFill>
              </a:rPr>
              <a:t> </a:t>
            </a:r>
            <a:r>
              <a:rPr lang="en-US" sz="2500" dirty="0" smtClean="0">
                <a:solidFill>
                  <a:srgbClr val="FF0000"/>
                </a:solidFill>
              </a:rPr>
              <a:t>logos</a:t>
            </a:r>
            <a:r>
              <a:rPr lang="ar-SA" sz="2500" dirty="0" smtClean="0">
                <a:solidFill>
                  <a:srgbClr val="FF0000"/>
                </a:solidFill>
              </a:rPr>
              <a:t> وتعني علم. </a:t>
            </a:r>
            <a:r>
              <a:rPr lang="ar-SA" sz="2500" dirty="0" smtClean="0"/>
              <a:t>ويعني المصطلح حرفياً علم المعرفة أو علم العلم. </a:t>
            </a:r>
            <a:endParaRPr lang="en-US" sz="2500" dirty="0" smtClean="0"/>
          </a:p>
          <a:p>
            <a:pPr marL="0" indent="0" algn="just" rtl="1">
              <a:spcBef>
                <a:spcPts val="0"/>
              </a:spcBef>
            </a:pPr>
            <a:r>
              <a:rPr lang="ar-SA" sz="2500" dirty="0" smtClean="0"/>
              <a:t>أما </a:t>
            </a:r>
            <a:r>
              <a:rPr lang="ar-SA" sz="2500" dirty="0" smtClean="0">
                <a:solidFill>
                  <a:srgbClr val="FF0000"/>
                </a:solidFill>
              </a:rPr>
              <a:t>المعنى المعاصر لمصطلح إبستيمولوجيا في الفلسفة العربية والفرنسية فهو: </a:t>
            </a:r>
            <a:r>
              <a:rPr lang="ar-SA" sz="2500" u="sng" dirty="0" smtClean="0">
                <a:solidFill>
                  <a:srgbClr val="FF0000"/>
                </a:solidFill>
              </a:rPr>
              <a:t>الدراسة النقدية للمعرفة العلمية</a:t>
            </a:r>
            <a:r>
              <a:rPr lang="ar-SA" sz="2500" dirty="0" smtClean="0"/>
              <a:t>.</a:t>
            </a:r>
            <a:endParaRPr lang="en-US" sz="2500" dirty="0" smtClean="0"/>
          </a:p>
          <a:p>
            <a:pPr marL="0" indent="0" algn="just" rtl="1">
              <a:spcBef>
                <a:spcPts val="0"/>
              </a:spcBef>
            </a:pPr>
            <a:r>
              <a:rPr lang="ar-SA" sz="2500" dirty="0" smtClean="0"/>
              <a:t>ويعرف </a:t>
            </a:r>
            <a:r>
              <a:rPr lang="ar-SA" sz="2500" dirty="0" smtClean="0">
                <a:solidFill>
                  <a:srgbClr val="FF0000"/>
                </a:solidFill>
              </a:rPr>
              <a:t>المعجم الفلسفي </a:t>
            </a:r>
            <a:r>
              <a:rPr lang="ar-SA" sz="2500" dirty="0" smtClean="0"/>
              <a:t>الابستومولوجيا بأنها (</a:t>
            </a:r>
            <a:r>
              <a:rPr lang="ar-SA" sz="2500" dirty="0" smtClean="0">
                <a:solidFill>
                  <a:srgbClr val="FF0000"/>
                </a:solidFill>
              </a:rPr>
              <a:t>دراسة نقدية لمبادئ العلوم المختلفة، وفروضها، ونتائجها، وتهدف إلى تحديد أصلها المنطقي و قيمتها الموضوعية</a:t>
            </a:r>
            <a:r>
              <a:rPr lang="ar-SA" sz="2500" dirty="0" smtClean="0"/>
              <a:t>). </a:t>
            </a:r>
          </a:p>
          <a:p>
            <a:pPr marL="0" indent="0" algn="just" rtl="1">
              <a:spcBef>
                <a:spcPts val="0"/>
              </a:spcBef>
            </a:pPr>
            <a:r>
              <a:rPr lang="ar-SA" sz="2500" u="sng" dirty="0" smtClean="0">
                <a:solidFill>
                  <a:srgbClr val="FF0000"/>
                </a:solidFill>
              </a:rPr>
              <a:t>وتطلق في اللغة الانجليزية على نظرية المعرفة بوجه </a:t>
            </a:r>
            <a:r>
              <a:rPr lang="ar-SA" sz="2500" u="sng" dirty="0" smtClean="0"/>
              <a:t>عام</a:t>
            </a:r>
            <a:r>
              <a:rPr lang="ar-SA" sz="2500" dirty="0" smtClean="0"/>
              <a:t>. يقول </a:t>
            </a:r>
            <a:r>
              <a:rPr lang="ar-SA" sz="2500" i="1" dirty="0" err="1" smtClean="0"/>
              <a:t>رونز</a:t>
            </a:r>
            <a:r>
              <a:rPr lang="ar-SA" sz="2500" dirty="0" smtClean="0"/>
              <a:t>:"</a:t>
            </a:r>
            <a:r>
              <a:rPr lang="ar-SA" sz="2500" dirty="0" smtClean="0">
                <a:solidFill>
                  <a:srgbClr val="FF0000"/>
                </a:solidFill>
              </a:rPr>
              <a:t>الابستومولوجيا أحد فروع الفلسفة الذي يبحث في أصل المعرفة، وتكوينها، ومناهجها </a:t>
            </a:r>
            <a:r>
              <a:rPr lang="ar-SA" sz="2500" dirty="0" err="1" smtClean="0">
                <a:solidFill>
                  <a:srgbClr val="FF0000"/>
                </a:solidFill>
              </a:rPr>
              <a:t>و</a:t>
            </a:r>
            <a:r>
              <a:rPr lang="ar-SA" sz="2500" dirty="0" smtClean="0">
                <a:solidFill>
                  <a:srgbClr val="FF0000"/>
                </a:solidFill>
              </a:rPr>
              <a:t> صحتها</a:t>
            </a:r>
            <a:r>
              <a:rPr lang="ar-SA" sz="2500" dirty="0" smtClean="0"/>
              <a:t>".</a:t>
            </a:r>
            <a:endParaRPr lang="en-US" sz="2500" dirty="0" smtClean="0"/>
          </a:p>
          <a:p>
            <a:pPr marL="0" indent="0" algn="just" rtl="1">
              <a:spcBef>
                <a:spcPts val="0"/>
              </a:spcBef>
            </a:pPr>
            <a:r>
              <a:rPr lang="ar-SA" sz="2500" dirty="0" smtClean="0"/>
              <a:t>ولكن المعنى </a:t>
            </a:r>
            <a:r>
              <a:rPr lang="ar-SA" sz="2500" dirty="0" err="1" smtClean="0"/>
              <a:t>الأنغلوساكسوني</a:t>
            </a:r>
            <a:r>
              <a:rPr lang="ar-SA" sz="2500" dirty="0" smtClean="0"/>
              <a:t> هو معنى </a:t>
            </a:r>
            <a:r>
              <a:rPr lang="ar-SA" sz="2500" u="sng" dirty="0" smtClean="0">
                <a:solidFill>
                  <a:srgbClr val="FF0000"/>
                </a:solidFill>
              </a:rPr>
              <a:t>"نظرية المعرفة بصورة عامة"</a:t>
            </a:r>
            <a:r>
              <a:rPr lang="ar-SA" sz="2500" dirty="0" smtClean="0">
                <a:solidFill>
                  <a:srgbClr val="FF0000"/>
                </a:solidFill>
              </a:rPr>
              <a:t> </a:t>
            </a:r>
            <a:r>
              <a:rPr lang="ar-SA" sz="2500" u="sng" dirty="0" smtClean="0">
                <a:solidFill>
                  <a:srgbClr val="FF0000"/>
                </a:solidFill>
              </a:rPr>
              <a:t>أكثر مما هو "نظرية العلم"؛ </a:t>
            </a:r>
            <a:r>
              <a:rPr lang="ar-SA" sz="2500" dirty="0" smtClean="0"/>
              <a:t>ومصطلح "فلسفة العلوم" الفرنسي، يستخدم مرادفاً للإبستومولوجيا استخداماً شائعاً.</a:t>
            </a:r>
          </a:p>
          <a:p>
            <a:pPr marL="0" indent="0" algn="just" rtl="1">
              <a:spcBef>
                <a:spcPts val="0"/>
              </a:spcBef>
            </a:pPr>
            <a:r>
              <a:rPr lang="ar-SA" sz="2500" dirty="0" smtClean="0">
                <a:solidFill>
                  <a:srgbClr val="FF0000"/>
                </a:solidFill>
              </a:rPr>
              <a:t>والابستيمولوجيا بوصفها الدراسة النقدية للعلم تختلف عن نظرية المعرفة</a:t>
            </a:r>
            <a:r>
              <a:rPr lang="ar-SA" sz="2500" dirty="0" smtClean="0"/>
              <a:t>. ففي حين تتناول </a:t>
            </a:r>
            <a:r>
              <a:rPr lang="ar-SA" sz="2500" dirty="0" smtClean="0">
                <a:solidFill>
                  <a:srgbClr val="FF0000"/>
                </a:solidFill>
              </a:rPr>
              <a:t>نظرية المعرفة</a:t>
            </a:r>
            <a:r>
              <a:rPr lang="en-US" sz="2500" dirty="0" smtClean="0">
                <a:solidFill>
                  <a:srgbClr val="FF0000"/>
                </a:solidFill>
              </a:rPr>
              <a:t> </a:t>
            </a:r>
            <a:r>
              <a:rPr lang="ar-SA" sz="2500" dirty="0" smtClean="0">
                <a:solidFill>
                  <a:srgbClr val="FF0000"/>
                </a:solidFill>
              </a:rPr>
              <a:t>عملية تكون المعرفة الإنسانية من حيث طبيعتها وقيمتها وحدودها وعلاقتها بالواقع</a:t>
            </a:r>
            <a:r>
              <a:rPr lang="ar-SA" sz="2500" dirty="0" smtClean="0"/>
              <a:t>،</a:t>
            </a:r>
            <a:endParaRPr lang="en-US" sz="2500" dirty="0" smtClean="0"/>
          </a:p>
          <a:p>
            <a:pPr marL="0" indent="0" algn="just" rtl="1">
              <a:spcBef>
                <a:spcPts val="0"/>
              </a:spcBef>
            </a:pPr>
            <a:endParaRPr lang="en-US" sz="2500" dirty="0" smtClean="0"/>
          </a:p>
          <a:p>
            <a:pPr marL="0" indent="0" algn="just">
              <a:spcBef>
                <a:spcPts val="0"/>
              </a:spcBef>
            </a:pP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295400"/>
            <a:ext cx="9448800" cy="4830763"/>
          </a:xfrm>
        </p:spPr>
        <p:txBody>
          <a:bodyPr/>
          <a:lstStyle/>
          <a:p>
            <a:pPr marL="0" indent="0" algn="just" rtl="1">
              <a:spcBef>
                <a:spcPts val="0"/>
              </a:spcBef>
            </a:pPr>
            <a:r>
              <a:rPr lang="ar-SA" sz="2500" dirty="0" smtClean="0"/>
              <a:t>فإن موضوع </a:t>
            </a:r>
            <a:r>
              <a:rPr lang="ar-SA" sz="2500" dirty="0" smtClean="0">
                <a:solidFill>
                  <a:srgbClr val="FF0000"/>
                </a:solidFill>
              </a:rPr>
              <a:t>الإبستيمولوجيا ينحصر في دراسة </a:t>
            </a:r>
            <a:r>
              <a:rPr lang="ar-SA" sz="2500" u="sng" dirty="0" smtClean="0">
                <a:solidFill>
                  <a:srgbClr val="FF0000"/>
                </a:solidFill>
              </a:rPr>
              <a:t>المعرفة العلمية</a:t>
            </a:r>
            <a:r>
              <a:rPr lang="ar-SA" sz="2500" dirty="0" smtClean="0">
                <a:solidFill>
                  <a:srgbClr val="FF0000"/>
                </a:solidFill>
              </a:rPr>
              <a:t> </a:t>
            </a:r>
            <a:r>
              <a:rPr lang="ar-SA" sz="2500" dirty="0" smtClean="0"/>
              <a:t>فقط. </a:t>
            </a:r>
          </a:p>
          <a:p>
            <a:pPr marL="0" indent="0" algn="just" rtl="1">
              <a:spcBef>
                <a:spcPts val="0"/>
              </a:spcBef>
            </a:pPr>
            <a:r>
              <a:rPr lang="ar-SA" sz="2500" dirty="0" smtClean="0"/>
              <a:t>وإذا كانت </a:t>
            </a:r>
            <a:r>
              <a:rPr lang="ar-SA" sz="2500" dirty="0" smtClean="0">
                <a:solidFill>
                  <a:srgbClr val="FF0000"/>
                </a:solidFill>
              </a:rPr>
              <a:t>الإجابات التي تقدمها نظرية المعرفة «إطلاقية» وعامة وشاملة، فإن الإبستيمولوجيا تدرس </a:t>
            </a:r>
            <a:r>
              <a:rPr lang="ar-SA" sz="2500" u="sng" dirty="0" smtClean="0">
                <a:solidFill>
                  <a:srgbClr val="FF0000"/>
                </a:solidFill>
              </a:rPr>
              <a:t>المعرفة العلمية</a:t>
            </a:r>
            <a:r>
              <a:rPr lang="ar-SA" sz="2500" dirty="0" smtClean="0">
                <a:solidFill>
                  <a:srgbClr val="FF0000"/>
                </a:solidFill>
              </a:rPr>
              <a:t> في وضع محدد تاريخياً، </a:t>
            </a:r>
            <a:r>
              <a:rPr lang="ar-SA" sz="2500" dirty="0" smtClean="0"/>
              <a:t>من دون أن تنزع نحو إجابات مطلقة. بل </a:t>
            </a:r>
            <a:r>
              <a:rPr lang="ar-SA" sz="2500" dirty="0" smtClean="0">
                <a:solidFill>
                  <a:srgbClr val="FF0000"/>
                </a:solidFill>
              </a:rPr>
              <a:t>ترى الإبستيمولوجيا في التعميمات الفلسفية لنظرية المعرفة عائقاً أمام تطور المعرفة العلمية</a:t>
            </a:r>
            <a:r>
              <a:rPr lang="ar-SA" sz="2500" dirty="0" smtClean="0"/>
              <a:t>. ذلك أن التصورات الزائفة عن المعرفة تؤثر سلبياً في مجال المعرفة العلمية، وخاصة حين تضع حدوداً للعلم. </a:t>
            </a:r>
            <a:r>
              <a:rPr lang="ar-SA" sz="2500" dirty="0" smtClean="0">
                <a:solidFill>
                  <a:srgbClr val="FF0000"/>
                </a:solidFill>
              </a:rPr>
              <a:t>فالإبستيمولوجيا ليست استمراراً لنظرية المعرفة في الفلسفة بل هي تغير كيفي في النظر إلى علاقة</a:t>
            </a:r>
            <a:r>
              <a:rPr lang="en-US" sz="2500" dirty="0" smtClean="0">
                <a:solidFill>
                  <a:srgbClr val="FF0000"/>
                </a:solidFill>
              </a:rPr>
              <a:t> </a:t>
            </a:r>
            <a:r>
              <a:rPr lang="ar-SA" sz="2500" u="sng" dirty="0" smtClean="0">
                <a:solidFill>
                  <a:srgbClr val="FF0000"/>
                </a:solidFill>
              </a:rPr>
              <a:t>الفلسفة بالعلم</a:t>
            </a:r>
            <a:r>
              <a:rPr lang="ar-SA" sz="2500" dirty="0" smtClean="0">
                <a:solidFill>
                  <a:srgbClr val="FF0000"/>
                </a:solidFill>
              </a:rPr>
              <a:t>، وتجاوز للتناقض بين </a:t>
            </a:r>
            <a:r>
              <a:rPr lang="ar-SA" sz="2500" u="sng" dirty="0" smtClean="0">
                <a:solidFill>
                  <a:srgbClr val="FF0000"/>
                </a:solidFill>
              </a:rPr>
              <a:t>نظرية المعرفة والعلم</a:t>
            </a:r>
            <a:r>
              <a:rPr lang="ar-SA" sz="2500" dirty="0" smtClean="0">
                <a:solidFill>
                  <a:srgbClr val="FF0000"/>
                </a:solidFill>
              </a:rPr>
              <a:t>.</a:t>
            </a:r>
            <a:endParaRPr lang="en-US" sz="2500" dirty="0" smtClean="0">
              <a:solidFill>
                <a:srgbClr val="FF0000"/>
              </a:solidFill>
            </a:endParaRPr>
          </a:p>
          <a:p>
            <a:pPr marL="0" indent="0" algn="just" rtl="1">
              <a:spcBef>
                <a:spcPts val="0"/>
              </a:spcBef>
            </a:pPr>
            <a:r>
              <a:rPr lang="ar-SA" sz="2500" dirty="0" smtClean="0">
                <a:solidFill>
                  <a:srgbClr val="FF0000"/>
                </a:solidFill>
              </a:rPr>
              <a:t>إن الإبستيمولوجيا أتت على ما كان يعرف بفلسفة العلم التي تولدت من علاقة الفلسفة بالعلم وتناولت جملة موضوعات أهمها </a:t>
            </a:r>
            <a:r>
              <a:rPr lang="ar-SA" sz="2500" dirty="0" smtClean="0"/>
              <a:t>علاقة العلم بالمجتمع وتأثيره في تكوّن النظرة الفلسفية إلى الطبيعة والكون. </a:t>
            </a:r>
            <a:endParaRPr lang="en-US" sz="2500" dirty="0" smtClean="0"/>
          </a:p>
          <a:p>
            <a:pPr rtl="1"/>
            <a:endParaRPr lang="ar-SA" sz="2500" dirty="0" smtClean="0"/>
          </a:p>
          <a:p>
            <a:pPr rtl="1"/>
            <a:endParaRPr lang="en-US" sz="25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smtClean="0"/>
              <a:t>نشأة نظرية المعرفة</a:t>
            </a:r>
            <a:endParaRPr lang="ar-SA"/>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 </a:t>
            </a:r>
            <a:r>
              <a:rPr lang="ar-SA" sz="2500" dirty="0" smtClean="0">
                <a:solidFill>
                  <a:srgbClr val="FF0000"/>
                </a:solidFill>
              </a:rPr>
              <a:t>مبحث نظرية المعرفة طرأت عليه تغيرات وتعديلات أثناء تطور الفلسفة وعبر تاريخها الطويل، فهو ليس وليد عصر معين أو فيلسوف معين، بل هو مفهوم بتطور دائماً.</a:t>
            </a:r>
            <a:endParaRPr lang="en-US" sz="2500" dirty="0" smtClean="0">
              <a:solidFill>
                <a:srgbClr val="FF0000"/>
              </a:solidFill>
            </a:endParaRPr>
          </a:p>
          <a:p>
            <a:pPr marL="0" indent="0" algn="just" rtl="1">
              <a:spcBef>
                <a:spcPts val="0"/>
              </a:spcBef>
            </a:pPr>
            <a:r>
              <a:rPr lang="ar-SA" sz="2500" dirty="0" smtClean="0"/>
              <a:t>- فقد </a:t>
            </a:r>
            <a:r>
              <a:rPr lang="ar-SA" sz="2500" dirty="0" smtClean="0">
                <a:solidFill>
                  <a:srgbClr val="FF0000"/>
                </a:solidFill>
              </a:rPr>
              <a:t>أصبحت المعرفة منذ </a:t>
            </a:r>
            <a:r>
              <a:rPr lang="ar-SA" sz="2500" dirty="0" err="1" smtClean="0">
                <a:solidFill>
                  <a:srgbClr val="FF0000"/>
                </a:solidFill>
              </a:rPr>
              <a:t>كانط</a:t>
            </a:r>
            <a:r>
              <a:rPr lang="ar-SA" sz="2500" dirty="0" smtClean="0">
                <a:solidFill>
                  <a:srgbClr val="FF0000"/>
                </a:solidFill>
              </a:rPr>
              <a:t> ذات مكانة مركزية في الفلسفة </a:t>
            </a:r>
            <a:r>
              <a:rPr lang="ar-SA" sz="2500" dirty="0" smtClean="0"/>
              <a:t>فاقت بها كل جوانب الفلسفة الأخرى.</a:t>
            </a:r>
          </a:p>
          <a:p>
            <a:pPr marL="0" indent="0" algn="just" rtl="1">
              <a:spcBef>
                <a:spcPts val="0"/>
              </a:spcBef>
              <a:buFontTx/>
              <a:buChar char="-"/>
            </a:pPr>
            <a:r>
              <a:rPr lang="ar-SA" sz="2500" dirty="0" smtClean="0"/>
              <a:t>ومنذ ذلك التاريخ </a:t>
            </a:r>
            <a:r>
              <a:rPr lang="ar-SA" sz="2500" dirty="0" smtClean="0">
                <a:solidFill>
                  <a:srgbClr val="FF0000"/>
                </a:solidFill>
              </a:rPr>
              <a:t>لم تعد الفلسفة معرفة للعالم، بل تفكير في هذه المعرفة بالعالم </a:t>
            </a:r>
            <a:r>
              <a:rPr lang="ar-SA" sz="2500" dirty="0" smtClean="0"/>
              <a:t>أو هي معرفة بالمعرفة.</a:t>
            </a:r>
          </a:p>
          <a:p>
            <a:pPr marL="0" indent="0" algn="just" rtl="1">
              <a:spcBef>
                <a:spcPts val="0"/>
              </a:spcBef>
              <a:buFontTx/>
              <a:buChar char="-"/>
            </a:pPr>
            <a:r>
              <a:rPr lang="ar-SA" sz="2500" dirty="0" smtClean="0"/>
              <a:t> ومن هنا وجد التمييز بداية بين طريقة وضع المشكلة لدى </a:t>
            </a:r>
            <a:r>
              <a:rPr lang="ar-SA" sz="2500" dirty="0" smtClean="0">
                <a:solidFill>
                  <a:srgbClr val="FF0000"/>
                </a:solidFill>
              </a:rPr>
              <a:t>فلاسفة اليونان </a:t>
            </a:r>
            <a:r>
              <a:rPr lang="ar-SA" sz="2500" dirty="0" smtClean="0"/>
              <a:t>بشكل عام، وبين طريقة </a:t>
            </a:r>
            <a:r>
              <a:rPr lang="ar-SA" sz="2500" dirty="0" smtClean="0">
                <a:solidFill>
                  <a:srgbClr val="FF0000"/>
                </a:solidFill>
              </a:rPr>
              <a:t>وضع المشكلة عند الغربيين </a:t>
            </a:r>
            <a:r>
              <a:rPr lang="ar-SA" sz="2500" dirty="0" smtClean="0"/>
              <a:t>في العصر الحديث، </a:t>
            </a:r>
            <a:r>
              <a:rPr lang="ar-SA" sz="2500" dirty="0" smtClean="0">
                <a:solidFill>
                  <a:srgbClr val="FF0000"/>
                </a:solidFill>
              </a:rPr>
              <a:t>وعند العلماء المسلمين</a:t>
            </a:r>
            <a:r>
              <a:rPr lang="ar-SA" sz="2500" dirty="0" smtClean="0"/>
              <a:t>.</a:t>
            </a:r>
            <a:endParaRPr lang="en-US" sz="25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فلاسفة اليونان في وضع مشكلة المعرفة</a:t>
            </a:r>
            <a:endParaRPr lang="ar-SA" dirty="0"/>
          </a:p>
        </p:txBody>
      </p:sp>
      <p:sp>
        <p:nvSpPr>
          <p:cNvPr id="3" name="عنصر نائب للمحتوى 2"/>
          <p:cNvSpPr>
            <a:spLocks noGrp="1"/>
          </p:cNvSpPr>
          <p:nvPr>
            <p:ph idx="1"/>
          </p:nvPr>
        </p:nvSpPr>
        <p:spPr>
          <a:xfrm>
            <a:off x="228600" y="1447800"/>
            <a:ext cx="9372600" cy="4678363"/>
          </a:xfrm>
        </p:spPr>
        <p:txBody>
          <a:bodyPr/>
          <a:lstStyle/>
          <a:p>
            <a:pPr marL="0" indent="0" algn="just" rtl="1">
              <a:spcBef>
                <a:spcPts val="0"/>
              </a:spcBef>
              <a:buFontTx/>
              <a:buChar char="-"/>
            </a:pPr>
            <a:r>
              <a:rPr lang="ar-SA" sz="2500" dirty="0" smtClean="0"/>
              <a:t>وكان </a:t>
            </a:r>
            <a:r>
              <a:rPr lang="ar-SA" sz="2500" u="sng" dirty="0" smtClean="0">
                <a:solidFill>
                  <a:srgbClr val="FF0000"/>
                </a:solidFill>
              </a:rPr>
              <a:t>أول من لمس لب نظرية المعرفة من الفلاسفة اليونان </a:t>
            </a:r>
            <a:r>
              <a:rPr lang="ar-SA" sz="2500" dirty="0" smtClean="0">
                <a:solidFill>
                  <a:srgbClr val="FF0000"/>
                </a:solidFill>
              </a:rPr>
              <a:t>بحق هو </a:t>
            </a:r>
            <a:r>
              <a:rPr lang="ar-SA" sz="2500" dirty="0" err="1" smtClean="0">
                <a:solidFill>
                  <a:srgbClr val="FF0000"/>
                </a:solidFill>
              </a:rPr>
              <a:t>بارمنيدس</a:t>
            </a:r>
            <a:r>
              <a:rPr lang="ar-SA" sz="2500" dirty="0" smtClean="0">
                <a:solidFill>
                  <a:srgbClr val="FF0000"/>
                </a:solidFill>
              </a:rPr>
              <a:t>، حيث ظهرت مشكلة المعرفة بمعنى الكلمة عنده</a:t>
            </a:r>
            <a:r>
              <a:rPr lang="ar-SA" sz="2500" dirty="0" smtClean="0"/>
              <a:t>،.</a:t>
            </a:r>
            <a:endParaRPr lang="en-US" sz="2500" dirty="0" smtClean="0"/>
          </a:p>
          <a:p>
            <a:pPr marL="0" indent="0" algn="just" rtl="1">
              <a:spcBef>
                <a:spcPts val="0"/>
              </a:spcBef>
              <a:buFontTx/>
              <a:buChar char="-"/>
            </a:pPr>
            <a:r>
              <a:rPr lang="ar-SA" sz="2500" dirty="0" smtClean="0"/>
              <a:t> </a:t>
            </a:r>
            <a:r>
              <a:rPr lang="ar-SA" sz="2500" dirty="0" smtClean="0">
                <a:solidFill>
                  <a:srgbClr val="FF0000"/>
                </a:solidFill>
              </a:rPr>
              <a:t>ومضى الفلاسفة بعده يُعبِّر كل منهم عن وجهة نظر تختلف عن الأخرى، فقد عبّر </a:t>
            </a:r>
            <a:r>
              <a:rPr lang="ar-SA" sz="2500" dirty="0" err="1" smtClean="0">
                <a:solidFill>
                  <a:srgbClr val="FF0000"/>
                </a:solidFill>
              </a:rPr>
              <a:t>إنبادوقليس</a:t>
            </a:r>
            <a:r>
              <a:rPr lang="ar-SA" sz="2500" dirty="0" smtClean="0">
                <a:solidFill>
                  <a:srgbClr val="FF0000"/>
                </a:solidFill>
              </a:rPr>
              <a:t> عن وجهة نظره في أن الشبيه يدرك الشبيه، </a:t>
            </a:r>
          </a:p>
          <a:p>
            <a:pPr marL="0" indent="0" algn="just" rtl="1">
              <a:spcBef>
                <a:spcPts val="0"/>
              </a:spcBef>
              <a:buFontTx/>
              <a:buChar char="-"/>
            </a:pPr>
            <a:r>
              <a:rPr lang="ar-SA" sz="2500" dirty="0" smtClean="0"/>
              <a:t> وميز </a:t>
            </a:r>
            <a:r>
              <a:rPr lang="ar-SA" sz="2500" dirty="0" err="1" smtClean="0">
                <a:solidFill>
                  <a:srgbClr val="FF0000"/>
                </a:solidFill>
              </a:rPr>
              <a:t>ديمقريطس</a:t>
            </a:r>
            <a:r>
              <a:rPr lang="ar-SA" sz="2500" dirty="0" smtClean="0"/>
              <a:t> بداية بين الموجود وبين ما هو محض فكر وظن.</a:t>
            </a:r>
          </a:p>
          <a:p>
            <a:pPr marL="0" indent="0" algn="just" rtl="1">
              <a:spcBef>
                <a:spcPts val="0"/>
              </a:spcBef>
              <a:buFontTx/>
              <a:buChar char="-"/>
            </a:pPr>
            <a:r>
              <a:rPr lang="ar-SA" sz="2500" dirty="0" smtClean="0"/>
              <a:t> </a:t>
            </a:r>
            <a:r>
              <a:rPr lang="ar-SA" sz="2500" dirty="0" smtClean="0">
                <a:solidFill>
                  <a:srgbClr val="FF0000"/>
                </a:solidFill>
              </a:rPr>
              <a:t>والطبيعيون الأولون </a:t>
            </a:r>
            <a:r>
              <a:rPr lang="ar-SA" sz="2500" dirty="0" err="1" smtClean="0">
                <a:solidFill>
                  <a:srgbClr val="FF0000"/>
                </a:solidFill>
              </a:rPr>
              <a:t>والفيثاغوريون</a:t>
            </a:r>
            <a:r>
              <a:rPr lang="ar-SA" sz="2500" dirty="0" smtClean="0">
                <a:solidFill>
                  <a:srgbClr val="FF0000"/>
                </a:solidFill>
              </a:rPr>
              <a:t> </a:t>
            </a:r>
            <a:r>
              <a:rPr lang="ar-SA" sz="2500" dirty="0" smtClean="0"/>
              <a:t>كل هؤلاء تركزت عنايتهم في وصف الطبيعة ومحاولة تفسير ظواهرها دون أن يثيروا الشك في الوسائل التي نستخدمها في معرفتنا لها.</a:t>
            </a:r>
          </a:p>
          <a:p>
            <a:pPr marL="0" indent="0" algn="just" rtl="1">
              <a:spcBef>
                <a:spcPts val="0"/>
              </a:spcBef>
              <a:buFontTx/>
              <a:buChar char="-"/>
            </a:pPr>
            <a:r>
              <a:rPr lang="ar-SA" sz="2500" dirty="0" smtClean="0"/>
              <a:t>وقد </a:t>
            </a:r>
            <a:r>
              <a:rPr lang="ar-SA" sz="2500" dirty="0" smtClean="0">
                <a:solidFill>
                  <a:srgbClr val="FF0000"/>
                </a:solidFill>
              </a:rPr>
              <a:t>ساهم </a:t>
            </a:r>
            <a:r>
              <a:rPr lang="ar-SA" sz="2500" dirty="0" err="1" smtClean="0">
                <a:solidFill>
                  <a:srgbClr val="FF0000"/>
                </a:solidFill>
              </a:rPr>
              <a:t>السوفسطائيون</a:t>
            </a:r>
            <a:r>
              <a:rPr lang="ar-SA" sz="2500" dirty="0" smtClean="0">
                <a:solidFill>
                  <a:srgbClr val="FF0000"/>
                </a:solidFill>
              </a:rPr>
              <a:t> بعد ذلك مساهمة قيمة وهامة في توسيع نطاق مناقشة المشكلة وعلى الأخص: </a:t>
            </a:r>
            <a:r>
              <a:rPr lang="ar-SA" sz="2500" dirty="0" err="1" smtClean="0">
                <a:solidFill>
                  <a:srgbClr val="FF0000"/>
                </a:solidFill>
              </a:rPr>
              <a:t>جورجياس</a:t>
            </a:r>
            <a:r>
              <a:rPr lang="ar-SA" sz="2500" dirty="0" smtClean="0">
                <a:solidFill>
                  <a:srgbClr val="FF0000"/>
                </a:solidFill>
              </a:rPr>
              <a:t> </a:t>
            </a:r>
            <a:r>
              <a:rPr lang="ar-SA" sz="2500" dirty="0" err="1" smtClean="0">
                <a:solidFill>
                  <a:srgbClr val="FF0000"/>
                </a:solidFill>
              </a:rPr>
              <a:t>وبروتاجوراس</a:t>
            </a:r>
            <a:r>
              <a:rPr lang="ar-SA" sz="2500" dirty="0" smtClean="0"/>
              <a:t>، فقد استطاع الأول بكتابه في الوجود أن يتيح لنا النظر نظرة عميقة إلى طريقة وضع مشكلة المعرفة في عصر </a:t>
            </a:r>
            <a:r>
              <a:rPr lang="ar-SA" sz="2500" dirty="0" err="1" smtClean="0"/>
              <a:t>السوفسطائيين</a:t>
            </a:r>
            <a:r>
              <a:rPr lang="ar-SA" sz="2500" dirty="0" smtClean="0"/>
              <a:t>.</a:t>
            </a:r>
            <a:endParaRPr lang="ar-SA"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وكان </a:t>
            </a:r>
            <a:r>
              <a:rPr lang="ar-SA" sz="2500" dirty="0" smtClean="0">
                <a:solidFill>
                  <a:srgbClr val="FF0000"/>
                </a:solidFill>
              </a:rPr>
              <a:t>سقراط برده على حجج </a:t>
            </a:r>
            <a:r>
              <a:rPr lang="ar-SA" sz="2500" dirty="0" err="1" smtClean="0">
                <a:solidFill>
                  <a:srgbClr val="FF0000"/>
                </a:solidFill>
              </a:rPr>
              <a:t>السوفسطائيين</a:t>
            </a:r>
            <a:r>
              <a:rPr lang="ar-SA" sz="2500" dirty="0" smtClean="0">
                <a:solidFill>
                  <a:srgbClr val="FF0000"/>
                </a:solidFill>
              </a:rPr>
              <a:t> هو بحق أول من ميّز تمييزا فاصلا بين موضوع العقل وموضوع الحس</a:t>
            </a:r>
            <a:r>
              <a:rPr lang="ar-SA" sz="2500" dirty="0" smtClean="0"/>
              <a:t>. بِيدَ أنَّ حَلَّ سقراط لمسألة المعرفة بقي ناقصا.</a:t>
            </a:r>
          </a:p>
          <a:p>
            <a:pPr marL="0" indent="0" algn="just" rtl="1">
              <a:spcBef>
                <a:spcPts val="0"/>
              </a:spcBef>
              <a:buFontTx/>
              <a:buChar char="-"/>
            </a:pPr>
            <a:r>
              <a:rPr lang="ar-SA" sz="2500" dirty="0" smtClean="0">
                <a:solidFill>
                  <a:srgbClr val="FF0000"/>
                </a:solidFill>
              </a:rPr>
              <a:t>وكان على أفلاطون استكماله، فقدم فكرته الأصلية البسيطة التي تمثلت في أن هناك إلى جانب كلِّ شيء متغير شيء آخر خالد </a:t>
            </a:r>
            <a:r>
              <a:rPr lang="ar-SA" sz="2500" dirty="0" smtClean="0"/>
              <a:t>لا يأتي عليه تبدل وينبغي أن تقوم عليه وحدة المعرفة والسلوك، ومن ثم فلا علم إلا بالكلي الذي يظل دائما في ذاته باقيا على ذاتيته، وبذلك ارتبطت نظرية أفلاطون في المعرفة بنظريته في الوجود وفي الأخلاق.</a:t>
            </a:r>
          </a:p>
          <a:p>
            <a:pPr marL="0" indent="0" algn="just" rtl="1">
              <a:spcBef>
                <a:spcPts val="0"/>
              </a:spcBef>
            </a:pPr>
            <a:r>
              <a:rPr lang="ar-SA" sz="2500" dirty="0" smtClean="0"/>
              <a:t>- </a:t>
            </a:r>
            <a:r>
              <a:rPr lang="ar-SA" sz="2500" dirty="0" smtClean="0">
                <a:solidFill>
                  <a:srgbClr val="FF0000"/>
                </a:solidFill>
              </a:rPr>
              <a:t>أدى شغف أرسطو بالمعرفة أن انشغل انشغالا شديدا بالبحث في وسائل المعرفة الإنسانية</a:t>
            </a:r>
            <a:r>
              <a:rPr lang="ar-SA" sz="2500" dirty="0" smtClean="0"/>
              <a:t>، ومدى ما يمكن أن نصل إليه من خلال هذه الوسائل، </a:t>
            </a:r>
          </a:p>
          <a:p>
            <a:pPr marL="0" indent="0" algn="just" rtl="1">
              <a:spcBef>
                <a:spcPts val="0"/>
              </a:spcBef>
              <a:buFontTx/>
              <a:buChar char="-"/>
            </a:pPr>
            <a:r>
              <a:rPr lang="ar-SA" sz="2500" dirty="0" smtClean="0"/>
              <a:t>ومن ثم بحث فيما </a:t>
            </a:r>
            <a:r>
              <a:rPr lang="ar-SA" sz="2500" dirty="0" smtClean="0">
                <a:solidFill>
                  <a:srgbClr val="FF0000"/>
                </a:solidFill>
              </a:rPr>
              <a:t>يمكن أن يؤديه العقل ووجد نفسه أنه قادر على أن يحلل ما تعطيه الحواس ويبني منه ما يسمى بالمعرفة الإنسانية فالإنسان هو العقل </a:t>
            </a:r>
            <a:r>
              <a:rPr lang="ar-SA" sz="2500" dirty="0" smtClean="0"/>
              <a:t>ويستدل ويقيس أساسا وليس هو فقط ما </a:t>
            </a:r>
            <a:r>
              <a:rPr lang="ar-SA" sz="2500" dirty="0" err="1" smtClean="0"/>
              <a:t>يستقرئ</a:t>
            </a:r>
            <a:endParaRPr lang="ar-SA" sz="2500" dirty="0" smtClean="0"/>
          </a:p>
          <a:p>
            <a:pPr marL="0" indent="0" algn="just" rtl="1">
              <a:spcBef>
                <a:spcPts val="0"/>
              </a:spcBef>
            </a:pPr>
            <a:endParaRPr lang="ar-SA" sz="2500" dirty="0" smtClean="0"/>
          </a:p>
          <a:p>
            <a:pPr marL="0" indent="0" algn="just" rtl="1">
              <a:spcBef>
                <a:spcPts val="0"/>
              </a:spcBef>
            </a:pPr>
            <a:endParaRPr lang="en-US" sz="25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678363"/>
          </a:xfrm>
        </p:spPr>
        <p:txBody>
          <a:bodyPr/>
          <a:lstStyle/>
          <a:p>
            <a:pPr marL="0" indent="0" algn="just" rtl="1">
              <a:spcBef>
                <a:spcPts val="0"/>
              </a:spcBef>
              <a:buFontTx/>
              <a:buChar char="-"/>
            </a:pPr>
            <a:r>
              <a:rPr lang="ar-SA" sz="2500" dirty="0" smtClean="0"/>
              <a:t> ولعل ذلك هو ما جعل </a:t>
            </a:r>
            <a:r>
              <a:rPr lang="ar-SA" sz="2500" dirty="0" smtClean="0">
                <a:solidFill>
                  <a:srgbClr val="FF0000"/>
                </a:solidFill>
              </a:rPr>
              <a:t>أرسطو يركز اهتمامه على دراسة العقل وإمكاناته المعرفية من جانب ومحاولته من جانب أخر وضع القوانين اللازمة لضبط التفكير العق</a:t>
            </a:r>
            <a:r>
              <a:rPr lang="ar-SA" sz="2500" dirty="0" smtClean="0"/>
              <a:t>لي حتى لا يبتعد العقل على المجال المعرفي الصحيح </a:t>
            </a:r>
          </a:p>
          <a:p>
            <a:pPr marL="0" indent="0" algn="just" rtl="1">
              <a:spcBef>
                <a:spcPts val="0"/>
              </a:spcBef>
            </a:pPr>
            <a:r>
              <a:rPr lang="ar-SA" sz="2500" dirty="0" smtClean="0"/>
              <a:t>- ومن هذا كان </a:t>
            </a:r>
            <a:r>
              <a:rPr lang="ar-SA" sz="2500" dirty="0" smtClean="0">
                <a:solidFill>
                  <a:srgbClr val="FF0000"/>
                </a:solidFill>
              </a:rPr>
              <a:t>تأسيس أرسطو للمنطق وفصله عن بقية العلوم </a:t>
            </a:r>
            <a:r>
              <a:rPr lang="ar-SA" sz="2500" dirty="0" smtClean="0"/>
              <a:t>كما كان بحثه في نظرية المعرفة.</a:t>
            </a:r>
            <a:endParaRPr lang="en-US" sz="2500" dirty="0" smtClean="0"/>
          </a:p>
          <a:p>
            <a:pPr marL="0" indent="0" algn="just" rtl="1">
              <a:spcBef>
                <a:spcPts val="0"/>
              </a:spcBef>
            </a:pPr>
            <a:r>
              <a:rPr lang="ar-SA" sz="2500" dirty="0" smtClean="0"/>
              <a:t>- </a:t>
            </a:r>
            <a:r>
              <a:rPr lang="ar-SA" sz="2500" dirty="0" smtClean="0">
                <a:solidFill>
                  <a:srgbClr val="FF0000"/>
                </a:solidFill>
              </a:rPr>
              <a:t>وأرسطو لم يفصل دراسة المعرفة من حيث هدفها وقيمتها عن كل من الميتافيزيقيا والمنطق لجعلها علما نظريا خالصا فقد ظلت نظرية المعرفة </a:t>
            </a:r>
            <a:r>
              <a:rPr lang="ar-SA" sz="2500" dirty="0" smtClean="0"/>
              <a:t>عنده مختلطة بالمنطق وكانت قيمة العلم وطرق تحصيله يشكلان سويا موضوع دراسة واحدة.</a:t>
            </a:r>
            <a:endParaRPr lang="en-US" sz="25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الفلاسفة الغربيون</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400" dirty="0" smtClean="0"/>
              <a:t>أما </a:t>
            </a:r>
            <a:r>
              <a:rPr lang="ar-SA" sz="2400" dirty="0" smtClean="0">
                <a:solidFill>
                  <a:srgbClr val="FF0000"/>
                </a:solidFill>
              </a:rPr>
              <a:t>الفلاسفة الغربيون فقد كانت نظرية المعرفة مبثوثة لديهم في أبحاث الوجود إلى أن جاء جون </a:t>
            </a:r>
            <a:r>
              <a:rPr lang="ar-SA" sz="2400" dirty="0" err="1" smtClean="0">
                <a:solidFill>
                  <a:srgbClr val="FF0000"/>
                </a:solidFill>
              </a:rPr>
              <a:t>لوك</a:t>
            </a:r>
            <a:r>
              <a:rPr lang="ar-SA" sz="2400" dirty="0" smtClean="0"/>
              <a:t> "1632-1704" فكتب " مقاله في الفهم الانساني</a:t>
            </a:r>
            <a:r>
              <a:rPr lang="en-US" sz="2400" dirty="0" smtClean="0"/>
              <a:t> </a:t>
            </a:r>
            <a:r>
              <a:rPr lang="en-US" sz="1500" dirty="0" smtClean="0"/>
              <a:t>Essay Concerning Human Understanding</a:t>
            </a:r>
            <a:r>
              <a:rPr lang="en-US" sz="2400" dirty="0" smtClean="0"/>
              <a:t>” </a:t>
            </a:r>
            <a:r>
              <a:rPr lang="ar-SA" sz="2400" dirty="0" smtClean="0"/>
              <a:t>المطبوع عام 1690م </a:t>
            </a:r>
            <a:r>
              <a:rPr lang="ar-SA" sz="2400" dirty="0" smtClean="0">
                <a:solidFill>
                  <a:srgbClr val="FF0000"/>
                </a:solidFill>
              </a:rPr>
              <a:t>ليكون أول محاولة لفهم المعرفة البشرية وتحليل الفكر الإنساني وعملياته</a:t>
            </a:r>
            <a:r>
              <a:rPr lang="ar-SA" sz="2400" dirty="0" smtClean="0"/>
              <a:t>”  </a:t>
            </a:r>
          </a:p>
          <a:p>
            <a:pPr marL="0" indent="0" algn="just" rtl="1">
              <a:spcBef>
                <a:spcPts val="0"/>
              </a:spcBef>
              <a:buFontTx/>
              <a:buChar char="-"/>
            </a:pPr>
            <a:r>
              <a:rPr lang="ar-SA" sz="2400" dirty="0" smtClean="0"/>
              <a:t>بينما سبقه بصورة غير مستقلة </a:t>
            </a:r>
            <a:r>
              <a:rPr lang="ar-SA" sz="2400" dirty="0" smtClean="0">
                <a:solidFill>
                  <a:srgbClr val="FF0000"/>
                </a:solidFill>
              </a:rPr>
              <a:t>فرانسيس بيكون </a:t>
            </a:r>
            <a:r>
              <a:rPr lang="ar-SA" sz="2400" dirty="0" smtClean="0"/>
              <a:t>رائد المدرسة الحسية الواقعية. </a:t>
            </a:r>
          </a:p>
          <a:p>
            <a:pPr marL="0" indent="0" algn="just" rtl="1">
              <a:spcBef>
                <a:spcPts val="0"/>
              </a:spcBef>
              <a:buFontTx/>
              <a:buChar char="-"/>
            </a:pPr>
            <a:r>
              <a:rPr lang="ar-SA" sz="2400" dirty="0" smtClean="0"/>
              <a:t>وإن كان قد سبقهم</a:t>
            </a:r>
            <a:r>
              <a:rPr lang="en-US" sz="2400" dirty="0" smtClean="0"/>
              <a:t> </a:t>
            </a:r>
            <a:r>
              <a:rPr lang="ar-SA" sz="2400" dirty="0" smtClean="0">
                <a:solidFill>
                  <a:srgbClr val="FF0000"/>
                </a:solidFill>
              </a:rPr>
              <a:t>ديكارت في نظرية فطرية المعرفة</a:t>
            </a:r>
            <a:r>
              <a:rPr lang="ar-SA" sz="2400" dirty="0" smtClean="0"/>
              <a:t>. فديكارت رائد المدرسة العقلية المثالية، الذي يقول بفطرية المعرفة. وبعد ذلك جاء </a:t>
            </a:r>
            <a:r>
              <a:rPr lang="ar-SA" sz="2400" dirty="0" smtClean="0">
                <a:solidFill>
                  <a:srgbClr val="FF0000"/>
                </a:solidFill>
              </a:rPr>
              <a:t>كانط</a:t>
            </a:r>
            <a:r>
              <a:rPr lang="ar-SA" sz="2400" dirty="0" smtClean="0"/>
              <a:t> (كانت) (1724 - 1804م) </a:t>
            </a:r>
            <a:r>
              <a:rPr lang="ar-SA" sz="2400" dirty="0" smtClean="0">
                <a:solidFill>
                  <a:srgbClr val="FF0000"/>
                </a:solidFill>
              </a:rPr>
              <a:t>فحدَّد طبيعة المعرفة وحدودها وعلاقتها بالوجود</a:t>
            </a:r>
            <a:r>
              <a:rPr lang="ar-SA" sz="2400" dirty="0" smtClean="0"/>
              <a:t>.  ثم جاءت محاولة فريير في القرن التاسع عشر ففصل بحث المعرفة عن بحث الوجود . </a:t>
            </a:r>
          </a:p>
          <a:p>
            <a:pPr marL="0" indent="0" algn="just" rtl="1">
              <a:spcBef>
                <a:spcPts val="0"/>
              </a:spcBef>
              <a:buFontTx/>
              <a:buChar char="-"/>
            </a:pPr>
            <a:r>
              <a:rPr lang="ar-SA" sz="2400" dirty="0" smtClean="0"/>
              <a:t> </a:t>
            </a:r>
            <a:r>
              <a:rPr lang="ar-SA" sz="2400" dirty="0" err="1" smtClean="0"/>
              <a:t>وي</a:t>
            </a:r>
            <a:r>
              <a:rPr lang="ar-TN" sz="2400" dirty="0" err="1" smtClean="0"/>
              <a:t>عتبر</a:t>
            </a:r>
            <a:r>
              <a:rPr lang="ar-TN" sz="2400" dirty="0" smtClean="0"/>
              <a:t> </a:t>
            </a:r>
            <a:r>
              <a:rPr lang="ar-TN" sz="2400" dirty="0" smtClean="0">
                <a:solidFill>
                  <a:srgbClr val="FF0000"/>
                </a:solidFill>
              </a:rPr>
              <a:t>فرنسيس بيكون من المفكرين الأوائل الذين </a:t>
            </a:r>
            <a:r>
              <a:rPr lang="ar-SA" sz="2400" dirty="0" smtClean="0">
                <a:solidFill>
                  <a:srgbClr val="FF0000"/>
                </a:solidFill>
              </a:rPr>
              <a:t>عملوا</a:t>
            </a:r>
            <a:r>
              <a:rPr lang="ar-TN" sz="2400" dirty="0" smtClean="0">
                <a:solidFill>
                  <a:srgbClr val="FF0000"/>
                </a:solidFill>
              </a:rPr>
              <a:t> على إعادة النظر في مفهوم الحقيقة</a:t>
            </a:r>
            <a:r>
              <a:rPr lang="ar-SA" sz="2400" dirty="0" smtClean="0">
                <a:solidFill>
                  <a:srgbClr val="FF0000"/>
                </a:solidFill>
              </a:rPr>
              <a:t> والمعرفة</a:t>
            </a:r>
            <a:r>
              <a:rPr lang="ar-TN" sz="2400" dirty="0" smtClean="0"/>
              <a:t>، ولم يعد يتوصل إليها بالحدس، والإلهام، أو بنوع من التجريد العقلي</a:t>
            </a:r>
            <a:endParaRPr lang="ar-SA" sz="2400" dirty="0" smtClean="0"/>
          </a:p>
          <a:p>
            <a:pPr marL="0" indent="0" algn="just" rtl="1">
              <a:spcBef>
                <a:spcPts val="0"/>
              </a:spcBef>
              <a:buFontTx/>
              <a:buChar char="-"/>
            </a:pPr>
            <a:r>
              <a:rPr lang="ar-SA" sz="2400" dirty="0" smtClean="0"/>
              <a:t> </a:t>
            </a:r>
            <a:r>
              <a:rPr lang="ar-SA" sz="2400" dirty="0" smtClean="0">
                <a:solidFill>
                  <a:srgbClr val="FF0000"/>
                </a:solidFill>
              </a:rPr>
              <a:t>ويميز الفيلسوف </a:t>
            </a:r>
            <a:r>
              <a:rPr lang="ar-SA" sz="2400" dirty="0" err="1" smtClean="0">
                <a:solidFill>
                  <a:srgbClr val="FF0000"/>
                </a:solidFill>
              </a:rPr>
              <a:t>برتراند</a:t>
            </a:r>
            <a:r>
              <a:rPr lang="ar-SA" sz="2400" dirty="0" smtClean="0">
                <a:solidFill>
                  <a:srgbClr val="FF0000"/>
                </a:solidFill>
              </a:rPr>
              <a:t> راسل بين نوعين من المعرفة</a:t>
            </a:r>
            <a:r>
              <a:rPr lang="ar-SA" sz="2400" dirty="0" smtClean="0"/>
              <a:t>: المعرفة باللقاء أو الاتصال المباشر، أي التي تُدرك بالحواس مباشرةً، والمعرفة بالوصف، أي التي تنطوي على استنتاجات عقلية</a:t>
            </a:r>
            <a:r>
              <a:rPr lang="en-US" sz="2400" dirty="0" smtClean="0"/>
              <a:t>. </a:t>
            </a:r>
          </a:p>
          <a:p>
            <a:pPr marL="0" indent="0" algn="just" rtl="1">
              <a:spcBef>
                <a:spcPts val="0"/>
              </a:spcBef>
              <a:buFontTx/>
              <a:buChar char="-"/>
            </a:pPr>
            <a:endParaRPr lang="ar-SA" sz="2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نظرية المعرفة في التراث الإسلامي</a:t>
            </a:r>
            <a:endParaRPr lang="ar-SA" sz="3200" b="1"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استوقف موضوع المعرفة ونظرية المعرفة علماء المسلمين؛ فلاسفة ومتكلمين، </a:t>
            </a:r>
            <a:r>
              <a:rPr lang="ar-SA" sz="2500" dirty="0" smtClean="0">
                <a:solidFill>
                  <a:srgbClr val="FF0000"/>
                </a:solidFill>
              </a:rPr>
              <a:t>وعقدوا أبوابا وفصولا، بل كتبا في العلم والمعرفة</a:t>
            </a:r>
            <a:r>
              <a:rPr lang="ar-SA" sz="2500" dirty="0" smtClean="0"/>
              <a:t>: </a:t>
            </a:r>
            <a:r>
              <a:rPr lang="ar-SA" sz="2500" dirty="0" smtClean="0">
                <a:solidFill>
                  <a:srgbClr val="FF0000"/>
                </a:solidFill>
              </a:rPr>
              <a:t>فالقاضي عبد الجبار </a:t>
            </a:r>
            <a:r>
              <a:rPr lang="ar-SA" sz="2500" dirty="0" err="1" smtClean="0">
                <a:solidFill>
                  <a:srgbClr val="FF0000"/>
                </a:solidFill>
              </a:rPr>
              <a:t>المعتزلي</a:t>
            </a:r>
            <a:r>
              <a:rPr lang="ar-SA" sz="2500" dirty="0" smtClean="0">
                <a:solidFill>
                  <a:srgbClr val="FF0000"/>
                </a:solidFill>
              </a:rPr>
              <a:t> </a:t>
            </a:r>
            <a:r>
              <a:rPr lang="ar-SA" sz="2500" dirty="0" smtClean="0"/>
              <a:t>(ت 415هـ) </a:t>
            </a:r>
            <a:r>
              <a:rPr lang="ar-SA" sz="2500" dirty="0" smtClean="0">
                <a:solidFill>
                  <a:srgbClr val="FF0000"/>
                </a:solidFill>
              </a:rPr>
              <a:t>صنف مجلدا كبيرا</a:t>
            </a:r>
            <a:r>
              <a:rPr lang="ar-SA" sz="2500" dirty="0" smtClean="0"/>
              <a:t>، من موسوعته (المغني) سماه (</a:t>
            </a:r>
            <a:r>
              <a:rPr lang="ar-SA" sz="2500" dirty="0" smtClean="0">
                <a:solidFill>
                  <a:srgbClr val="FF0000"/>
                </a:solidFill>
              </a:rPr>
              <a:t>النظر والمعارف)، تحدث فيه بالتفصيل عن حد النظر والعلم والمعرفة وطرقها وحقيقتها، وطرق معرفة صحة النظر، ودرجات المعرفة </a:t>
            </a:r>
            <a:r>
              <a:rPr lang="ar-SA" sz="2500" dirty="0" smtClean="0"/>
              <a:t>من الشك على الظن على اليقين. وتحدث عن الدليل العقلي والسمعي، وأول ما يجب على المكلف، وطريق وجوب المعرفة ...</a:t>
            </a:r>
          </a:p>
          <a:p>
            <a:pPr marL="0" indent="0" algn="just" rtl="1">
              <a:spcBef>
                <a:spcPts val="0"/>
              </a:spcBef>
              <a:buFontTx/>
              <a:buChar char="-"/>
            </a:pPr>
            <a:r>
              <a:rPr lang="ar-SA" sz="2500" dirty="0" smtClean="0"/>
              <a:t>ثم نجد </a:t>
            </a:r>
            <a:r>
              <a:rPr lang="ar-SA" sz="2500" dirty="0" err="1" smtClean="0">
                <a:solidFill>
                  <a:srgbClr val="FF0000"/>
                </a:solidFill>
              </a:rPr>
              <a:t>الباقلاني</a:t>
            </a:r>
            <a:r>
              <a:rPr lang="ar-SA" sz="2500" dirty="0" smtClean="0"/>
              <a:t> (ت 403هـ) يقدم لكتابه (التمهيد) بباب العلوم في (</a:t>
            </a:r>
            <a:r>
              <a:rPr lang="ar-SA" sz="2500" dirty="0" smtClean="0">
                <a:solidFill>
                  <a:srgbClr val="FF0000"/>
                </a:solidFill>
              </a:rPr>
              <a:t>العلم وأقسامه وطرقه</a:t>
            </a:r>
            <a:r>
              <a:rPr lang="ar-SA" sz="2500" dirty="0" smtClean="0"/>
              <a:t>).</a:t>
            </a:r>
          </a:p>
          <a:p>
            <a:pPr marL="0" indent="0" algn="just" rtl="1">
              <a:spcBef>
                <a:spcPts val="0"/>
              </a:spcBef>
              <a:buFontTx/>
              <a:buChar char="-"/>
            </a:pPr>
            <a:r>
              <a:rPr lang="ar-SA" sz="2500" dirty="0" smtClean="0"/>
              <a:t>ثم </a:t>
            </a:r>
            <a:r>
              <a:rPr lang="ar-SA" sz="2500" dirty="0" smtClean="0">
                <a:solidFill>
                  <a:srgbClr val="FF0000"/>
                </a:solidFill>
              </a:rPr>
              <a:t>البغدادي</a:t>
            </a:r>
            <a:r>
              <a:rPr lang="ar-SA" sz="2500" dirty="0" smtClean="0"/>
              <a:t> (ت429هـ) في كتابه (أصول الدين) جعل الأصل الأول منه معقودا على بيان </a:t>
            </a:r>
            <a:r>
              <a:rPr lang="ar-SA" sz="2500" dirty="0" smtClean="0">
                <a:solidFill>
                  <a:srgbClr val="FF0000"/>
                </a:solidFill>
              </a:rPr>
              <a:t>الحقائق وإثباتها وطرق تحصيلها وأقسامها</a:t>
            </a:r>
            <a:r>
              <a:rPr lang="ar-SA" sz="2500" dirty="0" smtClean="0"/>
              <a:t>. و</a:t>
            </a:r>
            <a:r>
              <a:rPr lang="ar-SA" sz="2500" dirty="0" smtClean="0">
                <a:solidFill>
                  <a:srgbClr val="FF0000"/>
                </a:solidFill>
              </a:rPr>
              <a:t>الرازي</a:t>
            </a:r>
            <a:r>
              <a:rPr lang="ar-SA" sz="2500" dirty="0" smtClean="0"/>
              <a:t> أيضا جعل الركن الأول لكتابه (التحصيل) في </a:t>
            </a:r>
            <a:r>
              <a:rPr lang="ar-SA" sz="2500" dirty="0" smtClean="0">
                <a:solidFill>
                  <a:srgbClr val="FF0000"/>
                </a:solidFill>
              </a:rPr>
              <a:t>العلم والنظر</a:t>
            </a:r>
            <a:r>
              <a:rPr lang="ar-SA" sz="2500" dirty="0" smtClean="0"/>
              <a:t>.</a:t>
            </a:r>
          </a:p>
          <a:p>
            <a:pPr marL="0" indent="0" algn="just" rtl="1">
              <a:spcBef>
                <a:spcPts val="0"/>
              </a:spcBef>
              <a:buFontTx/>
              <a:buChar char="-"/>
            </a:pPr>
            <a:r>
              <a:rPr lang="ar-SA" sz="2500" dirty="0" smtClean="0"/>
              <a:t>كما أن </a:t>
            </a:r>
            <a:r>
              <a:rPr lang="ar-SA" sz="2500" dirty="0" smtClean="0">
                <a:solidFill>
                  <a:srgbClr val="FF0000"/>
                </a:solidFill>
              </a:rPr>
              <a:t>الإيجي يجعل الموقف الأول في كتابه (المواقف) في العلم والنظر </a:t>
            </a:r>
            <a:r>
              <a:rPr lang="ar-SA" sz="2500" dirty="0" smtClean="0"/>
              <a:t>كذلك، يجمع فيه آراء المدارس ويناقشها.</a:t>
            </a:r>
            <a:endParaRPr lang="ar-SA"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ونجدها أيضا في </a:t>
            </a:r>
            <a:r>
              <a:rPr lang="ar-SA" sz="2500" dirty="0" smtClean="0">
                <a:solidFill>
                  <a:srgbClr val="FF0000"/>
                </a:solidFill>
              </a:rPr>
              <a:t>مقالات الفرق</a:t>
            </a:r>
            <a:r>
              <a:rPr lang="ar-SA" sz="2500" dirty="0" smtClean="0"/>
              <a:t>، ككتاب (مقالات الاسلاميين) </a:t>
            </a:r>
            <a:r>
              <a:rPr lang="ar-SA" sz="2500" dirty="0" smtClean="0">
                <a:solidFill>
                  <a:srgbClr val="FF0000"/>
                </a:solidFill>
              </a:rPr>
              <a:t>للأشعري</a:t>
            </a:r>
            <a:r>
              <a:rPr lang="ar-SA" sz="2500" dirty="0" smtClean="0"/>
              <a:t>، و(الفرق بين الفرق) للبغدادي، و(المنقذ من الضلال) و(المستصفى) </a:t>
            </a:r>
            <a:r>
              <a:rPr lang="ar-SA" sz="2500" dirty="0" smtClean="0">
                <a:solidFill>
                  <a:srgbClr val="FF0000"/>
                </a:solidFill>
              </a:rPr>
              <a:t>للغزالي</a:t>
            </a:r>
            <a:r>
              <a:rPr lang="ar-SA" sz="2500" dirty="0" smtClean="0"/>
              <a:t>. وكذلك في كتاب (التعريفات) للجرجاني. ونجد </a:t>
            </a:r>
            <a:r>
              <a:rPr lang="ar-SA" sz="2500" dirty="0" smtClean="0">
                <a:solidFill>
                  <a:srgbClr val="FF0000"/>
                </a:solidFill>
              </a:rPr>
              <a:t>الكندي</a:t>
            </a:r>
            <a:r>
              <a:rPr lang="ar-SA" sz="2500" dirty="0" smtClean="0"/>
              <a:t> (يعقوب بن اسحاق) حاول </a:t>
            </a:r>
            <a:r>
              <a:rPr lang="ar-SA" sz="2500" dirty="0" smtClean="0">
                <a:solidFill>
                  <a:srgbClr val="FF0000"/>
                </a:solidFill>
              </a:rPr>
              <a:t>ضبط العلم والمعرفة</a:t>
            </a:r>
            <a:r>
              <a:rPr lang="ar-SA" sz="2500" dirty="0" smtClean="0"/>
              <a:t> في مؤلفاته، ومنها (رسالة في  حدود الاشياء ورسومها).</a:t>
            </a:r>
          </a:p>
          <a:p>
            <a:pPr marL="0" indent="0" algn="just" rtl="1">
              <a:spcBef>
                <a:spcPts val="0"/>
              </a:spcBef>
              <a:buFontTx/>
              <a:buChar char="-"/>
            </a:pPr>
            <a:r>
              <a:rPr lang="ar-SA" sz="2500" dirty="0" smtClean="0"/>
              <a:t> وأبو نصر </a:t>
            </a:r>
            <a:r>
              <a:rPr lang="ar-SA" sz="2500" dirty="0" smtClean="0">
                <a:solidFill>
                  <a:srgbClr val="FF0000"/>
                </a:solidFill>
              </a:rPr>
              <a:t>الفارابي </a:t>
            </a:r>
            <a:r>
              <a:rPr lang="ar-SA" sz="2500" dirty="0" smtClean="0"/>
              <a:t>الذي تحدث عن </a:t>
            </a:r>
            <a:r>
              <a:rPr lang="ar-SA" sz="2500" dirty="0" smtClean="0">
                <a:solidFill>
                  <a:srgbClr val="FF0000"/>
                </a:solidFill>
              </a:rPr>
              <a:t>العلم وحده وتقسيماته </a:t>
            </a:r>
            <a:r>
              <a:rPr lang="ar-SA" sz="2500" dirty="0" smtClean="0"/>
              <a:t>في (البرهان) وفي كتب أخرى. </a:t>
            </a:r>
            <a:r>
              <a:rPr lang="ar-SA" sz="2500" dirty="0" smtClean="0">
                <a:solidFill>
                  <a:srgbClr val="FF0000"/>
                </a:solidFill>
              </a:rPr>
              <a:t>وابن سينا </a:t>
            </a:r>
            <a:r>
              <a:rPr lang="ar-SA" sz="2500" dirty="0" smtClean="0"/>
              <a:t>الذي </a:t>
            </a:r>
            <a:r>
              <a:rPr lang="ar-SA" sz="2500" dirty="0" smtClean="0">
                <a:solidFill>
                  <a:srgbClr val="FF0000"/>
                </a:solidFill>
              </a:rPr>
              <a:t>تناول الإدراك والعلم واليقين </a:t>
            </a:r>
            <a:r>
              <a:rPr lang="ar-SA" sz="2500" dirty="0" smtClean="0"/>
              <a:t>في كتابه (الاشارات والتنبيهات) وفي غيرها من كتبه. </a:t>
            </a:r>
            <a:r>
              <a:rPr lang="ar-SA" sz="2500" dirty="0" smtClean="0">
                <a:solidFill>
                  <a:srgbClr val="FF0000"/>
                </a:solidFill>
              </a:rPr>
              <a:t>وابن رشد </a:t>
            </a:r>
            <a:r>
              <a:rPr lang="ar-SA" sz="2500" dirty="0" smtClean="0"/>
              <a:t>الذي سعى </a:t>
            </a:r>
            <a:r>
              <a:rPr lang="ar-SA" sz="2500" dirty="0" smtClean="0">
                <a:solidFill>
                  <a:srgbClr val="FF0000"/>
                </a:solidFill>
              </a:rPr>
              <a:t>تمييز العلم الحقيقي </a:t>
            </a:r>
            <a:r>
              <a:rPr lang="ar-SA" sz="2500" dirty="0" smtClean="0"/>
              <a:t>من غيره في (تهافت التهافت).</a:t>
            </a:r>
          </a:p>
          <a:p>
            <a:pPr marL="0" indent="0" algn="just" rtl="1">
              <a:spcBef>
                <a:spcPts val="0"/>
              </a:spcBef>
              <a:buFontTx/>
              <a:buChar char="-"/>
            </a:pPr>
            <a:r>
              <a:rPr lang="ar-SA" sz="2500" dirty="0" err="1" smtClean="0"/>
              <a:t>و</a:t>
            </a:r>
            <a:r>
              <a:rPr lang="ar-SA" sz="2500" dirty="0" err="1" smtClean="0">
                <a:solidFill>
                  <a:srgbClr val="FF0000"/>
                </a:solidFill>
              </a:rPr>
              <a:t>الآمدي</a:t>
            </a:r>
            <a:r>
              <a:rPr lang="ar-SA" sz="2500" dirty="0" smtClean="0"/>
              <a:t> في (الإحكام في أصول الأحكام) الذي تحدث فيه عن </a:t>
            </a:r>
            <a:r>
              <a:rPr lang="ar-SA" sz="2500" dirty="0" smtClean="0">
                <a:solidFill>
                  <a:srgbClr val="FF0000"/>
                </a:solidFill>
              </a:rPr>
              <a:t>العلم والكلي والجزئي </a:t>
            </a:r>
            <a:r>
              <a:rPr lang="ar-SA" sz="2500" dirty="0" smtClean="0"/>
              <a:t>وغيره من المفاهيم.</a:t>
            </a:r>
          </a:p>
          <a:p>
            <a:pPr marL="0" indent="0" algn="just" rtl="1">
              <a:spcBef>
                <a:spcPts val="0"/>
              </a:spcBef>
              <a:buFontTx/>
              <a:buChar char="-"/>
            </a:pPr>
            <a:r>
              <a:rPr lang="ar-SA" sz="2500" dirty="0" smtClean="0"/>
              <a:t>وهناك عدد كبير من </a:t>
            </a:r>
            <a:r>
              <a:rPr lang="ar-SA" sz="2500" dirty="0" smtClean="0">
                <a:solidFill>
                  <a:srgbClr val="FF0000"/>
                </a:solidFill>
              </a:rPr>
              <a:t>علماء المسلمين من الأصوليين والفقهاء والمتكلمين والفلاسفة وغيرهم ممن تناول موضوعا أو أكثر من موضوعات المعرفة </a:t>
            </a:r>
            <a:r>
              <a:rPr lang="ar-SA" sz="2500" dirty="0" smtClean="0"/>
              <a:t>في كتبه.</a:t>
            </a:r>
          </a:p>
          <a:p>
            <a:pPr marL="0" indent="0" algn="just" rtl="1">
              <a:spcBef>
                <a:spcPts val="0"/>
              </a:spcBef>
              <a:buFontTx/>
              <a:buChar char="-"/>
            </a:pPr>
            <a:endParaRPr lang="ar-SA" sz="2500" dirty="0" smtClean="0"/>
          </a:p>
          <a:p>
            <a:pPr marL="0" indent="0" algn="just" rtl="1">
              <a:spcBef>
                <a:spcPts val="0"/>
              </a:spcBef>
              <a:buFontTx/>
              <a:buChar char="-"/>
            </a:pPr>
            <a:endParaRPr lang="ar-SA" sz="2500" dirty="0" smtClean="0"/>
          </a:p>
          <a:p>
            <a:pPr marL="0" indent="0" algn="just" rtl="1">
              <a:spcBef>
                <a:spcPts val="0"/>
              </a:spcBef>
              <a:buFontTx/>
              <a:buChar char="-"/>
            </a:pPr>
            <a:endParaRPr lang="ar-SA"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buFontTx/>
              <a:buChar char="-"/>
            </a:pPr>
            <a:r>
              <a:rPr lang="ar-SA" sz="2500" dirty="0" smtClean="0"/>
              <a:t>الملاحظ </a:t>
            </a:r>
            <a:r>
              <a:rPr lang="ar-SA" sz="2500" dirty="0" smtClean="0">
                <a:solidFill>
                  <a:srgbClr val="FF0000"/>
                </a:solidFill>
              </a:rPr>
              <a:t>من خلال استعراضنا لتاريخ نشأة نظرية المعرفة أنها عند الفلاسفة الأقدمين</a:t>
            </a:r>
            <a:r>
              <a:rPr lang="ar-SA" sz="2500" dirty="0" smtClean="0"/>
              <a:t>، كانت </a:t>
            </a:r>
            <a:r>
              <a:rPr lang="ar-SA" sz="2500" dirty="0" smtClean="0">
                <a:solidFill>
                  <a:srgbClr val="FF0000"/>
                </a:solidFill>
              </a:rPr>
              <a:t>مبثوثة متفرقة</a:t>
            </a:r>
            <a:r>
              <a:rPr lang="ar-SA" sz="2500" dirty="0" smtClean="0"/>
              <a:t>، في ثنايا أبحاث الوجود والقيم، بل </a:t>
            </a:r>
            <a:r>
              <a:rPr lang="ar-SA" sz="2500" dirty="0" smtClean="0">
                <a:solidFill>
                  <a:srgbClr val="FF0000"/>
                </a:solidFill>
              </a:rPr>
              <a:t>لم يكن يجمعها كتاب واحد أو دراسة منهجية مستقلة</a:t>
            </a:r>
            <a:r>
              <a:rPr lang="ar-SA" sz="2500" dirty="0" smtClean="0"/>
              <a:t>، فقد كانت متضمنة مثلا عند أفلاطون في أبحاثه في الجدل، وعند أرسطو في بحث ما وراء الطبيعة، </a:t>
            </a:r>
            <a:r>
              <a:rPr lang="ar-SA" sz="2500" dirty="0" smtClean="0">
                <a:solidFill>
                  <a:srgbClr val="FF0000"/>
                </a:solidFill>
              </a:rPr>
              <a:t>دون أن يميزوا بين موضوع المعرفة وموضوع (الميتافيزيقا)</a:t>
            </a:r>
            <a:r>
              <a:rPr lang="ar-SA" sz="2500" dirty="0" smtClean="0"/>
              <a:t>، إلا انهم بحثوا في أهم جوانب المعرفة.</a:t>
            </a:r>
          </a:p>
          <a:p>
            <a:pPr marL="0" indent="0" algn="just" rtl="1">
              <a:spcBef>
                <a:spcPts val="0"/>
              </a:spcBef>
              <a:buFontTx/>
              <a:buChar char="-"/>
            </a:pPr>
            <a:r>
              <a:rPr lang="ar-SA" sz="2500" dirty="0" smtClean="0"/>
              <a:t>ولعل </a:t>
            </a:r>
            <a:r>
              <a:rPr lang="ar-SA" sz="2500" dirty="0" smtClean="0">
                <a:solidFill>
                  <a:srgbClr val="FF0000"/>
                </a:solidFill>
              </a:rPr>
              <a:t>علماءنا المسلمين قد سبقوا غيرهم في إفراد بحث المعرفة بصورة مستقلة في كتبهم</a:t>
            </a:r>
            <a:r>
              <a:rPr lang="ar-SA" sz="2500" dirty="0" smtClean="0"/>
              <a:t>، لأهمية هذا الموضوع بالنسبة لهم، وعلاقته بالوجود، بينما لم يبدأ إفرادها عن الفلاسفة الغربيين إلا في القرن السابع عشر، مع جون </a:t>
            </a:r>
            <a:r>
              <a:rPr lang="ar-SA" sz="2500" dirty="0" err="1" smtClean="0"/>
              <a:t>لوك</a:t>
            </a:r>
            <a:r>
              <a:rPr lang="ar-SA" sz="2500" dirty="0" smtClean="0"/>
              <a:t>.</a:t>
            </a:r>
            <a:endParaRPr lang="ar-SA"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مصدر المعرفة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solidFill>
                  <a:srgbClr val="FF0000"/>
                </a:solidFill>
              </a:rPr>
              <a:t>يختص هذا المبحث بدراسة الوسيلة أو الأداة أو المصدر الذي تتم عن طريقه تشكيل المعرفة الإنسانية، عبر تحديد مصادر المعرفة (الأدوات المعرفية)، وتحديد الآليات التي تتيحها هذه المصادر للمعارف الكاشفة عن الواقع الموضوعي</a:t>
            </a:r>
            <a:r>
              <a:rPr lang="ar-SA" sz="2500" dirty="0" smtClean="0"/>
              <a:t>. وقد اختلف الفلاسفة في ذلك على مذاهب:</a:t>
            </a:r>
          </a:p>
          <a:p>
            <a:pPr marL="0" indent="0" algn="just" rtl="1">
              <a:spcBef>
                <a:spcPts val="0"/>
              </a:spcBef>
              <a:buFontTx/>
              <a:buChar char="-"/>
            </a:pPr>
            <a:r>
              <a:rPr lang="ar-SA" sz="2500" dirty="0" smtClean="0"/>
              <a:t> فمنهم من ذهب إلى أن </a:t>
            </a:r>
            <a:r>
              <a:rPr lang="ar-SA" sz="2500" dirty="0" smtClean="0">
                <a:solidFill>
                  <a:srgbClr val="FF0000"/>
                </a:solidFill>
              </a:rPr>
              <a:t>العقل</a:t>
            </a:r>
            <a:r>
              <a:rPr lang="ar-SA" sz="2500" dirty="0" smtClean="0"/>
              <a:t> هو المصدر الأول والأساسي للمعرفة (وهؤلاء هم العقليون).</a:t>
            </a:r>
          </a:p>
          <a:p>
            <a:pPr marL="0" indent="0" algn="just" rtl="1">
              <a:spcBef>
                <a:spcPts val="0"/>
              </a:spcBef>
              <a:buFontTx/>
              <a:buChar char="-"/>
            </a:pPr>
            <a:r>
              <a:rPr lang="ar-SA" sz="2500" dirty="0" smtClean="0"/>
              <a:t> ومنهم من ذهب إلى أن </a:t>
            </a:r>
            <a:r>
              <a:rPr lang="ar-SA" sz="2500" dirty="0" smtClean="0">
                <a:solidFill>
                  <a:srgbClr val="FF0000"/>
                </a:solidFill>
              </a:rPr>
              <a:t>التجربة الحسية </a:t>
            </a:r>
            <a:r>
              <a:rPr lang="ar-SA" sz="2500" dirty="0" smtClean="0"/>
              <a:t>هي المصدر الأول والأساسي للمعرفة (وهؤلاء هم التجريبيون). ومنهم من ذهب على أن </a:t>
            </a:r>
            <a:r>
              <a:rPr lang="ar-SA" sz="2500" dirty="0" smtClean="0">
                <a:solidFill>
                  <a:srgbClr val="FF0000"/>
                </a:solidFill>
              </a:rPr>
              <a:t>الحدس والإلهام </a:t>
            </a:r>
            <a:r>
              <a:rPr lang="ar-SA" sz="2500" dirty="0" smtClean="0"/>
              <a:t>هو المصدر الأول والأساسي للمعرفة (وهؤلاء هم الحدسيون). ومنهم من جمع بينها وبين </a:t>
            </a:r>
            <a:r>
              <a:rPr lang="ar-SA" sz="2500" dirty="0" smtClean="0">
                <a:solidFill>
                  <a:srgbClr val="FF0000"/>
                </a:solidFill>
              </a:rPr>
              <a:t>الوحي</a:t>
            </a:r>
            <a:r>
              <a:rPr lang="ar-SA" sz="2500" dirty="0" smtClean="0"/>
              <a:t>.</a:t>
            </a:r>
          </a:p>
          <a:p>
            <a:pPr marL="0" indent="0" algn="just" rtl="1">
              <a:spcBef>
                <a:spcPts val="0"/>
              </a:spcBef>
            </a:pPr>
            <a:r>
              <a:rPr lang="ar-SA" sz="2500" dirty="0" smtClean="0">
                <a:solidFill>
                  <a:srgbClr val="FF0000"/>
                </a:solidFill>
              </a:rPr>
              <a:t>والاختلاف في المصادر الأساسية للوصول إلى المعرفة، لا يعني القول بإلغاء المصادر الأخرى في حال إثبات إحداها، وإنما يعني القول بأن الأولوية في الثبوت</a:t>
            </a:r>
            <a:r>
              <a:rPr lang="ar-SA" sz="2500" dirty="0" smtClean="0"/>
              <a:t> هي لهذا المصدر أو ذاك.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المذهب العقلي (</a:t>
            </a:r>
            <a:r>
              <a:rPr lang="en-US" sz="3200" b="1" dirty="0" smtClean="0"/>
              <a:t>Rationalism</a:t>
            </a:r>
            <a:r>
              <a:rPr lang="ar-SA" sz="3200" b="1" dirty="0" smtClean="0"/>
              <a:t>):</a:t>
            </a:r>
            <a:endParaRPr lang="ar-SA" sz="3200" b="1"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تتمثل مصدرية العقل للمعرفة عند العقليين في صورتين:</a:t>
            </a:r>
          </a:p>
          <a:p>
            <a:pPr marL="0" indent="0" algn="just" rtl="1">
              <a:spcBef>
                <a:spcPts val="0"/>
              </a:spcBef>
            </a:pPr>
            <a:r>
              <a:rPr lang="ar-SA" sz="2500" dirty="0" smtClean="0"/>
              <a:t>أ. هي التي </a:t>
            </a:r>
            <a:r>
              <a:rPr lang="ar-SA" sz="2500" dirty="0" smtClean="0">
                <a:solidFill>
                  <a:srgbClr val="FF0000"/>
                </a:solidFill>
              </a:rPr>
              <a:t>يستغني فيها العقل لتحصيل المعرفة عن أي شيء س</a:t>
            </a:r>
            <a:r>
              <a:rPr lang="ar-SA" sz="2500" dirty="0" smtClean="0"/>
              <a:t>واه، من خلال استنباط قضايا جديدة من قضايا سابقة معلومة، بقطع النظر عن الوجود الخارجي.</a:t>
            </a:r>
          </a:p>
          <a:p>
            <a:pPr marL="0" indent="0" algn="just" rtl="1">
              <a:spcBef>
                <a:spcPts val="0"/>
              </a:spcBef>
            </a:pPr>
            <a:r>
              <a:rPr lang="ar-SA" sz="2500" dirty="0" smtClean="0"/>
              <a:t>ب. هي التي </a:t>
            </a:r>
            <a:r>
              <a:rPr lang="ar-SA" sz="2500" dirty="0" smtClean="0">
                <a:solidFill>
                  <a:srgbClr val="FF0000"/>
                </a:solidFill>
              </a:rPr>
              <a:t>تفسر مصدرية العقل للمعرفة برد الحكم على الأشياء إلى مبادئ العقل الفطرية</a:t>
            </a:r>
            <a:r>
              <a:rPr lang="ar-SA" sz="2500" dirty="0" smtClean="0"/>
              <a:t>، فمادة </a:t>
            </a:r>
            <a:r>
              <a:rPr lang="ar-SA" sz="2500" dirty="0" smtClean="0">
                <a:solidFill>
                  <a:srgbClr val="FF0000"/>
                </a:solidFill>
              </a:rPr>
              <a:t>المعرفة تكون من </a:t>
            </a:r>
            <a:r>
              <a:rPr lang="ar-SA" sz="2500" dirty="0" err="1" smtClean="0">
                <a:solidFill>
                  <a:srgbClr val="FF0000"/>
                </a:solidFill>
              </a:rPr>
              <a:t>الإدراكات</a:t>
            </a:r>
            <a:r>
              <a:rPr lang="ar-SA" sz="2500" dirty="0" smtClean="0">
                <a:solidFill>
                  <a:srgbClr val="FF0000"/>
                </a:solidFill>
              </a:rPr>
              <a:t> الحسية، ولكنها لا تكون معرفة علمية إلا بالاحتكام إلى العقل الذي يجعلونه مصدرا لها</a:t>
            </a:r>
            <a:r>
              <a:rPr lang="ar-SA" sz="2500" dirty="0" smtClean="0"/>
              <a:t>، وهذه المعرفة تنقسم عندهم إلى معرفة </a:t>
            </a:r>
            <a:r>
              <a:rPr lang="ar-SA" sz="2500" dirty="0" smtClean="0">
                <a:solidFill>
                  <a:srgbClr val="FF0000"/>
                </a:solidFill>
              </a:rPr>
              <a:t>بديهية أو ضرورية </a:t>
            </a:r>
            <a:r>
              <a:rPr lang="ar-SA" sz="2500" dirty="0" smtClean="0"/>
              <a:t>تضطر النفس إلى الإذعان لها والتسليم بها دون الحاجة على النظر والاستدلال، وإلى معرفة </a:t>
            </a:r>
            <a:r>
              <a:rPr lang="ar-SA" sz="2500" dirty="0" smtClean="0">
                <a:solidFill>
                  <a:srgbClr val="FF0000"/>
                </a:solidFill>
              </a:rPr>
              <a:t>نظرية تحتاج إلى نظر واستدلال</a:t>
            </a:r>
            <a:r>
              <a:rPr lang="ar-SA" sz="2500" dirty="0" smtClean="0"/>
              <a:t>.</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التجريبي (</a:t>
            </a:r>
            <a:r>
              <a:rPr lang="en-US" dirty="0" smtClean="0"/>
              <a:t>Empiricism</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هو مذهب </a:t>
            </a:r>
            <a:r>
              <a:rPr lang="ar-SA" sz="2500" dirty="0" smtClean="0">
                <a:solidFill>
                  <a:srgbClr val="FF0000"/>
                </a:solidFill>
              </a:rPr>
              <a:t>يقول إن الخبرة مصدر المعرفة وليس العقل، والتجربة بهذا المعنى نقيض الفلسفة العقلية</a:t>
            </a:r>
            <a:r>
              <a:rPr lang="ar-SA" sz="2500" dirty="0" smtClean="0"/>
              <a:t> التي تفترض أن هناك أفكارا لا يمكن أن تزودنا </a:t>
            </a:r>
            <a:r>
              <a:rPr lang="ar-SA" sz="2500" dirty="0" err="1" smtClean="0"/>
              <a:t>بها</a:t>
            </a:r>
            <a:r>
              <a:rPr lang="ar-SA" sz="2500" dirty="0" smtClean="0"/>
              <a:t> الحواس وينشئها العقل بمعزل عن الخبرة، وتسمى لذلك معرفة فطرية أو قبلية.</a:t>
            </a:r>
          </a:p>
          <a:p>
            <a:pPr marL="0" indent="0" algn="just" rtl="1">
              <a:spcBef>
                <a:spcPts val="0"/>
              </a:spcBef>
            </a:pPr>
            <a:r>
              <a:rPr lang="ar-SA" sz="2500" dirty="0" smtClean="0">
                <a:solidFill>
                  <a:srgbClr val="FF0000"/>
                </a:solidFill>
              </a:rPr>
              <a:t>وبرزت التجربة على يد جون </a:t>
            </a:r>
            <a:r>
              <a:rPr lang="ar-SA" sz="2500" dirty="0" err="1" smtClean="0">
                <a:solidFill>
                  <a:srgbClr val="FF0000"/>
                </a:solidFill>
              </a:rPr>
              <a:t>لوك</a:t>
            </a:r>
            <a:r>
              <a:rPr lang="ar-SA" sz="2500" dirty="0" smtClean="0">
                <a:solidFill>
                  <a:srgbClr val="FF0000"/>
                </a:solidFill>
              </a:rPr>
              <a:t>، </a:t>
            </a:r>
            <a:r>
              <a:rPr lang="ar-SA" sz="2500" dirty="0" err="1" smtClean="0">
                <a:solidFill>
                  <a:srgbClr val="FF0000"/>
                </a:solidFill>
              </a:rPr>
              <a:t>وباركلي</a:t>
            </a:r>
            <a:r>
              <a:rPr lang="ar-SA" sz="2500" dirty="0" smtClean="0">
                <a:solidFill>
                  <a:srgbClr val="FF0000"/>
                </a:solidFill>
              </a:rPr>
              <a:t>، وديفيد </a:t>
            </a:r>
            <a:r>
              <a:rPr lang="ar-SA" sz="2500" dirty="0" err="1" smtClean="0">
                <a:solidFill>
                  <a:srgbClr val="FF0000"/>
                </a:solidFill>
              </a:rPr>
              <a:t>هيوم</a:t>
            </a:r>
            <a:r>
              <a:rPr lang="ar-SA" sz="2500" dirty="0" smtClean="0">
                <a:solidFill>
                  <a:srgbClr val="FF0000"/>
                </a:solidFill>
              </a:rPr>
              <a:t>، وستيوارت مل. ثم تجسدت في الوضعية المنطقية </a:t>
            </a:r>
            <a:r>
              <a:rPr lang="ar-SA" sz="2500" dirty="0" err="1" smtClean="0">
                <a:solidFill>
                  <a:srgbClr val="FF0000"/>
                </a:solidFill>
              </a:rPr>
              <a:t>والظاهراتية</a:t>
            </a:r>
            <a:r>
              <a:rPr lang="ar-SA" sz="2500" dirty="0" smtClean="0"/>
              <a:t>.</a:t>
            </a:r>
          </a:p>
          <a:p>
            <a:pPr marL="0" indent="0" algn="just" rtl="1">
              <a:spcBef>
                <a:spcPts val="0"/>
              </a:spcBef>
            </a:pPr>
            <a:r>
              <a:rPr lang="ar-SA" sz="2500" dirty="0" smtClean="0"/>
              <a:t>والتجريبية أو الحسية هي: (</a:t>
            </a:r>
            <a:r>
              <a:rPr lang="ar-SA" sz="2500" dirty="0" smtClean="0">
                <a:solidFill>
                  <a:srgbClr val="FF0000"/>
                </a:solidFill>
              </a:rPr>
              <a:t>الاسم النوعي لكل المذاهب لافلسفية التي تنفي وجود معارف أولية بوضفها مبادئ معرفية</a:t>
            </a:r>
            <a:r>
              <a:rPr lang="ar-SA" sz="2500" dirty="0" smtClean="0"/>
              <a:t>).</a:t>
            </a:r>
          </a:p>
          <a:p>
            <a:pPr marL="0" indent="0" algn="just" rtl="1">
              <a:spcBef>
                <a:spcPts val="0"/>
              </a:spcBef>
            </a:pPr>
            <a:r>
              <a:rPr lang="ar-SA" sz="2500" dirty="0" smtClean="0">
                <a:solidFill>
                  <a:srgbClr val="FF0000"/>
                </a:solidFill>
              </a:rPr>
              <a:t>ويقوم المذهب التجريبي في المعرفة على أساس أن التجربة هي المصدر الأول لجميع المعارف الإنسانية، وأن الحواس وحدها هي أبواب المعرفة</a:t>
            </a:r>
            <a:r>
              <a:rPr lang="ar-SA" sz="2500" dirty="0" smtClean="0"/>
              <a:t>، فليس في العقل شيء لم يمر بالحس أولا، وينكر التجريبيون أن يولد العقل مزودا بأفكار فطرية كما يزعم </a:t>
            </a:r>
            <a:r>
              <a:rPr lang="ar-SA" sz="2500" dirty="0" err="1" smtClean="0"/>
              <a:t>العقليون</a:t>
            </a:r>
            <a:r>
              <a:rPr lang="ar-SA" sz="2500" dirty="0" smtClean="0"/>
              <a:t>.</a:t>
            </a:r>
          </a:p>
          <a:p>
            <a:pPr marL="0" indent="0" algn="just" rtl="1">
              <a:spcBef>
                <a:spcPts val="0"/>
              </a:spcBef>
            </a:pP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الحدسي (</a:t>
            </a:r>
            <a:r>
              <a:rPr lang="en-US" dirty="0" smtClean="0"/>
              <a:t>Intuitionism</a:t>
            </a:r>
            <a:r>
              <a:rPr lang="ar-SA" dirty="0" smtClean="0"/>
              <a:t>)</a:t>
            </a:r>
            <a:r>
              <a:rPr lang="en-US" dirty="0" smtClean="0"/>
              <a:t>:</a:t>
            </a:r>
            <a:endParaRPr lang="en-US"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وهو مذهب من </a:t>
            </a:r>
            <a:r>
              <a:rPr lang="ar-SA" sz="2500" dirty="0" smtClean="0">
                <a:solidFill>
                  <a:srgbClr val="FF0000"/>
                </a:solidFill>
              </a:rPr>
              <a:t>يرى أن للحدس المكان الأول في تكوين المعرفة، ولهذه الحدسية معنيان</a:t>
            </a:r>
            <a:r>
              <a:rPr lang="ar-SA" sz="2500" dirty="0" smtClean="0"/>
              <a:t>:</a:t>
            </a:r>
          </a:p>
          <a:p>
            <a:pPr marL="0" indent="0" algn="just" rtl="1">
              <a:spcBef>
                <a:spcPts val="0"/>
              </a:spcBef>
            </a:pPr>
            <a:r>
              <a:rPr lang="ar-SA" sz="2500" dirty="0" smtClean="0"/>
              <a:t>أ. إطلاقها على </a:t>
            </a:r>
            <a:r>
              <a:rPr lang="ar-SA" sz="2500" dirty="0" smtClean="0">
                <a:solidFill>
                  <a:srgbClr val="FF0000"/>
                </a:solidFill>
              </a:rPr>
              <a:t>المذاهب التي تقرر أن المعرفة تستند إلى الحدس العقلي</a:t>
            </a:r>
            <a:r>
              <a:rPr lang="ar-SA" sz="2500" dirty="0" smtClean="0"/>
              <a:t>.</a:t>
            </a:r>
          </a:p>
          <a:p>
            <a:pPr marL="0" indent="0" algn="just" rtl="1">
              <a:spcBef>
                <a:spcPts val="0"/>
              </a:spcBef>
            </a:pPr>
            <a:r>
              <a:rPr lang="ar-SA" sz="2500" dirty="0" smtClean="0"/>
              <a:t>ب. إطلاقها على </a:t>
            </a:r>
            <a:r>
              <a:rPr lang="ar-SA" sz="2500" dirty="0" smtClean="0">
                <a:solidFill>
                  <a:srgbClr val="FF0000"/>
                </a:solidFill>
              </a:rPr>
              <a:t>المذاهب التي تقرر أن إدراك وجود الحقائق المادية هو إدراك حدسي مباشر، وليس إدراكا نظريا</a:t>
            </a:r>
            <a:r>
              <a:rPr lang="ar-SA" sz="2500" dirty="0" smtClean="0"/>
              <a:t>.</a:t>
            </a:r>
          </a:p>
          <a:p>
            <a:pPr marL="0" indent="0" algn="just" rtl="1">
              <a:spcBef>
                <a:spcPts val="0"/>
              </a:spcBef>
            </a:pPr>
            <a:r>
              <a:rPr lang="ar-SA" sz="2500" dirty="0" smtClean="0"/>
              <a:t>والحدس عند ديكارت: (</a:t>
            </a:r>
            <a:r>
              <a:rPr lang="ar-SA" sz="2500" dirty="0" smtClean="0">
                <a:solidFill>
                  <a:srgbClr val="FF0000"/>
                </a:solidFill>
              </a:rPr>
              <a:t>الاطلاع العقلي المباشر على الحقائق البدهية</a:t>
            </a:r>
            <a:r>
              <a:rPr lang="ar-SA" sz="2500" dirty="0" smtClean="0"/>
              <a:t>). وعند كانت: (</a:t>
            </a:r>
            <a:r>
              <a:rPr lang="ar-SA" sz="2500" dirty="0" smtClean="0">
                <a:solidFill>
                  <a:srgbClr val="FF0000"/>
                </a:solidFill>
              </a:rPr>
              <a:t>الاطلاع المباشر على معنى حاضر بالذهن</a:t>
            </a:r>
            <a:r>
              <a:rPr lang="ar-SA" sz="2500" dirty="0" smtClean="0"/>
              <a:t>، من حيث هو حقيقة جزئية مفردة). وعند هنري </a:t>
            </a:r>
            <a:r>
              <a:rPr lang="ar-SA" sz="2500" dirty="0" err="1" smtClean="0"/>
              <a:t>بوانكريه</a:t>
            </a:r>
            <a:r>
              <a:rPr lang="ar-SA" sz="2500" dirty="0" smtClean="0"/>
              <a:t> هو: (</a:t>
            </a:r>
            <a:r>
              <a:rPr lang="ar-SA" sz="2500" dirty="0" smtClean="0">
                <a:solidFill>
                  <a:srgbClr val="FF0000"/>
                </a:solidFill>
              </a:rPr>
              <a:t>الحكم السريع المؤكد، أو التنبؤ الغريزي بالوقائع والعلاقات المجردة، وهو الذي يكشف لنا عن العلاقات الخفية</a:t>
            </a:r>
            <a:r>
              <a:rPr lang="ar-SA" sz="2500" dirty="0" smtClean="0"/>
              <a:t>). وتعتبر </a:t>
            </a:r>
            <a:r>
              <a:rPr lang="ar-SA" sz="2500" dirty="0" smtClean="0">
                <a:solidFill>
                  <a:srgbClr val="FF0000"/>
                </a:solidFill>
              </a:rPr>
              <a:t>الأفلاطونية المحدثة المنسوبة إلى أفلوطين رائدة الفكر الحدسي في المعرفة</a:t>
            </a:r>
            <a:r>
              <a:rPr lang="ar-SA" sz="2500" dirty="0" smtClean="0"/>
              <a:t>، </a:t>
            </a:r>
            <a:r>
              <a:rPr lang="ar-SA" sz="2500" dirty="0" smtClean="0">
                <a:solidFill>
                  <a:srgbClr val="FF0000"/>
                </a:solidFill>
              </a:rPr>
              <a:t>فالمعرفة عندهم قائمة على الفيض والإشراق</a:t>
            </a:r>
            <a:r>
              <a:rPr lang="ar-SA" sz="2500" dirty="0" smtClean="0"/>
              <a:t>، ولا يمكن للإنسان أن يصل على المعرفة الحقة غلا عن طريق مداومة التأمل ورياضة النفس. </a:t>
            </a:r>
            <a:r>
              <a:rPr lang="ar-SA" sz="2500" dirty="0" smtClean="0">
                <a:solidFill>
                  <a:srgbClr val="FF0000"/>
                </a:solidFill>
              </a:rPr>
              <a:t>وأفضل من يمثل المذهب الحدسي الفيلسوف الفرنسي هنري </a:t>
            </a:r>
            <a:r>
              <a:rPr lang="ar-SA" sz="2500" dirty="0" err="1" smtClean="0">
                <a:solidFill>
                  <a:srgbClr val="FF0000"/>
                </a:solidFill>
              </a:rPr>
              <a:t>برجسون</a:t>
            </a:r>
            <a:r>
              <a:rPr lang="ar-SA" sz="2500" dirty="0" smtClean="0"/>
              <a:t>، وقد جعل </a:t>
            </a:r>
            <a:r>
              <a:rPr lang="ar-SA" sz="2500" dirty="0" err="1" smtClean="0"/>
              <a:t>برجسون</a:t>
            </a:r>
            <a:r>
              <a:rPr lang="ar-SA" sz="2500" dirty="0" smtClean="0"/>
              <a:t> </a:t>
            </a:r>
            <a:r>
              <a:rPr lang="ar-SA" sz="2500" dirty="0" smtClean="0">
                <a:solidFill>
                  <a:srgbClr val="FF0000"/>
                </a:solidFill>
              </a:rPr>
              <a:t>الحدس هو مصدر المعرفة الحقيقي للواقع. وهو اقرب للكشف الصوفي</a:t>
            </a:r>
            <a:r>
              <a:rPr lang="ar-SA" sz="2500" dirty="0" smtClean="0"/>
              <a:t>.</a:t>
            </a:r>
          </a:p>
          <a:p>
            <a:pPr marL="0" indent="0" algn="just" rtl="1">
              <a:spcBef>
                <a:spcPts val="0"/>
              </a:spcBef>
            </a:pPr>
            <a:endParaRPr lang="ar-SA" sz="2500" dirty="0" smtClean="0"/>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400" dirty="0" smtClean="0"/>
              <a:t>وإذا كان </a:t>
            </a:r>
            <a:r>
              <a:rPr lang="ar-SA" sz="2400" dirty="0" err="1" smtClean="0"/>
              <a:t>برجسون</a:t>
            </a:r>
            <a:r>
              <a:rPr lang="ar-SA" sz="2400" dirty="0" smtClean="0"/>
              <a:t> </a:t>
            </a:r>
            <a:r>
              <a:rPr lang="ar-SA" sz="2400" dirty="0" smtClean="0">
                <a:solidFill>
                  <a:srgbClr val="FF0000"/>
                </a:solidFill>
              </a:rPr>
              <a:t>تبنى الحدس وجعله مصدرا للمعرفة </a:t>
            </a:r>
            <a:r>
              <a:rPr lang="ar-SA" sz="2400" dirty="0" err="1" smtClean="0">
                <a:solidFill>
                  <a:srgbClr val="FF0000"/>
                </a:solidFill>
              </a:rPr>
              <a:t>الحقيقية</a:t>
            </a:r>
            <a:r>
              <a:rPr lang="ar-SA" sz="2400" dirty="0" smtClean="0">
                <a:solidFill>
                  <a:srgbClr val="FF0000"/>
                </a:solidFill>
              </a:rPr>
              <a:t> للواقع في الفلسفة الغربية فإن متصوفة المسلمين قد تبنوا الإلهام مصدرا للمعرفة وسبقوا بذلك فلاسفة الغرب في تبنيهم للحدس</a:t>
            </a:r>
            <a:r>
              <a:rPr lang="ar-SA" sz="2400" dirty="0" smtClean="0"/>
              <a:t>. </a:t>
            </a:r>
          </a:p>
          <a:p>
            <a:pPr marL="0" indent="0" algn="just" rtl="1">
              <a:spcBef>
                <a:spcPts val="0"/>
              </a:spcBef>
            </a:pPr>
            <a:r>
              <a:rPr lang="ar-SA" sz="2400" dirty="0" smtClean="0"/>
              <a:t>ذهب </a:t>
            </a:r>
            <a:r>
              <a:rPr lang="ar-SA" sz="2400" dirty="0" err="1" smtClean="0"/>
              <a:t>برجسون</a:t>
            </a:r>
            <a:r>
              <a:rPr lang="ar-SA" sz="2400" dirty="0" smtClean="0"/>
              <a:t> إلى أنه بالإضافة إلى العقل الذي توهّم أنصاره أنه يقدم لنا المعرفة برمتها توجد ملكة أخرى للمعرفة؛ وهي من قبيل </a:t>
            </a:r>
            <a:r>
              <a:rPr lang="ar-SA" sz="2400" dirty="0" smtClean="0">
                <a:solidFill>
                  <a:srgbClr val="FF0000"/>
                </a:solidFill>
              </a:rPr>
              <a:t>التجربة الوجدانية، سماها الحدس</a:t>
            </a:r>
            <a:r>
              <a:rPr lang="en-US" sz="2400" dirty="0" smtClean="0">
                <a:solidFill>
                  <a:srgbClr val="FF0000"/>
                </a:solidFill>
              </a:rPr>
              <a:t>Intuition </a:t>
            </a:r>
            <a:r>
              <a:rPr lang="ar-SA" sz="2400" dirty="0" smtClean="0">
                <a:solidFill>
                  <a:srgbClr val="FF0000"/>
                </a:solidFill>
              </a:rPr>
              <a:t>يقصد بالحدس عدة معانٍ متباينة</a:t>
            </a:r>
            <a:r>
              <a:rPr lang="en-US" sz="2400" dirty="0" smtClean="0">
                <a:solidFill>
                  <a:srgbClr val="FF0000"/>
                </a:solidFill>
              </a:rPr>
              <a:t>: </a:t>
            </a:r>
          </a:p>
          <a:p>
            <a:pPr marL="0" lvl="0" indent="0" algn="just" rtl="1">
              <a:spcBef>
                <a:spcPts val="0"/>
              </a:spcBef>
            </a:pPr>
            <a:r>
              <a:rPr lang="ar-SA" sz="2400" dirty="0" smtClean="0"/>
              <a:t>الـحـدس </a:t>
            </a:r>
            <a:r>
              <a:rPr lang="ar-SA" sz="2400" dirty="0" smtClean="0">
                <a:solidFill>
                  <a:srgbClr val="FF0000"/>
                </a:solidFill>
              </a:rPr>
              <a:t>الحسي</a:t>
            </a:r>
            <a:r>
              <a:rPr lang="en-US" sz="2400" dirty="0" smtClean="0"/>
              <a:t>:</a:t>
            </a:r>
            <a:r>
              <a:rPr lang="ar-SA" sz="2400" dirty="0" smtClean="0"/>
              <a:t>هو </a:t>
            </a:r>
            <a:r>
              <a:rPr lang="ar-SA" sz="2400" dirty="0" smtClean="0">
                <a:solidFill>
                  <a:srgbClr val="FF0000"/>
                </a:solidFill>
              </a:rPr>
              <a:t>الإدراك المباشر عن طريق الحواس الإنسانية</a:t>
            </a:r>
            <a:r>
              <a:rPr lang="ar-SA" sz="2400" dirty="0" smtClean="0"/>
              <a:t>، مثل إدراك الضوء والروائح المختلفة</a:t>
            </a:r>
            <a:r>
              <a:rPr lang="en-US" sz="2400" dirty="0" smtClean="0"/>
              <a:t>.</a:t>
            </a:r>
          </a:p>
          <a:p>
            <a:pPr marL="0" lvl="0" indent="0" algn="just" rtl="1">
              <a:spcBef>
                <a:spcPts val="0"/>
              </a:spcBef>
            </a:pPr>
            <a:r>
              <a:rPr lang="ar-SA" sz="2400" dirty="0" smtClean="0"/>
              <a:t>الحدس </a:t>
            </a:r>
            <a:r>
              <a:rPr lang="ar-SA" sz="2400" dirty="0" smtClean="0">
                <a:solidFill>
                  <a:srgbClr val="FF0000"/>
                </a:solidFill>
              </a:rPr>
              <a:t>التجريبي</a:t>
            </a:r>
            <a:r>
              <a:rPr lang="en-US" sz="2400" dirty="0" smtClean="0"/>
              <a:t>:</a:t>
            </a:r>
            <a:r>
              <a:rPr lang="ar-SA" sz="2400" dirty="0" smtClean="0">
                <a:solidFill>
                  <a:srgbClr val="FF0000"/>
                </a:solidFill>
              </a:rPr>
              <a:t>الإدراك المباشر الناشئ عن طريق الممارسة المستمرة</a:t>
            </a:r>
            <a:r>
              <a:rPr lang="ar-SA" sz="2400" dirty="0" smtClean="0"/>
              <a:t>، مثل إدراك الطبيب لداء المريض من مجرد المشاهدة</a:t>
            </a:r>
            <a:r>
              <a:rPr lang="en-US" sz="2400" dirty="0" smtClean="0"/>
              <a:t>. </a:t>
            </a:r>
          </a:p>
          <a:p>
            <a:pPr marL="0" lvl="0" indent="0" algn="just" rtl="1">
              <a:spcBef>
                <a:spcPts val="0"/>
              </a:spcBef>
            </a:pPr>
            <a:r>
              <a:rPr lang="ar-SA" sz="2400" dirty="0" smtClean="0"/>
              <a:t>الحدس </a:t>
            </a:r>
            <a:r>
              <a:rPr lang="ar-SA" sz="2400" dirty="0" smtClean="0">
                <a:solidFill>
                  <a:srgbClr val="FF0000"/>
                </a:solidFill>
              </a:rPr>
              <a:t>العقلي</a:t>
            </a:r>
            <a:r>
              <a:rPr lang="en-US" sz="2400" dirty="0" smtClean="0">
                <a:solidFill>
                  <a:srgbClr val="FF0000"/>
                </a:solidFill>
              </a:rPr>
              <a:t> :</a:t>
            </a:r>
            <a:r>
              <a:rPr lang="ar-SA" sz="2400" dirty="0" smtClean="0">
                <a:solidFill>
                  <a:srgbClr val="FF0000"/>
                </a:solidFill>
              </a:rPr>
              <a:t>الإدراك المباشر</a:t>
            </a:r>
            <a:r>
              <a:rPr lang="en-US" sz="2400" dirty="0" smtClean="0">
                <a:solidFill>
                  <a:srgbClr val="FF0000"/>
                </a:solidFill>
              </a:rPr>
              <a:t> -</a:t>
            </a:r>
            <a:r>
              <a:rPr lang="ar-SA" sz="2400" dirty="0" smtClean="0">
                <a:solidFill>
                  <a:srgbClr val="FF0000"/>
                </a:solidFill>
              </a:rPr>
              <a:t>دون براهين- للمعاني العقلية المجردة التي لا يمكن إجراء تجارب عملية عليها</a:t>
            </a:r>
            <a:r>
              <a:rPr lang="ar-SA" sz="2400" dirty="0" smtClean="0"/>
              <a:t>، مثل إدراك الزمان والمكان</a:t>
            </a:r>
            <a:r>
              <a:rPr lang="en-US" sz="2400" dirty="0" smtClean="0"/>
              <a:t>. </a:t>
            </a:r>
          </a:p>
          <a:p>
            <a:pPr marL="0" lvl="0" indent="0" algn="just" rtl="1">
              <a:spcBef>
                <a:spcPts val="0"/>
              </a:spcBef>
            </a:pPr>
            <a:r>
              <a:rPr lang="ar-SA" sz="2400" dirty="0" smtClean="0"/>
              <a:t>الحدس </a:t>
            </a:r>
            <a:r>
              <a:rPr lang="ar-SA" sz="2400" dirty="0" smtClean="0">
                <a:solidFill>
                  <a:srgbClr val="FF0000"/>
                </a:solidFill>
              </a:rPr>
              <a:t>التنبؤي</a:t>
            </a:r>
            <a:r>
              <a:rPr lang="en-US" sz="2400" dirty="0" smtClean="0">
                <a:solidFill>
                  <a:srgbClr val="FF0000"/>
                </a:solidFill>
              </a:rPr>
              <a:t> :</a:t>
            </a:r>
            <a:r>
              <a:rPr lang="ar-SA" sz="2400" dirty="0" smtClean="0">
                <a:solidFill>
                  <a:srgbClr val="FF0000"/>
                </a:solidFill>
              </a:rPr>
              <a:t>يحدث أحيانًا في الاكتشافات العلمية أن تكون نتيجة لمحة تطرأ على ذهن العالم </a:t>
            </a:r>
            <a:r>
              <a:rPr lang="ar-SA" sz="2400" dirty="0" smtClean="0"/>
              <a:t>بعد    ----------- طول التجارب</a:t>
            </a:r>
            <a:r>
              <a:rPr lang="en-US" sz="2400" dirty="0" smtClean="0"/>
              <a:t>. </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البراغماتي:(</a:t>
            </a:r>
            <a:r>
              <a:rPr lang="en-US" dirty="0" smtClean="0"/>
              <a:t>Pragmatism</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200" dirty="0" smtClean="0"/>
              <a:t>تطلق الفلسفة </a:t>
            </a:r>
            <a:r>
              <a:rPr lang="ar-SA" sz="2200" dirty="0" err="1" smtClean="0">
                <a:solidFill>
                  <a:srgbClr val="FF0000"/>
                </a:solidFill>
              </a:rPr>
              <a:t>البراجماتية</a:t>
            </a:r>
            <a:r>
              <a:rPr lang="ar-SA" sz="2200" dirty="0" smtClean="0">
                <a:solidFill>
                  <a:srgbClr val="FF0000"/>
                </a:solidFill>
              </a:rPr>
              <a:t> على مجموعة من الفلسفات المتباينة إلى حد ما، والتي ترتكز جميعها على مبدأ مؤداه أن صحة الفكر تعتمد على ما يؤدي إليه من نتائج عملية ناجحة</a:t>
            </a:r>
            <a:r>
              <a:rPr lang="ar-SA" sz="2200" dirty="0" smtClean="0"/>
              <a:t>، وكان الفيلسوف الأمريكي "</a:t>
            </a:r>
            <a:r>
              <a:rPr lang="ar-SA" sz="2200" dirty="0" smtClean="0">
                <a:solidFill>
                  <a:srgbClr val="FF0000"/>
                </a:solidFill>
              </a:rPr>
              <a:t>تشارلز ساندرز بيرس</a:t>
            </a:r>
            <a:r>
              <a:rPr lang="ar-SA" sz="2200" dirty="0" smtClean="0"/>
              <a:t>" هو </a:t>
            </a:r>
            <a:r>
              <a:rPr lang="ar-SA" sz="2200" dirty="0" smtClean="0">
                <a:solidFill>
                  <a:srgbClr val="FF0000"/>
                </a:solidFill>
              </a:rPr>
              <a:t>أول من استخدم اسم البراجماتية وصاغ هذه الفلسفة</a:t>
            </a:r>
            <a:r>
              <a:rPr lang="ar-SA" sz="2200" dirty="0" smtClean="0"/>
              <a:t>. والبراغماتية (الذرائعية) مذهب فلسفي </a:t>
            </a:r>
            <a:r>
              <a:rPr lang="ar-SA" sz="2200" dirty="0" smtClean="0">
                <a:solidFill>
                  <a:srgbClr val="FF0000"/>
                </a:solidFill>
              </a:rPr>
              <a:t>يرى أن معيار صدق الأفكار هو في عواقبها العملية، فالحقيقة تعرف من نجاحها</a:t>
            </a:r>
            <a:r>
              <a:rPr lang="ar-SA" sz="2200" dirty="0" smtClean="0"/>
              <a:t>. و </a:t>
            </a:r>
            <a:r>
              <a:rPr lang="ar-SA" sz="2200" dirty="0" smtClean="0">
                <a:solidFill>
                  <a:srgbClr val="FF0000"/>
                </a:solidFill>
              </a:rPr>
              <a:t>يفسر النجاح بصورتين:</a:t>
            </a:r>
            <a:endParaRPr lang="en-US" sz="2200" dirty="0" smtClean="0">
              <a:solidFill>
                <a:srgbClr val="FF0000"/>
              </a:solidFill>
            </a:endParaRPr>
          </a:p>
          <a:p>
            <a:pPr marL="0" indent="0" algn="just" rtl="1">
              <a:spcBef>
                <a:spcPts val="0"/>
              </a:spcBef>
            </a:pPr>
            <a:r>
              <a:rPr lang="ar-SA" sz="2200" dirty="0" smtClean="0">
                <a:solidFill>
                  <a:srgbClr val="009900"/>
                </a:solidFill>
              </a:rPr>
              <a:t>1-النجاح بمعنى المنفعة الشخصية ضمن نظام معين</a:t>
            </a:r>
            <a:r>
              <a:rPr lang="ar-SA" sz="2200" dirty="0" smtClean="0"/>
              <a:t>، فتكون الكذبة الناجحة حقيقة، وفي ظل هذه الصورة تتخذ الذرائعية مظهر </a:t>
            </a:r>
            <a:r>
              <a:rPr lang="ar-SA" sz="2200" dirty="0" smtClean="0">
                <a:solidFill>
                  <a:srgbClr val="009900"/>
                </a:solidFill>
              </a:rPr>
              <a:t>السفسطة</a:t>
            </a:r>
            <a:r>
              <a:rPr lang="ar-SA" sz="2200" dirty="0" smtClean="0"/>
              <a:t>.</a:t>
            </a:r>
          </a:p>
          <a:p>
            <a:pPr marL="0" indent="0" algn="just" rtl="1">
              <a:spcBef>
                <a:spcPts val="0"/>
              </a:spcBef>
            </a:pPr>
            <a:r>
              <a:rPr lang="ar-SA" sz="2200" dirty="0" smtClean="0"/>
              <a:t>2-</a:t>
            </a:r>
            <a:r>
              <a:rPr lang="ar-SA" sz="2200" dirty="0" smtClean="0">
                <a:solidFill>
                  <a:srgbClr val="009900"/>
                </a:solidFill>
              </a:rPr>
              <a:t>النجاح بمعنى التطبيق العملي والعلمي الذي يتوافق مع قوانين الطبيعة</a:t>
            </a:r>
            <a:r>
              <a:rPr lang="ar-SA" sz="2200" dirty="0" smtClean="0"/>
              <a:t>، فنقر بحقيقة قانون أو نظرية إذا حقق تطبيقات عملية، وبهذا المعنى تقترب البراغماتية من </a:t>
            </a:r>
            <a:r>
              <a:rPr lang="ar-SA" sz="2200" dirty="0" smtClean="0">
                <a:solidFill>
                  <a:srgbClr val="009900"/>
                </a:solidFill>
              </a:rPr>
              <a:t>العقلانية</a:t>
            </a:r>
            <a:r>
              <a:rPr lang="ar-SA" sz="2200" dirty="0" smtClean="0"/>
              <a:t>.</a:t>
            </a:r>
          </a:p>
          <a:p>
            <a:pPr marL="0" indent="0" algn="just" rtl="1">
              <a:spcBef>
                <a:spcPts val="0"/>
              </a:spcBef>
            </a:pPr>
            <a:r>
              <a:rPr lang="ar-SA" sz="2200" dirty="0" smtClean="0"/>
              <a:t>ومن الفلاسفة الذين أذاعوا صيت المذهب البراغماتي الفيلسوف </a:t>
            </a:r>
            <a:r>
              <a:rPr lang="ar-SA" sz="2200" dirty="0" smtClean="0">
                <a:solidFill>
                  <a:srgbClr val="FF0000"/>
                </a:solidFill>
              </a:rPr>
              <a:t>الأمريكي وليم جيمس</a:t>
            </a:r>
            <a:r>
              <a:rPr lang="ar-SA" sz="2200" dirty="0" smtClean="0"/>
              <a:t>. يقول جيمس: ”</a:t>
            </a:r>
            <a:r>
              <a:rPr lang="ar-SA" sz="2200" dirty="0" smtClean="0">
                <a:solidFill>
                  <a:srgbClr val="FF0000"/>
                </a:solidFill>
              </a:rPr>
              <a:t>الحق يقوم فيما هو مفيد (نافع) للفكر</a:t>
            </a:r>
            <a:r>
              <a:rPr lang="ar-SA" sz="2200" dirty="0" smtClean="0"/>
              <a:t>، كما أن العدل يقوم فيما هو نافع للسلوك، وأقصد بمفيد أنه: </a:t>
            </a:r>
            <a:r>
              <a:rPr lang="ar-SA" sz="2200" dirty="0" smtClean="0">
                <a:solidFill>
                  <a:srgbClr val="FF0000"/>
                </a:solidFill>
              </a:rPr>
              <a:t>مفيد بأية طريقة</a:t>
            </a:r>
            <a:r>
              <a:rPr lang="ar-SA" sz="2200" dirty="0" smtClean="0"/>
              <a:t>، </a:t>
            </a:r>
            <a:r>
              <a:rPr lang="ar-SA" sz="2200" dirty="0" smtClean="0">
                <a:solidFill>
                  <a:srgbClr val="FF0000"/>
                </a:solidFill>
              </a:rPr>
              <a:t>مفيد في نهاية الأمر في المجموع</a:t>
            </a:r>
            <a:r>
              <a:rPr lang="ar-SA" sz="2200" dirty="0" smtClean="0"/>
              <a:t>، لأن ما هو مفيد للتجربة المقصودة الآن لن يكون كذلك بالضرورة وبنفس الدرجة بالنسبة إلى تجارب لاحقة.</a:t>
            </a:r>
            <a:r>
              <a:rPr lang="ar-SA" sz="2500" dirty="0" smtClean="0"/>
              <a:t> </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موقع الوحي من مصادر المعرفة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دأب دارسو نظرية المعرفة </a:t>
            </a:r>
            <a:r>
              <a:rPr lang="ar-SA" sz="2500" dirty="0" err="1" smtClean="0">
                <a:solidFill>
                  <a:srgbClr val="FF0000"/>
                </a:solidFill>
              </a:rPr>
              <a:t>ـ</a:t>
            </a:r>
            <a:r>
              <a:rPr lang="ar-SA" sz="2500" dirty="0" smtClean="0">
                <a:solidFill>
                  <a:srgbClr val="FF0000"/>
                </a:solidFill>
              </a:rPr>
              <a:t> فلسفياً أو علمياً </a:t>
            </a:r>
            <a:r>
              <a:rPr lang="ar-SA" sz="2500" dirty="0" err="1" smtClean="0">
                <a:solidFill>
                  <a:srgbClr val="FF0000"/>
                </a:solidFill>
              </a:rPr>
              <a:t>ـ</a:t>
            </a:r>
            <a:r>
              <a:rPr lang="ar-SA" sz="2500" dirty="0" smtClean="0">
                <a:solidFill>
                  <a:srgbClr val="FF0000"/>
                </a:solidFill>
              </a:rPr>
              <a:t> على حصر مصادرها في (الحس والعقل</a:t>
            </a:r>
            <a:r>
              <a:rPr lang="ar-SA" sz="2500" dirty="0" smtClean="0"/>
              <a:t>)، وكان هذا </a:t>
            </a:r>
            <a:r>
              <a:rPr lang="ar-SA" sz="2500" dirty="0" smtClean="0">
                <a:solidFill>
                  <a:srgbClr val="FF0000"/>
                </a:solidFill>
              </a:rPr>
              <a:t>لأنهم استبعدوا الفكر الديني أو المعرفة الدينية من مجال دراساتهم</a:t>
            </a:r>
            <a:r>
              <a:rPr lang="en-US" sz="2500" dirty="0" smtClean="0"/>
              <a:t>.</a:t>
            </a:r>
            <a:r>
              <a:rPr lang="ar-SA" sz="2500" dirty="0" smtClean="0"/>
              <a:t> ولأنّا </a:t>
            </a:r>
            <a:r>
              <a:rPr lang="ar-SA" sz="2500" dirty="0" smtClean="0">
                <a:solidFill>
                  <a:srgbClr val="FF0000"/>
                </a:solidFill>
              </a:rPr>
              <a:t>نؤمن بالدين الإلهي تتربع المصادر لدينا كالتالي</a:t>
            </a:r>
            <a:r>
              <a:rPr lang="en-US" sz="2500" dirty="0" smtClean="0">
                <a:solidFill>
                  <a:srgbClr val="FF0000"/>
                </a:solidFill>
              </a:rPr>
              <a:t>:</a:t>
            </a:r>
            <a:r>
              <a:rPr lang="ar-SA" sz="2500" dirty="0" smtClean="0">
                <a:solidFill>
                  <a:srgbClr val="FF0000"/>
                </a:solidFill>
              </a:rPr>
              <a:t>(الوحي، والعقل، والحس، والإلهام أو الحدس).</a:t>
            </a:r>
          </a:p>
          <a:p>
            <a:pPr marL="0" indent="0" algn="just" rtl="1">
              <a:spcBef>
                <a:spcPts val="0"/>
              </a:spcBef>
            </a:pPr>
            <a:r>
              <a:rPr lang="ar-SA" sz="2500" dirty="0" smtClean="0"/>
              <a:t>إنّ المعنى الاصطلاحي الوحي هو </a:t>
            </a:r>
            <a:r>
              <a:rPr lang="ar-SA" sz="2500" dirty="0" smtClean="0">
                <a:solidFill>
                  <a:srgbClr val="FF0000"/>
                </a:solidFill>
              </a:rPr>
              <a:t>ما يلقيه الله إلى أحد أنبيائه ورسله،</a:t>
            </a:r>
            <a:r>
              <a:rPr lang="ar-SA" sz="2500" dirty="0" smtClean="0"/>
              <a:t> ونجد </a:t>
            </a:r>
            <a:r>
              <a:rPr lang="ar-SA" sz="2500" dirty="0" smtClean="0">
                <a:solidFill>
                  <a:srgbClr val="FF0000"/>
                </a:solidFill>
              </a:rPr>
              <a:t>أنّ الوحي ينقسم إلى قسمين هما</a:t>
            </a:r>
            <a:r>
              <a:rPr lang="en-US" sz="2500" dirty="0" smtClean="0">
                <a:solidFill>
                  <a:srgbClr val="FF0000"/>
                </a:solidFill>
              </a:rPr>
              <a:t> :</a:t>
            </a:r>
            <a:r>
              <a:rPr lang="ar-SA" sz="2500" dirty="0" smtClean="0">
                <a:solidFill>
                  <a:srgbClr val="FF0000"/>
                </a:solidFill>
              </a:rPr>
              <a:t>القرآن </a:t>
            </a:r>
            <a:r>
              <a:rPr lang="ar-SA" sz="2500" dirty="0" smtClean="0"/>
              <a:t>و</a:t>
            </a:r>
            <a:r>
              <a:rPr lang="ar-SA" sz="2500" dirty="0" smtClean="0">
                <a:solidFill>
                  <a:srgbClr val="FF0000"/>
                </a:solidFill>
              </a:rPr>
              <a:t>السنة.</a:t>
            </a:r>
            <a:endParaRPr lang="ar-SA" sz="2500" dirty="0" smtClean="0"/>
          </a:p>
          <a:p>
            <a:pPr marL="0" indent="0" algn="just" rtl="1">
              <a:spcBef>
                <a:spcPts val="0"/>
              </a:spcBef>
            </a:pPr>
            <a:r>
              <a:rPr lang="ar-SA" sz="2500" dirty="0" smtClean="0"/>
              <a:t>أولا: </a:t>
            </a:r>
            <a:r>
              <a:rPr lang="ar-SA" sz="2500" dirty="0" smtClean="0">
                <a:solidFill>
                  <a:srgbClr val="FF0000"/>
                </a:solidFill>
              </a:rPr>
              <a:t>ضرورة الوحي</a:t>
            </a:r>
            <a:r>
              <a:rPr lang="ar-SA" sz="2500" dirty="0" smtClean="0"/>
              <a:t>: وتتجلى ضرورة الوحي مصدرا للمعرفة في ما يلي:</a:t>
            </a:r>
          </a:p>
          <a:p>
            <a:pPr marL="457200" indent="-457200" algn="just" rtl="1">
              <a:spcBef>
                <a:spcPts val="0"/>
              </a:spcBef>
              <a:buAutoNum type="arabicPeriod"/>
            </a:pPr>
            <a:r>
              <a:rPr lang="ar-SA" sz="2500" dirty="0" smtClean="0"/>
              <a:t>أن الوحي </a:t>
            </a:r>
            <a:r>
              <a:rPr lang="ar-SA" sz="2500" dirty="0" smtClean="0">
                <a:solidFill>
                  <a:srgbClr val="FF0000"/>
                </a:solidFill>
              </a:rPr>
              <a:t>ممكن في نظر العقل</a:t>
            </a:r>
            <a:r>
              <a:rPr lang="ar-SA" sz="2500" dirty="0" smtClean="0"/>
              <a:t>: لأن العقل ذاته يسلم بأنه محدود بعالم الشهادة وقوانينها، ولا يستطيع إنكار ميدان آخر وطريق آخر للمعرفة، كما </a:t>
            </a:r>
            <a:r>
              <a:rPr lang="ar-SA" sz="2500" dirty="0" err="1" smtClean="0"/>
              <a:t>ان</a:t>
            </a:r>
            <a:r>
              <a:rPr lang="ar-SA" sz="2500" dirty="0" smtClean="0"/>
              <a:t> العقل من خلال قوانينه يحكم بوجود عالم الغيب.</a:t>
            </a:r>
          </a:p>
          <a:p>
            <a:pPr marL="457200" indent="-457200" algn="just" rtl="1">
              <a:spcBef>
                <a:spcPts val="0"/>
              </a:spcBef>
              <a:buAutoNum type="arabicPeriod"/>
            </a:pPr>
            <a:r>
              <a:rPr lang="ar-SA" sz="2500" dirty="0" smtClean="0">
                <a:solidFill>
                  <a:srgbClr val="FF0000"/>
                </a:solidFill>
              </a:rPr>
              <a:t>لا كفاية في العقل</a:t>
            </a:r>
            <a:r>
              <a:rPr lang="ar-SA" sz="2500" dirty="0" smtClean="0"/>
              <a:t>: لأن العقول قاصرة عن إدراك مختلف جوانب ومجالات الحياة والكون.</a:t>
            </a:r>
          </a:p>
          <a:p>
            <a:pPr marL="457200" indent="-457200" algn="just" rtl="1">
              <a:spcBef>
                <a:spcPts val="0"/>
              </a:spcBef>
            </a:pPr>
            <a:r>
              <a:rPr lang="ar-SA" sz="2500" dirty="0" smtClean="0"/>
              <a:t>ثانيا: </a:t>
            </a:r>
            <a:r>
              <a:rPr lang="ar-SA" sz="2500" dirty="0" smtClean="0">
                <a:solidFill>
                  <a:srgbClr val="FF0000"/>
                </a:solidFill>
              </a:rPr>
              <a:t>الحاجة للوحي</a:t>
            </a:r>
            <a:r>
              <a:rPr lang="ar-SA" sz="2500" dirty="0" smtClean="0"/>
              <a:t>: الحاجة إلى الوحي </a:t>
            </a:r>
            <a:r>
              <a:rPr lang="ar-SA" sz="2500" dirty="0" smtClean="0">
                <a:solidFill>
                  <a:srgbClr val="FF0000"/>
                </a:solidFill>
              </a:rPr>
              <a:t>في الاعتقاد</a:t>
            </a:r>
            <a:r>
              <a:rPr lang="ar-SA" sz="2500" dirty="0" smtClean="0"/>
              <a:t>. الحاجة على الوحي </a:t>
            </a:r>
            <a:r>
              <a:rPr lang="ar-SA" sz="2500" dirty="0" smtClean="0">
                <a:solidFill>
                  <a:srgbClr val="FF0000"/>
                </a:solidFill>
              </a:rPr>
              <a:t>في التشريع</a:t>
            </a:r>
            <a:r>
              <a:rPr lang="ar-SA" sz="2500" dirty="0" smtClean="0"/>
              <a:t>. </a:t>
            </a:r>
            <a:r>
              <a:rPr lang="ar-SA" sz="2500" dirty="0" smtClean="0">
                <a:solidFill>
                  <a:srgbClr val="FF0000"/>
                </a:solidFill>
              </a:rPr>
              <a:t>النبوة فيها حجة على الخلق</a:t>
            </a:r>
            <a:r>
              <a:rPr lang="ar-SA" sz="2500" dirty="0" smtClean="0"/>
              <a:t>.</a:t>
            </a:r>
          </a:p>
          <a:p>
            <a:pPr marL="457200" indent="-457200" algn="just" rtl="1">
              <a:spcBef>
                <a:spcPts val="0"/>
              </a:spcBef>
            </a:pP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r>
              <a:rPr lang="en-US" sz="2800" dirty="0" smtClean="0"/>
              <a:t/>
            </a:r>
            <a:br>
              <a:rPr lang="en-US" sz="2800" dirty="0" smtClean="0"/>
            </a:b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r>
              <a:rPr lang="en-US" dirty="0" smtClean="0"/>
              <a:t/>
            </a:r>
            <a:br>
              <a:rPr lang="en-US"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إمكان المعرفة</a:t>
            </a:r>
            <a:endParaRPr lang="en-US" dirty="0"/>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السؤال عن </a:t>
            </a:r>
            <a:r>
              <a:rPr lang="ar-SA" sz="2500" dirty="0" smtClean="0">
                <a:solidFill>
                  <a:srgbClr val="FF0000"/>
                </a:solidFill>
              </a:rPr>
              <a:t>إمكان المعرفة هو سؤال عن جوهر المعرفة ومضمونها، وهو الحقيقة - أي هل يمكننا أن ندرك الحقيقة؟ وهل المعرفة ممكنة؟ وهل في وسع الإنسان أن يعرف شيئا</a:t>
            </a:r>
            <a:r>
              <a:rPr lang="ar-SA" sz="2500" dirty="0" smtClean="0"/>
              <a:t>؟</a:t>
            </a:r>
            <a:endParaRPr lang="en-US" sz="2500" dirty="0" smtClean="0"/>
          </a:p>
          <a:p>
            <a:pPr marL="0" indent="0" algn="just" rtl="1">
              <a:spcBef>
                <a:spcPts val="0"/>
              </a:spcBef>
            </a:pPr>
            <a:r>
              <a:rPr lang="ar-SA" sz="2500" dirty="0" smtClean="0"/>
              <a:t>وكان أول من بدأ البحث في مسألة إمكان المعرفة هم الفلاسفة اليونان، وتحديدا الذين </a:t>
            </a:r>
            <a:r>
              <a:rPr lang="ar-SA" sz="2500" dirty="0" smtClean="0">
                <a:solidFill>
                  <a:srgbClr val="FF0000"/>
                </a:solidFill>
              </a:rPr>
              <a:t>عرفوا بالسفسطائيين أو الشكاك. وهؤلاء الفلاسفة كانوا ينكرون قطعية المعارف </a:t>
            </a:r>
            <a:r>
              <a:rPr lang="ar-SA" sz="2500" dirty="0" err="1" smtClean="0">
                <a:solidFill>
                  <a:srgbClr val="FF0000"/>
                </a:solidFill>
              </a:rPr>
              <a:t>الانسانية</a:t>
            </a:r>
            <a:r>
              <a:rPr lang="ar-SA" sz="2500" dirty="0" smtClean="0"/>
              <a:t>.</a:t>
            </a:r>
          </a:p>
          <a:p>
            <a:pPr marL="0" indent="0" algn="just" rtl="1">
              <a:spcBef>
                <a:spcPts val="0"/>
              </a:spcBef>
            </a:pPr>
            <a:r>
              <a:rPr lang="ar-SA" sz="2500" dirty="0" smtClean="0"/>
              <a:t>أما </a:t>
            </a:r>
            <a:r>
              <a:rPr lang="ar-SA" sz="2500" dirty="0" smtClean="0">
                <a:solidFill>
                  <a:srgbClr val="FF0000"/>
                </a:solidFill>
              </a:rPr>
              <a:t>فلاسفة المسلمين </a:t>
            </a:r>
            <a:r>
              <a:rPr lang="ar-SA" sz="2500" dirty="0" err="1" smtClean="0">
                <a:solidFill>
                  <a:srgbClr val="FF0000"/>
                </a:solidFill>
              </a:rPr>
              <a:t>ومتكلموهم</a:t>
            </a:r>
            <a:r>
              <a:rPr lang="ar-SA" sz="2500" dirty="0" smtClean="0"/>
              <a:t>، فقد </a:t>
            </a:r>
            <a:r>
              <a:rPr lang="ar-SA" sz="2500" dirty="0" smtClean="0">
                <a:solidFill>
                  <a:srgbClr val="FF0000"/>
                </a:solidFill>
              </a:rPr>
              <a:t>بحثوا في إمكانية المعرفة، وقد جعلوا مداخل كتبهم في العلم، وفي إثبات العلم والحقائق.</a:t>
            </a:r>
            <a:r>
              <a:rPr lang="ar-SA" sz="2500" dirty="0" smtClean="0"/>
              <a:t> </a:t>
            </a:r>
          </a:p>
          <a:p>
            <a:pPr marL="0" indent="0" algn="just" rtl="1">
              <a:spcBef>
                <a:spcPts val="0"/>
              </a:spcBef>
            </a:pPr>
            <a:r>
              <a:rPr lang="ar-SA" sz="2500" dirty="0" smtClean="0"/>
              <a:t>ويمكن تحديد ثلاثة اتجاهات أساسية عند الحديث عن مسألة إمكان المعرفة:</a:t>
            </a:r>
          </a:p>
          <a:p>
            <a:pPr marL="457200" indent="-457200" algn="just" rtl="1">
              <a:spcBef>
                <a:spcPts val="0"/>
              </a:spcBef>
              <a:buAutoNum type="arabicPeriod"/>
            </a:pPr>
            <a:r>
              <a:rPr lang="ar-SA" sz="2500" dirty="0" smtClean="0"/>
              <a:t>فريق </a:t>
            </a:r>
            <a:r>
              <a:rPr lang="ar-SA" sz="2500" dirty="0" smtClean="0">
                <a:solidFill>
                  <a:srgbClr val="FF0000"/>
                </a:solidFill>
              </a:rPr>
              <a:t>شك شكا مطلقا </a:t>
            </a:r>
            <a:r>
              <a:rPr lang="ar-SA" sz="2500" dirty="0" smtClean="0"/>
              <a:t>في إمكان المعرفة.</a:t>
            </a:r>
          </a:p>
          <a:p>
            <a:pPr marL="457200" indent="-457200" algn="just" rtl="1">
              <a:spcBef>
                <a:spcPts val="0"/>
              </a:spcBef>
              <a:buAutoNum type="arabicPeriod"/>
            </a:pPr>
            <a:r>
              <a:rPr lang="ar-SA" sz="2500" dirty="0" smtClean="0"/>
              <a:t>فريق يرى </a:t>
            </a:r>
            <a:r>
              <a:rPr lang="ar-SA" sz="2500" dirty="0" smtClean="0">
                <a:solidFill>
                  <a:srgbClr val="FF0000"/>
                </a:solidFill>
              </a:rPr>
              <a:t>يقينية المعرفة</a:t>
            </a:r>
            <a:r>
              <a:rPr lang="ar-SA" sz="2500" dirty="0" smtClean="0"/>
              <a:t>، وهم </a:t>
            </a:r>
            <a:r>
              <a:rPr lang="ar-SA" sz="2500" dirty="0" err="1" smtClean="0"/>
              <a:t>الاعتقاديون</a:t>
            </a:r>
            <a:r>
              <a:rPr lang="ar-SA" sz="2500" dirty="0" smtClean="0"/>
              <a:t> أو </a:t>
            </a:r>
            <a:r>
              <a:rPr lang="ar-SA" sz="2500" dirty="0" err="1" smtClean="0"/>
              <a:t>الدغمائيون</a:t>
            </a:r>
            <a:r>
              <a:rPr lang="ar-SA" sz="2500" dirty="0" smtClean="0"/>
              <a:t>.</a:t>
            </a:r>
          </a:p>
          <a:p>
            <a:pPr marL="457200" indent="-457200" algn="just" rtl="1">
              <a:spcBef>
                <a:spcPts val="0"/>
              </a:spcBef>
              <a:buAutoNum type="arabicPeriod"/>
            </a:pPr>
            <a:r>
              <a:rPr lang="ar-SA" sz="2500" dirty="0" smtClean="0"/>
              <a:t>فريق ثالث يرى أنه بإمكان </a:t>
            </a:r>
            <a:r>
              <a:rPr lang="ar-SA" sz="2500" dirty="0" err="1" smtClean="0"/>
              <a:t>الانسان</a:t>
            </a:r>
            <a:r>
              <a:rPr lang="ar-SA" sz="2500" dirty="0" smtClean="0"/>
              <a:t> أن يصل على معرفة متناسبة مع قدراته الحسية والعقلية، وهم </a:t>
            </a:r>
            <a:r>
              <a:rPr lang="ar-SA" sz="2500" dirty="0" err="1" smtClean="0"/>
              <a:t>النسبيون</a:t>
            </a:r>
            <a:r>
              <a:rPr lang="ar-SA" sz="2500" dirty="0" smtClean="0"/>
              <a:t>.</a:t>
            </a:r>
            <a:endParaRPr lang="en-US" sz="2500" dirty="0" smtClean="0"/>
          </a:p>
          <a:p>
            <a:pPr marL="0" indent="0" algn="just" rtl="1">
              <a:spcBef>
                <a:spcPts val="0"/>
              </a:spcBef>
            </a:pPr>
            <a:endParaRPr lang="en-US" sz="2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سؤال طبيعة المعرفة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400" dirty="0" smtClean="0"/>
              <a:t>شغل السؤال عن طبيعة المعرفة الإنسانية وحقيقتها العديد من الفلاسفة والباحثين، وحاولوا الإجابة عنه بطرق مختلفة، وذلك لبيان </a:t>
            </a:r>
            <a:r>
              <a:rPr lang="ar-SA" sz="2400" dirty="0" smtClean="0">
                <a:solidFill>
                  <a:srgbClr val="FF0000"/>
                </a:solidFill>
              </a:rPr>
              <a:t>كيفية العلم بالأشياء</a:t>
            </a:r>
            <a:r>
              <a:rPr lang="ar-SA" sz="2400" dirty="0" smtClean="0"/>
              <a:t>، أي </a:t>
            </a:r>
            <a:r>
              <a:rPr lang="ar-SA" sz="2400" dirty="0" smtClean="0">
                <a:solidFill>
                  <a:srgbClr val="FF0000"/>
                </a:solidFill>
              </a:rPr>
              <a:t>كيفية اتصال القوى المدركة لدى الإنسان بموضوعات الإدراك، وعلاقة كل منهما بالأخر</a:t>
            </a:r>
            <a:r>
              <a:rPr lang="ar-SA" sz="2400" dirty="0" smtClean="0"/>
              <a:t>. </a:t>
            </a:r>
          </a:p>
          <a:p>
            <a:pPr marL="0" indent="0" algn="just" rtl="1">
              <a:spcBef>
                <a:spcPts val="0"/>
              </a:spcBef>
            </a:pPr>
            <a:r>
              <a:rPr lang="ar-SA" sz="2400" dirty="0" smtClean="0"/>
              <a:t>فهل المعرفة في النهاية ذات </a:t>
            </a:r>
            <a:r>
              <a:rPr lang="ar-SA" sz="2400" dirty="0" smtClean="0">
                <a:solidFill>
                  <a:srgbClr val="FF0000"/>
                </a:solidFill>
              </a:rPr>
              <a:t>طبيعة مثالية</a:t>
            </a:r>
            <a:r>
              <a:rPr lang="ar-SA" sz="2400" dirty="0" smtClean="0"/>
              <a:t>؟ أم ذات </a:t>
            </a:r>
            <a:r>
              <a:rPr lang="ar-SA" sz="2400" dirty="0" smtClean="0">
                <a:solidFill>
                  <a:srgbClr val="FF0000"/>
                </a:solidFill>
              </a:rPr>
              <a:t>طبيعة واقعية</a:t>
            </a:r>
            <a:r>
              <a:rPr lang="ar-SA" sz="2400" dirty="0" smtClean="0"/>
              <a:t>؟ أم ذات </a:t>
            </a:r>
            <a:r>
              <a:rPr lang="ar-SA" sz="2400" dirty="0" smtClean="0">
                <a:solidFill>
                  <a:srgbClr val="FF0000"/>
                </a:solidFill>
              </a:rPr>
              <a:t>طبيعة عملية</a:t>
            </a:r>
            <a:r>
              <a:rPr lang="ar-SA" sz="2400" dirty="0" smtClean="0"/>
              <a:t>؟ وهنا انقسم الفلاسفة والباحثون في مسألة طبيعة المعرفة إلى ثلاثة أقسام، هي: المذهب المثالي، والمذهب الواقعي، والمذهب العملي (البراغماتي).</a:t>
            </a:r>
          </a:p>
          <a:p>
            <a:pPr marL="0" indent="0" algn="just" rtl="1">
              <a:spcBef>
                <a:spcPts val="0"/>
              </a:spcBef>
              <a:buFontTx/>
              <a:buChar char="-"/>
            </a:pPr>
            <a:r>
              <a:rPr lang="ar-SA" sz="2400" dirty="0" smtClean="0"/>
              <a:t>نلاحظ أن </a:t>
            </a:r>
            <a:r>
              <a:rPr lang="ar-SA" sz="2400" dirty="0" smtClean="0">
                <a:solidFill>
                  <a:srgbClr val="FF0000"/>
                </a:solidFill>
              </a:rPr>
              <a:t>المذاهب الثلاثة السابقة ركزت على جانب وأهملت جانبا آخر، لأنها نظرت بطريقة </a:t>
            </a:r>
            <a:r>
              <a:rPr lang="ar-SA" sz="2400" dirty="0" err="1" smtClean="0">
                <a:solidFill>
                  <a:srgbClr val="FF0000"/>
                </a:solidFill>
              </a:rPr>
              <a:t>تجيزئية</a:t>
            </a:r>
            <a:r>
              <a:rPr lang="ar-SA" sz="2400" dirty="0" smtClean="0">
                <a:solidFill>
                  <a:srgbClr val="FF0000"/>
                </a:solidFill>
              </a:rPr>
              <a:t> للإنسان (العارف) ولموضوع المعرفة</a:t>
            </a:r>
            <a:r>
              <a:rPr lang="ar-SA" sz="2400" dirty="0" smtClean="0"/>
              <a:t>، ولو </a:t>
            </a:r>
            <a:r>
              <a:rPr lang="ar-SA" sz="2400" dirty="0" smtClean="0">
                <a:solidFill>
                  <a:srgbClr val="FF0000"/>
                </a:solidFill>
              </a:rPr>
              <a:t>تأملنا القرآن لوجدناه يقرر أن للأشياء وجودا واقعيا مستقلا عما في الذهن البشري</a:t>
            </a:r>
            <a:r>
              <a:rPr lang="ar-SA" sz="2400" dirty="0" smtClean="0"/>
              <a:t>، أدركه الإنسان أم عجز عن إدراكه، وعدم إدراك الإنسان لبعض الأشياء لا يقتضي عدمها. أي أنه </a:t>
            </a:r>
            <a:r>
              <a:rPr lang="ar-SA" sz="2400" dirty="0" smtClean="0">
                <a:solidFill>
                  <a:srgbClr val="FF0000"/>
                </a:solidFill>
              </a:rPr>
              <a:t>ليس كل موجود يمكن معرفته، فهناك من الموجودات ما لا سبيل لوسائل المعرفة الإنسانية إلى معرفتها</a:t>
            </a:r>
            <a:r>
              <a:rPr lang="ar-SA" sz="2400" dirty="0" smtClean="0"/>
              <a:t>، فما هو موجود لا يتعلق وجوده بمعرفة الإنسان له أو عدمها، </a:t>
            </a:r>
            <a:r>
              <a:rPr lang="ar-SA" sz="2400" dirty="0" smtClean="0">
                <a:solidFill>
                  <a:srgbClr val="FF0000"/>
                </a:solidFill>
              </a:rPr>
              <a:t>فالموجودات أكبر من أن يلم بها أو يحصيها أو يدركها العقل البشري. </a:t>
            </a:r>
            <a:r>
              <a:rPr lang="ar-SA" sz="2400" dirty="0" smtClean="0"/>
              <a:t>(</a:t>
            </a:r>
            <a:r>
              <a:rPr lang="ar-SA" sz="2400" dirty="0" smtClean="0">
                <a:solidFill>
                  <a:srgbClr val="FF0000"/>
                </a:solidFill>
              </a:rPr>
              <a:t>وما أوتيتم من العلم إلا قليلا</a:t>
            </a:r>
            <a:r>
              <a:rPr lang="ar-SA" sz="2400" dirty="0" smtClean="0"/>
              <a:t>).</a:t>
            </a:r>
          </a:p>
          <a:p>
            <a:pPr marL="0" indent="0" algn="just" rtl="1">
              <a:spcBef>
                <a:spcPts val="0"/>
              </a:spcBef>
            </a:pPr>
            <a:endParaRPr lang="ar-SA" sz="2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ولها فإن </a:t>
            </a:r>
            <a:r>
              <a:rPr lang="ar-SA" sz="2500" dirty="0" smtClean="0">
                <a:solidFill>
                  <a:srgbClr val="FF0000"/>
                </a:solidFill>
              </a:rPr>
              <a:t>طبيعة المعرفة عندما نتأمل القرآن نجد أن المعارف ثلاثة أنواع</a:t>
            </a:r>
            <a:r>
              <a:rPr lang="ar-SA" sz="2500" dirty="0" smtClean="0"/>
              <a:t>: 1- هناك ما هو </a:t>
            </a:r>
            <a:r>
              <a:rPr lang="ar-SA" sz="2500" dirty="0" smtClean="0">
                <a:solidFill>
                  <a:srgbClr val="FF0000"/>
                </a:solidFill>
              </a:rPr>
              <a:t>فطري</a:t>
            </a:r>
            <a:r>
              <a:rPr lang="ar-SA" sz="2500" dirty="0" smtClean="0"/>
              <a:t>، 2- علم </a:t>
            </a:r>
            <a:r>
              <a:rPr lang="ar-SA" sz="2500" dirty="0" smtClean="0">
                <a:solidFill>
                  <a:srgbClr val="FF0000"/>
                </a:solidFill>
              </a:rPr>
              <a:t>النبوة</a:t>
            </a:r>
            <a:r>
              <a:rPr lang="ar-SA" sz="2500" dirty="0" smtClean="0"/>
              <a:t>، 3- المعارف </a:t>
            </a:r>
            <a:r>
              <a:rPr lang="ar-SA" sz="2500" dirty="0" smtClean="0">
                <a:solidFill>
                  <a:srgbClr val="FF0000"/>
                </a:solidFill>
              </a:rPr>
              <a:t>الاكتسابية</a:t>
            </a:r>
            <a:r>
              <a:rPr lang="ar-SA" sz="2500" dirty="0" smtClean="0"/>
              <a:t>.</a:t>
            </a:r>
          </a:p>
          <a:p>
            <a:pPr marL="0" indent="0" algn="just" rtl="1">
              <a:spcBef>
                <a:spcPts val="0"/>
              </a:spcBef>
            </a:pPr>
            <a:r>
              <a:rPr lang="ar-SA" sz="2500" dirty="0" smtClean="0"/>
              <a:t>- ثم أن طبيعة المعرفة تقتضي ميداناً لدراستها وهذا الميدان- وبحسب نصوص القرآن الكريم - </a:t>
            </a:r>
            <a:r>
              <a:rPr lang="ar-SA" sz="2500" dirty="0" smtClean="0">
                <a:solidFill>
                  <a:srgbClr val="FF0000"/>
                </a:solidFill>
              </a:rPr>
              <a:t>اما أن يكون في عالم الغيب واما أن يكون في عالم الشهادة</a:t>
            </a:r>
            <a:r>
              <a:rPr lang="ar-SA" sz="2500" dirty="0" smtClean="0"/>
              <a:t>،</a:t>
            </a:r>
            <a:r>
              <a:rPr lang="ar-SA" sz="2500" dirty="0" smtClean="0">
                <a:solidFill>
                  <a:srgbClr val="FF0000"/>
                </a:solidFill>
              </a:rPr>
              <a:t> </a:t>
            </a:r>
            <a:r>
              <a:rPr lang="ar-SA" sz="2500" dirty="0" smtClean="0"/>
              <a:t>وطبيعي أن البحث في عالم الغيب محدود، إذ أعفي الإنسان من الدخول في تفاصيله بحسبان ذلك خارجاً عن نطاق طرائق المعرفة لديه من حس وعقل على وجه التحديد، ويبقى أمامه مصدر الوحي وطريقته ما دام واثقاً من أحقيته في ذلك </a:t>
            </a:r>
            <a:r>
              <a:rPr lang="ar-SA" sz="2500" dirty="0" smtClean="0">
                <a:solidFill>
                  <a:srgbClr val="FF0000"/>
                </a:solidFill>
              </a:rPr>
              <a:t>أما عالم الشهادة فهو الميدان الحقيقي للبحث</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مناهج  المعرفة</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0" indent="0" rtl="1">
              <a:spcBef>
                <a:spcPts val="0"/>
              </a:spcBef>
            </a:pPr>
            <a:r>
              <a:rPr lang="ar-SA" sz="2500" dirty="0" smtClean="0"/>
              <a:t>وعرف </a:t>
            </a:r>
            <a:r>
              <a:rPr lang="ar-SA" sz="2500" dirty="0" smtClean="0">
                <a:solidFill>
                  <a:srgbClr val="FF0000"/>
                </a:solidFill>
              </a:rPr>
              <a:t>المنهج علميا </a:t>
            </a:r>
            <a:r>
              <a:rPr lang="ar-SA" sz="2500" dirty="0" smtClean="0"/>
              <a:t>بأكثر من تعريف، منها</a:t>
            </a:r>
            <a:r>
              <a:rPr lang="en-US" sz="2500" dirty="0" smtClean="0"/>
              <a:t>:</a:t>
            </a:r>
            <a:br>
              <a:rPr lang="en-US" sz="2500" dirty="0" smtClean="0"/>
            </a:br>
            <a:r>
              <a:rPr lang="ar-SA" sz="2500" dirty="0" smtClean="0"/>
              <a:t>١</a:t>
            </a:r>
            <a:r>
              <a:rPr lang="en-US" sz="2500" dirty="0" smtClean="0"/>
              <a:t> - </a:t>
            </a:r>
            <a:r>
              <a:rPr lang="ar-SA" sz="2500" dirty="0" smtClean="0">
                <a:solidFill>
                  <a:srgbClr val="FF0000"/>
                </a:solidFill>
              </a:rPr>
              <a:t>خطوات منظمة يتخذها الباحث لمعالجة مسألة أو أكثر ويتتبعها للوصول إلى نتيجة</a:t>
            </a:r>
            <a:r>
              <a:rPr lang="ar-SA" sz="2500" dirty="0" smtClean="0"/>
              <a:t>).</a:t>
            </a:r>
          </a:p>
          <a:p>
            <a:pPr marL="0" indent="0" rtl="1">
              <a:spcBef>
                <a:spcPts val="0"/>
              </a:spcBef>
            </a:pPr>
            <a:r>
              <a:rPr lang="ar-SA" sz="2500" dirty="0" smtClean="0"/>
              <a:t>٢</a:t>
            </a:r>
            <a:r>
              <a:rPr lang="en-US" sz="2500" dirty="0" smtClean="0"/>
              <a:t> – </a:t>
            </a:r>
            <a:r>
              <a:rPr lang="ar-SA" sz="2500" dirty="0" smtClean="0"/>
              <a:t>(</a:t>
            </a:r>
            <a:r>
              <a:rPr lang="ar-SA" sz="2500" dirty="0" smtClean="0">
                <a:solidFill>
                  <a:srgbClr val="FF0000"/>
                </a:solidFill>
              </a:rPr>
              <a:t>وسيلة محددة توصل إلى غاية معينة</a:t>
            </a:r>
            <a:r>
              <a:rPr lang="en-US" sz="2500" dirty="0" smtClean="0"/>
              <a:t>(</a:t>
            </a:r>
            <a:r>
              <a:rPr lang="ar-SA" sz="2500" dirty="0" smtClean="0"/>
              <a:t>.</a:t>
            </a:r>
            <a:r>
              <a:rPr lang="en-US" sz="2500" dirty="0" smtClean="0"/>
              <a:t/>
            </a:r>
            <a:br>
              <a:rPr lang="en-US" sz="2500" dirty="0" smtClean="0"/>
            </a:br>
            <a:r>
              <a:rPr lang="ar-SA" sz="2500" dirty="0" smtClean="0"/>
              <a:t>٣</a:t>
            </a:r>
            <a:r>
              <a:rPr lang="en-US" sz="2500" dirty="0" smtClean="0"/>
              <a:t> - </a:t>
            </a:r>
            <a:r>
              <a:rPr lang="ar-SA" sz="2500" dirty="0" smtClean="0"/>
              <a:t>(</a:t>
            </a:r>
            <a:r>
              <a:rPr lang="ar-SA" sz="2500" dirty="0" smtClean="0">
                <a:solidFill>
                  <a:srgbClr val="FF0000"/>
                </a:solidFill>
              </a:rPr>
              <a:t>طائفة من القواعد العامة المصوغة من أجل الوصول إلى الحقيقة في العلم</a:t>
            </a:r>
            <a:r>
              <a:rPr lang="ar-SA" sz="2500" dirty="0" smtClean="0"/>
              <a:t>)</a:t>
            </a:r>
            <a:r>
              <a:rPr lang="en-US" sz="2500" dirty="0" smtClean="0"/>
              <a:t>.</a:t>
            </a:r>
            <a:endParaRPr lang="ar-SA" sz="2500" dirty="0" smtClean="0"/>
          </a:p>
          <a:p>
            <a:pPr marL="0" indent="0" rtl="1">
              <a:spcBef>
                <a:spcPts val="0"/>
              </a:spcBef>
            </a:pPr>
            <a:r>
              <a:rPr lang="ar-SA" sz="2500" dirty="0" smtClean="0"/>
              <a:t>4</a:t>
            </a:r>
            <a:r>
              <a:rPr lang="en-US" sz="2500" dirty="0" smtClean="0"/>
              <a:t> - </a:t>
            </a:r>
            <a:r>
              <a:rPr lang="ar-SA" sz="2500" dirty="0" smtClean="0"/>
              <a:t>(</a:t>
            </a:r>
            <a:r>
              <a:rPr lang="ar-SA" sz="2500" dirty="0" smtClean="0">
                <a:solidFill>
                  <a:srgbClr val="FF0000"/>
                </a:solidFill>
              </a:rPr>
              <a:t>الطريق المؤدي إلى الكشف عن الحقيقة في العلوم بواسطة طائفة من القواعد العامة تهيمن على سير العقل وتحدد عملياته حتى يصل إلى نتيجة معلومة</a:t>
            </a:r>
            <a:r>
              <a:rPr lang="ar-SA" sz="2500" dirty="0" smtClean="0"/>
              <a:t>).</a:t>
            </a:r>
          </a:p>
          <a:p>
            <a:pPr marL="0" indent="0" algn="just" rtl="1">
              <a:spcBef>
                <a:spcPts val="0"/>
              </a:spcBef>
            </a:pPr>
            <a:r>
              <a:rPr lang="ar-SA" sz="2500" dirty="0" smtClean="0"/>
              <a:t>ونخلص من هذه التعريفات إلى أن</a:t>
            </a:r>
            <a:r>
              <a:rPr lang="en-US" sz="2500" dirty="0" smtClean="0"/>
              <a:t>:</a:t>
            </a:r>
            <a:r>
              <a:rPr lang="ar-SA" sz="2500" dirty="0" smtClean="0"/>
              <a:t> </a:t>
            </a:r>
            <a:r>
              <a:rPr lang="ar-SA" sz="2500" dirty="0" smtClean="0">
                <a:solidFill>
                  <a:srgbClr val="FF0000"/>
                </a:solidFill>
              </a:rPr>
              <a:t>المنهج: مجموعة من القواعد العامة يعتمدها الباحث في تنظيم ما لديه من أفكار أو معلومات من أجل أن توصله إلى النتيجة المطلوبة</a:t>
            </a:r>
            <a:r>
              <a:rPr lang="en-US" sz="2500" dirty="0" smtClean="0"/>
              <a:t>.</a:t>
            </a:r>
            <a:r>
              <a:rPr lang="ar-SA" sz="2500" dirty="0" smtClean="0"/>
              <a:t> وباختصار</a:t>
            </a:r>
            <a:r>
              <a:rPr lang="en-US" sz="2500" dirty="0" smtClean="0"/>
              <a:t>:</a:t>
            </a:r>
            <a:r>
              <a:rPr lang="ar-SA" sz="2500" dirty="0" smtClean="0"/>
              <a:t> المنهج: </a:t>
            </a:r>
            <a:r>
              <a:rPr lang="ar-SA" sz="2500" dirty="0" smtClean="0">
                <a:solidFill>
                  <a:srgbClr val="FF0000"/>
                </a:solidFill>
              </a:rPr>
              <a:t>طريقة البحث</a:t>
            </a:r>
            <a:r>
              <a:rPr lang="en-US" sz="2500" dirty="0" smtClean="0"/>
              <a:t>.</a:t>
            </a:r>
            <a:endParaRPr lang="ar-SA" sz="2500" dirty="0" smtClean="0"/>
          </a:p>
          <a:p>
            <a:pPr marL="0" indent="0" algn="just" rtl="1">
              <a:spcBef>
                <a:spcPts val="0"/>
              </a:spcBef>
            </a:pPr>
            <a:r>
              <a:rPr lang="ar-SA" sz="2500" b="1" dirty="0" smtClean="0"/>
              <a:t>أقسام المنهج: </a:t>
            </a:r>
            <a:r>
              <a:rPr lang="ar-SA" sz="2500" dirty="0" smtClean="0">
                <a:solidFill>
                  <a:srgbClr val="FF0000"/>
                </a:solidFill>
              </a:rPr>
              <a:t>يقسم المنهج إلى أقسام عديدة</a:t>
            </a:r>
            <a:r>
              <a:rPr lang="ar-SA" sz="2500" dirty="0" smtClean="0"/>
              <a:t>، من بينها: المنهج النقلي، والمنهج العقلي، والحسي، ...ألخ. ومن المناهج التي درسناها في مقررنا: منهج المنطق الصوري، ومنهج المنطق الرمزي، والمنهج الجدلي، والمنهج </a:t>
            </a:r>
            <a:r>
              <a:rPr lang="ar-SA" sz="2500" dirty="0" err="1" smtClean="0"/>
              <a:t>الإشراقي</a:t>
            </a:r>
            <a:r>
              <a:rPr lang="ar-SA" sz="2500" dirty="0" smtClean="0"/>
              <a:t> والمنهج التجريبي.</a:t>
            </a:r>
          </a:p>
          <a:p>
            <a:pPr marL="0" indent="0" rtl="1">
              <a:spcBef>
                <a:spcPts val="0"/>
              </a:spcBef>
            </a:pPr>
            <a:endParaRPr lang="ar-SA" sz="2500" dirty="0" smtClean="0"/>
          </a:p>
          <a:p>
            <a:pPr marL="0" indent="0" rtl="1">
              <a:spcBef>
                <a:spcPts val="0"/>
              </a:spcBef>
            </a:pPr>
            <a:endParaRPr lang="ar-SA" sz="2500" dirty="0" smtClean="0"/>
          </a:p>
          <a:p>
            <a:pPr marL="0" indent="0" rtl="1">
              <a:spcBef>
                <a:spcPts val="0"/>
              </a:spcBef>
            </a:pPr>
            <a:r>
              <a:rPr lang="en-US" sz="2500" dirty="0" smtClean="0"/>
              <a:t/>
            </a:r>
            <a:br>
              <a:rPr lang="en-US" sz="2500" dirty="0" smtClean="0"/>
            </a:br>
            <a:r>
              <a:rPr lang="en-US" sz="2500" dirty="0" smtClean="0"/>
              <a:t/>
            </a:r>
            <a:br>
              <a:rPr lang="en-US" sz="2500" dirty="0" smtClean="0"/>
            </a:br>
            <a:endParaRPr lang="ar-SA" sz="2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المنهج الجدلي قوانينه ومبادئه</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يقصد بهذه القوانين </a:t>
            </a:r>
            <a:r>
              <a:rPr lang="ar-SA" sz="2500" dirty="0" smtClean="0">
                <a:solidFill>
                  <a:srgbClr val="FF0000"/>
                </a:solidFill>
              </a:rPr>
              <a:t>مجموعة من القواعد والمفاهيم العلمية المترابطة في بناء هيكل </a:t>
            </a:r>
            <a:r>
              <a:rPr lang="ar-SA" sz="2500" dirty="0" err="1" smtClean="0">
                <a:solidFill>
                  <a:srgbClr val="FF0000"/>
                </a:solidFill>
              </a:rPr>
              <a:t>الدياليكتيك</a:t>
            </a:r>
            <a:r>
              <a:rPr lang="ar-SA" sz="2500" dirty="0" smtClean="0">
                <a:solidFill>
                  <a:srgbClr val="FF0000"/>
                </a:solidFill>
              </a:rPr>
              <a:t> كمنهج بحث علمي</a:t>
            </a:r>
            <a:r>
              <a:rPr lang="ar-SA" sz="2500" dirty="0" smtClean="0"/>
              <a:t>، ومن أهم هذه القوانين: قانون تحول </a:t>
            </a:r>
            <a:r>
              <a:rPr lang="ar-SA" sz="2500" dirty="0" err="1" smtClean="0"/>
              <a:t>التبدلات</a:t>
            </a:r>
            <a:r>
              <a:rPr lang="ar-SA" sz="2500" dirty="0" smtClean="0"/>
              <a:t> الكمية إلى </a:t>
            </a:r>
            <a:r>
              <a:rPr lang="ar-SA" sz="2500" dirty="0" err="1" smtClean="0"/>
              <a:t>تبدلات</a:t>
            </a:r>
            <a:r>
              <a:rPr lang="ar-SA" sz="2500" dirty="0" smtClean="0"/>
              <a:t> نوعية ثم قانون وحدة وصراع الأضداد، وأخيرا قانون نفي النفي</a:t>
            </a:r>
            <a:r>
              <a:rPr lang="en-US" sz="2500" dirty="0" smtClean="0"/>
              <a:t>.</a:t>
            </a:r>
            <a:endParaRPr lang="ar-SA" sz="2500" dirty="0" smtClean="0"/>
          </a:p>
          <a:p>
            <a:pPr marL="0" indent="0" algn="just" rtl="1">
              <a:spcBef>
                <a:spcPts val="0"/>
              </a:spcBef>
              <a:buAutoNum type="arabicPeriod"/>
            </a:pPr>
            <a:r>
              <a:rPr lang="ar-SA" sz="2500" dirty="0" smtClean="0">
                <a:solidFill>
                  <a:srgbClr val="FF0000"/>
                </a:solidFill>
              </a:rPr>
              <a:t>قانون تحول </a:t>
            </a:r>
            <a:r>
              <a:rPr lang="ar-SA" sz="2500" dirty="0" err="1" smtClean="0">
                <a:solidFill>
                  <a:srgbClr val="FF0000"/>
                </a:solidFill>
              </a:rPr>
              <a:t>التبدلات</a:t>
            </a:r>
            <a:r>
              <a:rPr lang="ar-SA" sz="2500" dirty="0" smtClean="0">
                <a:solidFill>
                  <a:srgbClr val="FF0000"/>
                </a:solidFill>
              </a:rPr>
              <a:t> الكمية إلى </a:t>
            </a:r>
            <a:r>
              <a:rPr lang="ar-SA" sz="2500" dirty="0" err="1" smtClean="0">
                <a:solidFill>
                  <a:srgbClr val="FF0000"/>
                </a:solidFill>
              </a:rPr>
              <a:t>تبدلات</a:t>
            </a:r>
            <a:r>
              <a:rPr lang="ar-SA" sz="2500" dirty="0" smtClean="0">
                <a:solidFill>
                  <a:srgbClr val="FF0000"/>
                </a:solidFill>
              </a:rPr>
              <a:t> نوعية</a:t>
            </a:r>
            <a:r>
              <a:rPr lang="en-US" sz="2500" dirty="0" smtClean="0"/>
              <a:t>:</a:t>
            </a:r>
            <a:endParaRPr lang="ar-SA" sz="2500" dirty="0" smtClean="0"/>
          </a:p>
          <a:p>
            <a:pPr marL="0" indent="0" algn="just" rtl="1">
              <a:spcBef>
                <a:spcPts val="0"/>
              </a:spcBef>
              <a:buAutoNum type="arabicPeriod"/>
            </a:pPr>
            <a:r>
              <a:rPr lang="ar-SA" sz="2500" dirty="0" smtClean="0"/>
              <a:t> </a:t>
            </a:r>
            <a:r>
              <a:rPr lang="ar-SA" sz="2500" dirty="0" smtClean="0">
                <a:solidFill>
                  <a:srgbClr val="FF0000"/>
                </a:solidFill>
              </a:rPr>
              <a:t>قانون وحدة وصراع الأضداد والمتناقضات</a:t>
            </a:r>
            <a:r>
              <a:rPr lang="en-US" sz="2500" dirty="0" smtClean="0"/>
              <a:t>:</a:t>
            </a:r>
            <a:endParaRPr lang="ar-SA" sz="2500" dirty="0" smtClean="0"/>
          </a:p>
          <a:p>
            <a:pPr marL="0" indent="0" algn="just" rtl="1">
              <a:spcBef>
                <a:spcPts val="0"/>
              </a:spcBef>
              <a:buFont typeface="Arial" pitchFamily="34" charset="0"/>
              <a:buAutoNum type="arabicPeriod"/>
            </a:pPr>
            <a:r>
              <a:rPr lang="ar-SA" sz="2500" dirty="0" smtClean="0">
                <a:solidFill>
                  <a:srgbClr val="FF0000"/>
                </a:solidFill>
              </a:rPr>
              <a:t>قانون نفي النفي</a:t>
            </a:r>
            <a:r>
              <a:rPr lang="en-US" sz="2500" dirty="0" smtClean="0"/>
              <a:t>:</a:t>
            </a:r>
            <a:endParaRPr lang="ar-SA" sz="2500" dirty="0" smtClean="0"/>
          </a:p>
          <a:p>
            <a:pPr marL="0" indent="0" algn="just" rtl="1">
              <a:spcBef>
                <a:spcPts val="0"/>
              </a:spcBef>
            </a:pPr>
            <a:r>
              <a:rPr lang="ar-SA" sz="2500" dirty="0" smtClean="0">
                <a:solidFill>
                  <a:srgbClr val="FF0000"/>
                </a:solidFill>
              </a:rPr>
              <a:t>فالمنهج الجدلي وكما تمت الإشارة إليه يرتكز على ثلاثة عناصر: الطرح والطرح المضاد</a:t>
            </a:r>
            <a:r>
              <a:rPr lang="en-US" sz="2500" dirty="0" smtClean="0">
                <a:solidFill>
                  <a:srgbClr val="FF0000"/>
                </a:solidFill>
              </a:rPr>
              <a:t> </a:t>
            </a:r>
            <a:r>
              <a:rPr lang="ar-SA" sz="2500" dirty="0" smtClean="0">
                <a:solidFill>
                  <a:srgbClr val="FF0000"/>
                </a:solidFill>
              </a:rPr>
              <a:t>ثم التركيب، من خلالها يمكننا أن نستشف خصائص هذا المنهج</a:t>
            </a:r>
            <a:r>
              <a:rPr lang="ar-SA" sz="2500" dirty="0" smtClean="0"/>
              <a:t>.</a:t>
            </a:r>
          </a:p>
          <a:p>
            <a:pPr marL="0" indent="0" algn="just" rtl="1">
              <a:spcBef>
                <a:spcPts val="0"/>
              </a:spcBef>
            </a:pPr>
            <a:r>
              <a:rPr lang="ar-SA" sz="2500" dirty="0" smtClean="0"/>
              <a:t>وحسب تصنيفات المناهج وأنواعها، </a:t>
            </a:r>
            <a:r>
              <a:rPr lang="ar-SA" sz="2500" dirty="0" smtClean="0">
                <a:solidFill>
                  <a:srgbClr val="FF0000"/>
                </a:solidFill>
              </a:rPr>
              <a:t>يعتبر المنهج الجدلي من المناهج الفلسفية العامة ويؤكد ذلك أن جل دارسي هذا المنهج يربطونه بالدراسات الفلسفية </a:t>
            </a:r>
            <a:r>
              <a:rPr lang="ar-SA" sz="2500" dirty="0" smtClean="0"/>
              <a:t>حيث أن هناك من ينعته بأنه تيار فلسفي مضاد للتيار الميتافيزيقي، ويقوم على قصور مختلف الأشياء والأفكار والكون </a:t>
            </a:r>
            <a:r>
              <a:rPr lang="ar-SA" sz="2500" dirty="0" smtClean="0">
                <a:solidFill>
                  <a:srgbClr val="FF0000"/>
                </a:solidFill>
              </a:rPr>
              <a:t>ويلجأ إلى منطق خاص وهو المنطق الجدلي، الذي يؤكد على مبدأ التطور الذاتي للأشياء.</a:t>
            </a:r>
            <a:endParaRPr lang="en-US" sz="2500" dirty="0" smtClean="0">
              <a:solidFill>
                <a:srgbClr val="FF0000"/>
              </a:solidFill>
            </a:endParaRPr>
          </a:p>
          <a:p>
            <a:pPr marL="0" indent="0" algn="just" rtl="1">
              <a:spcBef>
                <a:spcPts val="0"/>
              </a:spcBef>
              <a:buAutoNum type="arabicPeriod"/>
            </a:pPr>
            <a:endParaRPr lang="en-US" sz="2500"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المنهج التجريبي</a:t>
            </a:r>
            <a:endParaRPr lang="en-US" sz="3200" b="1" dirty="0"/>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ـ </a:t>
            </a:r>
            <a:r>
              <a:rPr lang="ar-SA" sz="2500" b="1" dirty="0" smtClean="0"/>
              <a:t>الاتجاه التجريبي ونظرية المعرفة</a:t>
            </a:r>
          </a:p>
          <a:p>
            <a:pPr marL="0" indent="0" algn="just" rtl="1">
              <a:spcBef>
                <a:spcPts val="0"/>
              </a:spcBef>
            </a:pPr>
            <a:r>
              <a:rPr lang="ar-SA" sz="2500" dirty="0" smtClean="0">
                <a:solidFill>
                  <a:srgbClr val="FF0000"/>
                </a:solidFill>
              </a:rPr>
              <a:t>التجريبية المثالية</a:t>
            </a:r>
            <a:r>
              <a:rPr lang="ar-SA" sz="2500" dirty="0" smtClean="0"/>
              <a:t>: </a:t>
            </a:r>
            <a:r>
              <a:rPr lang="en-US" sz="2500" dirty="0" smtClean="0"/>
              <a:t>Idealism</a:t>
            </a:r>
            <a:r>
              <a:rPr lang="ar-SA" sz="2500" dirty="0" smtClean="0"/>
              <a:t> التي </a:t>
            </a:r>
            <a:r>
              <a:rPr lang="ar-SA" sz="2500" dirty="0" smtClean="0">
                <a:solidFill>
                  <a:srgbClr val="FF0000"/>
                </a:solidFill>
              </a:rPr>
              <a:t>تحصر التجربة بالواقع الذاتي</a:t>
            </a:r>
            <a:r>
              <a:rPr lang="ar-SA" sz="2500" dirty="0" smtClean="0"/>
              <a:t>؛ أي الأحاسيس والتصورات، نافية أن يكون الواقع الموضوعي مصدراً للتجربة. ويعد الفيلسوف </a:t>
            </a:r>
            <a:r>
              <a:rPr lang="ar-SA" sz="2500" dirty="0" err="1" smtClean="0"/>
              <a:t>هيوم</a:t>
            </a:r>
            <a:r>
              <a:rPr lang="ar-SA" sz="2500" dirty="0" smtClean="0"/>
              <a:t>، واحداً من أبرز ممثلي هذا الاتجاه في نظرية المعرفة، </a:t>
            </a:r>
          </a:p>
          <a:p>
            <a:pPr marL="0" indent="0" algn="just" rtl="1">
              <a:spcBef>
                <a:spcPts val="0"/>
              </a:spcBef>
            </a:pPr>
            <a:r>
              <a:rPr lang="ar-SA" sz="2500" dirty="0" smtClean="0"/>
              <a:t>ـ </a:t>
            </a:r>
            <a:r>
              <a:rPr lang="ar-SA" sz="2500" dirty="0" smtClean="0">
                <a:solidFill>
                  <a:srgbClr val="FF0000"/>
                </a:solidFill>
              </a:rPr>
              <a:t>التجريبية المادية</a:t>
            </a:r>
            <a:r>
              <a:rPr lang="ar-SA" sz="2500" dirty="0" smtClean="0"/>
              <a:t>: </a:t>
            </a:r>
            <a:r>
              <a:rPr lang="en-US" sz="2500" dirty="0" smtClean="0"/>
              <a:t>Materialism</a:t>
            </a:r>
            <a:r>
              <a:rPr lang="ar-SA" sz="2500" dirty="0" smtClean="0"/>
              <a:t> </a:t>
            </a:r>
            <a:r>
              <a:rPr lang="ar-SA" sz="2500" dirty="0" smtClean="0">
                <a:solidFill>
                  <a:srgbClr val="FF0000"/>
                </a:solidFill>
              </a:rPr>
              <a:t>وتعتمد التجربة بمعناها الواسع</a:t>
            </a:r>
            <a:r>
              <a:rPr lang="ar-SA" sz="2500" dirty="0" smtClean="0"/>
              <a:t>، </a:t>
            </a:r>
            <a:r>
              <a:rPr lang="ar-SA" sz="2500" dirty="0" smtClean="0">
                <a:solidFill>
                  <a:srgbClr val="FF0000"/>
                </a:solidFill>
              </a:rPr>
              <a:t>فتصير هذه التجربة أساس المعرفة ومصدرها الوحيد</a:t>
            </a:r>
            <a:r>
              <a:rPr lang="ar-SA" sz="2500" dirty="0" smtClean="0"/>
              <a:t>. ويعد الفيلسوف </a:t>
            </a:r>
            <a:r>
              <a:rPr lang="ar-SA" sz="2500" dirty="0" err="1" smtClean="0"/>
              <a:t>لوك</a:t>
            </a:r>
            <a:r>
              <a:rPr lang="ar-SA" sz="2500" dirty="0" smtClean="0"/>
              <a:t> </a:t>
            </a:r>
            <a:r>
              <a:rPr lang="en-US" sz="2500" dirty="0" smtClean="0"/>
              <a:t>Luck</a:t>
            </a:r>
            <a:r>
              <a:rPr lang="ar-SA" sz="2500" dirty="0" smtClean="0"/>
              <a:t>، أحد أبرز ممثلي التجريبية المادية، وهو أول من أفرد مبحثاً متكاملاً من نظرية المعرفة ضمن هذا الإطار. </a:t>
            </a:r>
          </a:p>
          <a:p>
            <a:pPr marL="0" indent="0" algn="just" rtl="1">
              <a:spcBef>
                <a:spcPts val="0"/>
              </a:spcBef>
            </a:pPr>
            <a:r>
              <a:rPr lang="ar-SA" sz="2500" dirty="0" smtClean="0"/>
              <a:t>ـ </a:t>
            </a:r>
            <a:r>
              <a:rPr lang="ar-SA" sz="2500" dirty="0" smtClean="0">
                <a:solidFill>
                  <a:srgbClr val="FF0000"/>
                </a:solidFill>
              </a:rPr>
              <a:t>التجريبية المنطقية</a:t>
            </a:r>
            <a:r>
              <a:rPr lang="ar-SA" sz="2500" dirty="0" smtClean="0"/>
              <a:t>: </a:t>
            </a:r>
            <a:r>
              <a:rPr lang="en-US" sz="2500" dirty="0" smtClean="0"/>
              <a:t>Positive Empiricism</a:t>
            </a:r>
            <a:r>
              <a:rPr lang="ar-SA" sz="2500" dirty="0" smtClean="0"/>
              <a:t> وقد </a:t>
            </a:r>
            <a:r>
              <a:rPr lang="ar-SA" sz="2500" dirty="0" smtClean="0">
                <a:solidFill>
                  <a:srgbClr val="FF0000"/>
                </a:solidFill>
              </a:rPr>
              <a:t>حاول أتباعها التأكيد أن الفلسفة عدوة العلم، وأن المعـرفة العلمية تصدر عن الخبرة الحسية الذاتية</a:t>
            </a:r>
            <a:r>
              <a:rPr lang="ar-SA" sz="2500" dirty="0" smtClean="0"/>
              <a:t>، فمعرفتي المباشرة بلون الطاولة وشكلها وصلابتها ونعومتها مرتبطة بوجودها أمامي، ومعرفتي بالزهرة مرهونة بمدى إحساسي أنا برائحتها. وقد لمع في هذا الاتجاه الفيلسوف والمنطقي النمساوي </a:t>
            </a:r>
            <a:r>
              <a:rPr lang="ar-SA" sz="2500" dirty="0" err="1" smtClean="0"/>
              <a:t>كارناب</a:t>
            </a:r>
            <a:r>
              <a:rPr lang="ar-SA" sz="2500" dirty="0" smtClean="0"/>
              <a:t> </a:t>
            </a:r>
            <a:r>
              <a:rPr lang="en-US" sz="2500" dirty="0" err="1" smtClean="0"/>
              <a:t>Carnap</a:t>
            </a:r>
            <a:endParaRPr lang="en-US" sz="2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ب </a:t>
            </a:r>
            <a:r>
              <a:rPr lang="ar-SA" sz="3200" b="1" dirty="0" err="1" smtClean="0"/>
              <a:t>ـ</a:t>
            </a:r>
            <a:r>
              <a:rPr lang="ar-SA" sz="3200" b="1" dirty="0" smtClean="0"/>
              <a:t> الاتجاه التجريبي في البحث الاجتماعي: </a:t>
            </a:r>
            <a:endParaRPr lang="en-US" sz="3200" b="1"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solidFill>
                  <a:srgbClr val="FF0000"/>
                </a:solidFill>
              </a:rPr>
              <a:t>يشكل مبدأ التحقق ومبدأ الإجرائية، الذي يردّ المعرفة إلى جملة إجراءات (عمليات) يقوم بها الباحث في أثناء نشاطه العلمي، الأساس المعرفي للاتجاه التجـريبي (الامبريقي) في البحث الاجتماعي.                   </a:t>
            </a:r>
            <a:endParaRPr lang="en-US" sz="2500" dirty="0" smtClean="0">
              <a:solidFill>
                <a:srgbClr val="FF0000"/>
              </a:solidFill>
            </a:endParaRPr>
          </a:p>
          <a:p>
            <a:pPr marL="0" indent="0" algn="just" rtl="1">
              <a:spcBef>
                <a:spcPts val="0"/>
              </a:spcBef>
            </a:pPr>
            <a:r>
              <a:rPr lang="ar-SA" sz="2500" dirty="0" smtClean="0">
                <a:solidFill>
                  <a:srgbClr val="FF0000"/>
                </a:solidFill>
              </a:rPr>
              <a:t>ويستخدم</a:t>
            </a:r>
            <a:r>
              <a:rPr lang="ar-SA" sz="2500" dirty="0" smtClean="0"/>
              <a:t> الاتجاه التجريبي في علم الاجتماع </a:t>
            </a:r>
            <a:r>
              <a:rPr lang="ar-SA" sz="2500" dirty="0" smtClean="0">
                <a:solidFill>
                  <a:srgbClr val="FF0000"/>
                </a:solidFill>
              </a:rPr>
              <a:t>وسائل عديدة </a:t>
            </a:r>
            <a:r>
              <a:rPr lang="ar-SA" sz="2500" dirty="0" smtClean="0"/>
              <a:t>لدراسة المجتمع مثل الملاحظة والمقابلة والاستمارة والوثائق الشخصية، كالرسائل والسير الذاتية، إضافة إلى المعامِلات الإحصائية المختلفـة لمعالجة البيانـات التي تجمع مـن الميدان.</a:t>
            </a:r>
            <a:endParaRPr lang="en-US" sz="2500"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خطوات البحث التجريبي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rtl="1">
              <a:spcBef>
                <a:spcPts val="0"/>
              </a:spcBef>
            </a:pPr>
            <a:r>
              <a:rPr lang="ar-SA" sz="2500" dirty="0" smtClean="0"/>
              <a:t>تتلخص </a:t>
            </a:r>
            <a:r>
              <a:rPr lang="ar-SA" sz="2500" dirty="0" smtClean="0">
                <a:solidFill>
                  <a:srgbClr val="FF0000"/>
                </a:solidFill>
              </a:rPr>
              <a:t>خطوات البحث التجريبي في النقاط التالية</a:t>
            </a:r>
            <a:r>
              <a:rPr lang="en-US" sz="2500" dirty="0" smtClean="0"/>
              <a:t>: </a:t>
            </a:r>
            <a:br>
              <a:rPr lang="en-US" sz="2500" dirty="0" smtClean="0"/>
            </a:br>
            <a:r>
              <a:rPr lang="en-US" sz="2500" dirty="0" smtClean="0"/>
              <a:t>- </a:t>
            </a:r>
            <a:r>
              <a:rPr lang="ar-SA" sz="2500" dirty="0" smtClean="0"/>
              <a:t>الشعور بالمشكلة</a:t>
            </a:r>
            <a:r>
              <a:rPr lang="en-US" sz="2500" dirty="0" smtClean="0"/>
              <a:t>. </a:t>
            </a:r>
            <a:br>
              <a:rPr lang="en-US" sz="2500" dirty="0" smtClean="0"/>
            </a:br>
            <a:r>
              <a:rPr lang="en-US" sz="2500" dirty="0" smtClean="0"/>
              <a:t>- </a:t>
            </a:r>
            <a:r>
              <a:rPr lang="ar-SA" sz="2500" dirty="0" smtClean="0"/>
              <a:t>مراجعة الدراسات السابقة للتحقق من عدم دراسة المشكلة سابقاً وللتعرف على نتائج الدراسات ذات العلاقة</a:t>
            </a:r>
            <a:r>
              <a:rPr lang="en-US" sz="2500" dirty="0" smtClean="0"/>
              <a:t>. </a:t>
            </a:r>
            <a:br>
              <a:rPr lang="en-US" sz="2500" dirty="0" smtClean="0"/>
            </a:br>
            <a:r>
              <a:rPr lang="en-US" sz="2500" dirty="0" smtClean="0"/>
              <a:t>- </a:t>
            </a:r>
            <a:r>
              <a:rPr lang="ar-SA" sz="2500" dirty="0" smtClean="0"/>
              <a:t>تحديد وتعريف المشكلة التي سيتم دراستها</a:t>
            </a:r>
            <a:r>
              <a:rPr lang="en-US" sz="2500" dirty="0" smtClean="0"/>
              <a:t>. </a:t>
            </a:r>
            <a:br>
              <a:rPr lang="en-US" sz="2500" dirty="0" smtClean="0"/>
            </a:br>
            <a:r>
              <a:rPr lang="en-US" sz="2500" dirty="0" smtClean="0"/>
              <a:t>- </a:t>
            </a:r>
            <a:r>
              <a:rPr lang="ar-SA" sz="2500" dirty="0" smtClean="0"/>
              <a:t>وضع الأسئلة والفرضيات المناسبة</a:t>
            </a:r>
            <a:r>
              <a:rPr lang="en-US" sz="2500" dirty="0" smtClean="0"/>
              <a:t>. </a:t>
            </a:r>
            <a:br>
              <a:rPr lang="en-US" sz="2500" dirty="0" smtClean="0"/>
            </a:br>
            <a:r>
              <a:rPr lang="en-US" sz="2500" dirty="0" smtClean="0"/>
              <a:t>- </a:t>
            </a:r>
            <a:r>
              <a:rPr lang="ar-SA" sz="2500" dirty="0" smtClean="0"/>
              <a:t>تعريف المصطلحات</a:t>
            </a:r>
            <a:r>
              <a:rPr lang="en-US" sz="2500" dirty="0" smtClean="0"/>
              <a:t>. </a:t>
            </a:r>
            <a:br>
              <a:rPr lang="en-US" sz="2500" dirty="0" smtClean="0"/>
            </a:br>
            <a:r>
              <a:rPr lang="en-US" sz="2500" dirty="0" smtClean="0"/>
              <a:t>- </a:t>
            </a:r>
            <a:r>
              <a:rPr lang="ar-SA" sz="2500" dirty="0" smtClean="0"/>
              <a:t>تصميم منهجية البحث بتحديد أفراد العينات والمجموعات المستقلة والضابطة والمقاييس والمصادر والاختبارات المطلوبة</a:t>
            </a:r>
            <a:r>
              <a:rPr lang="en-US" sz="2500" dirty="0" smtClean="0"/>
              <a:t>. </a:t>
            </a:r>
            <a:br>
              <a:rPr lang="en-US" sz="2500" dirty="0" smtClean="0"/>
            </a:br>
            <a:r>
              <a:rPr lang="en-US" sz="2500" dirty="0" smtClean="0"/>
              <a:t>- </a:t>
            </a:r>
            <a:r>
              <a:rPr lang="ar-SA" sz="2500" dirty="0" smtClean="0"/>
              <a:t>جمع البيانات وإجراء التجارب المطلوبة</a:t>
            </a:r>
            <a:r>
              <a:rPr lang="en-US" sz="2500" dirty="0" smtClean="0"/>
              <a:t>. </a:t>
            </a:r>
            <a:br>
              <a:rPr lang="en-US" sz="2500" dirty="0" smtClean="0"/>
            </a:br>
            <a:r>
              <a:rPr lang="en-US" sz="2500" dirty="0" smtClean="0"/>
              <a:t>- </a:t>
            </a:r>
            <a:r>
              <a:rPr lang="ar-SA" sz="2500" dirty="0" smtClean="0"/>
              <a:t>تحليل وتفسير البيانات وعرض النتائج وتقرير قبول الفرضيات أو رفضها</a:t>
            </a:r>
            <a:r>
              <a:rPr lang="en-US" sz="2500" dirty="0" smtClean="0"/>
              <a:t>. </a:t>
            </a:r>
            <a:br>
              <a:rPr lang="en-US" sz="2500" dirty="0" smtClean="0"/>
            </a:br>
            <a:r>
              <a:rPr lang="en-US" sz="2500" dirty="0" smtClean="0"/>
              <a:t>- </a:t>
            </a:r>
            <a:r>
              <a:rPr lang="ar-SA" sz="2500" dirty="0" smtClean="0"/>
              <a:t>عرض النتائج النهائية في صيغه تقرير لأغراض النشر</a:t>
            </a:r>
            <a:r>
              <a:rPr lang="en-US" sz="2500" dirty="0" smtClean="0"/>
              <a:t>. </a:t>
            </a:r>
            <a:br>
              <a:rPr lang="en-US" sz="2500" dirty="0" smtClean="0"/>
            </a:br>
            <a:r>
              <a:rPr lang="en-US" sz="2500" dirty="0" smtClean="0"/>
              <a:t/>
            </a:r>
            <a:br>
              <a:rPr lang="en-US" sz="2500" dirty="0" smtClean="0"/>
            </a:br>
            <a:endParaRPr lang="en-US" sz="2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أشهر أعلامها والاتجاهات الحديثة فيها</a:t>
            </a:r>
            <a:endParaRPr lang="ar-SA"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dirty="0" smtClean="0"/>
              <a:t>- أشهر أعلامها </a:t>
            </a:r>
          </a:p>
          <a:p>
            <a:pPr marL="0" indent="0" algn="just" rtl="1">
              <a:spcBef>
                <a:spcPts val="0"/>
              </a:spcBef>
            </a:pPr>
            <a:r>
              <a:rPr lang="ar-SA" dirty="0" smtClean="0"/>
              <a:t>ابن سينا وابن عربي والغزالي وابن رشد </a:t>
            </a:r>
            <a:r>
              <a:rPr lang="ar-SA" dirty="0" err="1" smtClean="0"/>
              <a:t>وكانط</a:t>
            </a:r>
            <a:r>
              <a:rPr lang="ar-SA" dirty="0" smtClean="0"/>
              <a:t> </a:t>
            </a:r>
            <a:r>
              <a:rPr lang="ar-SA" dirty="0" err="1" smtClean="0"/>
              <a:t>وباشلار</a:t>
            </a:r>
            <a:endParaRPr lang="ar-SA" dirty="0" smtClean="0"/>
          </a:p>
          <a:p>
            <a:pPr marL="0" indent="0" algn="just" rtl="1">
              <a:spcBef>
                <a:spcPts val="0"/>
              </a:spcBef>
            </a:pPr>
            <a:endParaRPr lang="ar-SA" dirty="0" smtClean="0"/>
          </a:p>
          <a:p>
            <a:pPr marL="0" indent="0" algn="just" rtl="1">
              <a:spcBef>
                <a:spcPts val="0"/>
              </a:spcBef>
              <a:buFontTx/>
              <a:buChar char="-"/>
            </a:pPr>
            <a:r>
              <a:rPr lang="ar-SA" sz="2500" dirty="0" smtClean="0"/>
              <a:t>الاتجاهات المعاصرة في نظرية المعرفة.</a:t>
            </a:r>
          </a:p>
          <a:p>
            <a:pPr marL="0" indent="0" algn="just" rtl="1">
              <a:spcBef>
                <a:spcPts val="0"/>
              </a:spcBef>
            </a:pPr>
            <a:r>
              <a:rPr lang="ar-SA" sz="2500" dirty="0" smtClean="0">
                <a:cs typeface="Arial" pitchFamily="34" charset="0"/>
              </a:rPr>
              <a:t>الوضعية المنطقية</a:t>
            </a:r>
          </a:p>
          <a:p>
            <a:pPr marL="0" indent="0" algn="just" rtl="1">
              <a:spcBef>
                <a:spcPts val="0"/>
              </a:spcBef>
            </a:pPr>
            <a:r>
              <a:rPr lang="ar-SA" sz="2500" dirty="0" err="1" smtClean="0">
                <a:cs typeface="Arial" pitchFamily="34" charset="0"/>
              </a:rPr>
              <a:t>الظاهراتية</a:t>
            </a:r>
            <a:endParaRPr lang="ar-SA" sz="2500" dirty="0" smtClean="0">
              <a:cs typeface="Arial" pitchFamily="34" charset="0"/>
            </a:endParaRPr>
          </a:p>
          <a:p>
            <a:pPr marL="0" indent="0" algn="just" rtl="1">
              <a:spcBef>
                <a:spcPts val="0"/>
              </a:spcBef>
            </a:pPr>
            <a:r>
              <a:rPr lang="ar-SA" sz="2500" dirty="0" smtClean="0">
                <a:cs typeface="Arial" pitchFamily="34" charset="0"/>
              </a:rPr>
              <a:t>إسلامية المعرفة</a:t>
            </a:r>
          </a:p>
          <a:p>
            <a:pPr marL="0" indent="0" algn="just" rtl="1">
              <a:spcBef>
                <a:spcPts val="0"/>
              </a:spcBef>
            </a:pPr>
            <a:endParaRPr lang="ar-SA"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2726</TotalTime>
  <Words>3777</Words>
  <Application>Microsoft Office PowerPoint</Application>
  <PresentationFormat>A4 Paper (210x297 mm)‎</PresentationFormat>
  <Paragraphs>171</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المحاضرة الرابعة عشر</vt:lpstr>
      <vt:lpstr>ما هي المعرفة؟</vt:lpstr>
      <vt:lpstr>أنواع المعرفة</vt:lpstr>
      <vt:lpstr>الشريحة 5</vt:lpstr>
      <vt:lpstr>إمكانية المعرفة:</vt:lpstr>
      <vt:lpstr>نظرية المعرفة والابستيمولوجيا:</vt:lpstr>
      <vt:lpstr>الشريحة 8</vt:lpstr>
      <vt:lpstr>نشأة نظرية المعرفة</vt:lpstr>
      <vt:lpstr>طريقة فلاسفة اليونان في وضع مشكلة المعرفة</vt:lpstr>
      <vt:lpstr>الشريحة 11</vt:lpstr>
      <vt:lpstr>الشريحة 12</vt:lpstr>
      <vt:lpstr>الفلاسفة الغربيون</vt:lpstr>
      <vt:lpstr>نظرية المعرفة في التراث الإسلامي</vt:lpstr>
      <vt:lpstr>الشريحة 15</vt:lpstr>
      <vt:lpstr>الشريحة 16</vt:lpstr>
      <vt:lpstr>مصدر المعرفة</vt:lpstr>
      <vt:lpstr>المذهب العقلي (Rationalism):</vt:lpstr>
      <vt:lpstr>المذهب التجريبي (Empiricism)</vt:lpstr>
      <vt:lpstr>المذهب الحدسي (Intuitionism):</vt:lpstr>
      <vt:lpstr>الشريحة 21</vt:lpstr>
      <vt:lpstr>المذهب البراغماتي:(Pragmatism)</vt:lpstr>
      <vt:lpstr>موقع الوحي من مصادر المعرفة</vt:lpstr>
      <vt:lpstr>إمكان المعرفة</vt:lpstr>
      <vt:lpstr>سؤال طبيعة المعرفة</vt:lpstr>
      <vt:lpstr>الشريحة 26</vt:lpstr>
      <vt:lpstr>مناهج  المعرفة</vt:lpstr>
      <vt:lpstr>المنهج الجدلي قوانينه ومبادئه</vt:lpstr>
      <vt:lpstr>المنهج التجريبي</vt:lpstr>
      <vt:lpstr>ب ـ الاتجاه التجريبي في البحث الاجتماعي: </vt:lpstr>
      <vt:lpstr>خطوات البحث التجريبي </vt:lpstr>
      <vt:lpstr>أشهر أعلامها والاتجاهات الحديثة فيها</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233</cp:revision>
  <dcterms:created xsi:type="dcterms:W3CDTF">2009-10-14T19:14:34Z</dcterms:created>
  <dcterms:modified xsi:type="dcterms:W3CDTF">2012-11-23T12:28:12Z</dcterms:modified>
</cp:coreProperties>
</file>