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56" r:id="rId2"/>
    <p:sldId id="257" r:id="rId3"/>
    <p:sldId id="267" r:id="rId4"/>
    <p:sldId id="268" r:id="rId5"/>
    <p:sldId id="269" r:id="rId6"/>
    <p:sldId id="282" r:id="rId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481" autoAdjust="0"/>
    <p:restoredTop sz="94664" autoAdjust="0"/>
  </p:normalViewPr>
  <p:slideViewPr>
    <p:cSldViewPr>
      <p:cViewPr>
        <p:scale>
          <a:sx n="90" d="100"/>
          <a:sy n="90" d="100"/>
        </p:scale>
        <p:origin x="-600" y="348"/>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D8A12E9-8E4B-4E5D-BF7F-6795CC673890}" type="datetimeFigureOut">
              <a:rPr lang="en-US"/>
              <a:pPr>
                <a:defRPr/>
              </a:pPr>
              <a:t>11/23/2012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62B8BAD-30A2-4184-9AA2-111A23B8E5B8}" type="slidenum">
              <a:rPr lang="ar-SA"/>
              <a:pPr>
                <a:defRPr/>
              </a:pPr>
              <a:t>‹#›</a:t>
            </a:fld>
            <a:endParaRPr lang="en-US"/>
          </a:p>
        </p:txBody>
      </p:sp>
    </p:spTree>
    <p:extLst>
      <p:ext uri="{BB962C8B-B14F-4D97-AF65-F5344CB8AC3E}">
        <p14:creationId xmlns="" xmlns:p14="http://schemas.microsoft.com/office/powerpoint/2010/main" val="313233957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DC51B308-A706-4882-85C8-4AC66D834DF5}"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AF52D8B5-1BC0-4E9B-8D4C-D26A182F31B4}"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EE5AF3C-69A6-42BB-A57F-334D5D8057C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9C869B4-932D-4760-9194-E38E1A9ECB6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44AAB523-93E0-4FD6-8A5C-9B31125F85C0}"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95587"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المقرر</a:t>
            </a:r>
            <a:endParaRPr lang="ar-SA" sz="3700" b="1" dirty="0">
              <a:solidFill>
                <a:schemeClr val="accent1">
                  <a:lumMod val="50000"/>
                </a:schemeClr>
              </a:solidFill>
              <a:latin typeface="AYM Wadiy S_U normal."/>
              <a:cs typeface="Times New Roman" pitchFamily="18" charset="0"/>
            </a:endParaRPr>
          </a:p>
          <a:p>
            <a:pPr algn="ctr">
              <a:defRPr/>
            </a:pPr>
            <a:r>
              <a:rPr lang="ar-SA" sz="2800" b="1" dirty="0" smtClean="0">
                <a:solidFill>
                  <a:srgbClr val="7F7F7F"/>
                </a:solidFill>
                <a:latin typeface="Calibri" pitchFamily="34" charset="0"/>
                <a:cs typeface="Times New Roman" pitchFamily="18" charset="0"/>
              </a:rPr>
              <a:t>التفكير البلاغي عند العرب</a:t>
            </a:r>
            <a:endParaRPr lang="en-US" sz="2800" b="1" dirty="0">
              <a:solidFill>
                <a:srgbClr val="7F7F7F"/>
              </a:solidFill>
              <a:latin typeface="Calibri" pitchFamily="34" charset="0"/>
            </a:endParaRPr>
          </a:p>
          <a:p>
            <a:pPr algn="ctr">
              <a:defRPr/>
            </a:pPr>
            <a:r>
              <a:rPr lang="ar-SA" sz="2600" b="1" dirty="0" smtClean="0">
                <a:solidFill>
                  <a:srgbClr val="7F7F7F"/>
                </a:solidFill>
                <a:latin typeface="Calibri" pitchFamily="34" charset="0"/>
                <a:cs typeface="Times New Roman" pitchFamily="18" charset="0"/>
              </a:rPr>
              <a:t>د.  أحمد بن عبد اللطيف العرفج</a:t>
            </a:r>
            <a:endParaRPr lang="en-US" sz="2600" b="1" dirty="0">
              <a:solidFill>
                <a:srgbClr val="7F7F7F"/>
              </a:solidFill>
              <a:latin typeface="Calibri" pitchFamily="34" charset="0"/>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A944C7FA-FAE0-4956-BFC5-28CA2F4D8C1B}" type="slidenum">
              <a:rPr lang="ar-SA" smtClean="0">
                <a:cs typeface="Arial" pitchFamily="34" charset="0"/>
              </a:rPr>
              <a:pPr/>
              <a:t>2</a:t>
            </a:fld>
            <a:endParaRPr lang="en-US"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defRPr/>
            </a:pPr>
            <a:r>
              <a:rPr lang="ar-SA" spc="-150" dirty="0" smtClean="0">
                <a:solidFill>
                  <a:srgbClr val="376092"/>
                </a:solidFill>
                <a:latin typeface="ae_AlMateen" pitchFamily="2" charset="-78"/>
                <a:cs typeface="ae_AlMateen" pitchFamily="2" charset="-78"/>
              </a:rPr>
              <a:t>المحاضرة الحادية عشرة</a:t>
            </a:r>
            <a:br>
              <a:rPr lang="ar-SA" spc="-150" dirty="0" smtClean="0">
                <a:solidFill>
                  <a:srgbClr val="376092"/>
                </a:solidFill>
                <a:latin typeface="ae_AlMateen" pitchFamily="2" charset="-78"/>
                <a:cs typeface="ae_AlMateen" pitchFamily="2" charset="-78"/>
              </a:rPr>
            </a:br>
            <a:r>
              <a:rPr lang="ar-SA" sz="2800" b="1" dirty="0" smtClean="0"/>
              <a:t>البلاغة العربيّة </a:t>
            </a:r>
            <a:r>
              <a:rPr lang="en-US" sz="2800" b="1" dirty="0" smtClean="0"/>
              <a:t/>
            </a:r>
            <a:br>
              <a:rPr lang="en-US" sz="2800" b="1" dirty="0" smtClean="0"/>
            </a:br>
            <a:r>
              <a:rPr lang="ar-SA" sz="2800" b="1" dirty="0" smtClean="0"/>
              <a:t>والحقول المجاورة لها قديما. </a:t>
            </a:r>
            <a:endParaRPr lang="en-US" sz="2800"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3</a:t>
            </a:fld>
            <a:endParaRPr lang="en-US" smtClean="0">
              <a:cs typeface="Arial" pitchFamily="34" charset="0"/>
            </a:endParaRPr>
          </a:p>
        </p:txBody>
      </p:sp>
      <p:sp>
        <p:nvSpPr>
          <p:cNvPr id="4" name="مستطيل 3"/>
          <p:cNvSpPr/>
          <p:nvPr/>
        </p:nvSpPr>
        <p:spPr>
          <a:xfrm>
            <a:off x="3429000" y="1600200"/>
            <a:ext cx="4953000" cy="3970318"/>
          </a:xfrm>
          <a:prstGeom prst="rect">
            <a:avLst/>
          </a:prstGeom>
        </p:spPr>
        <p:txBody>
          <a:bodyPr>
            <a:spAutoFit/>
          </a:bodyPr>
          <a:lstStyle/>
          <a:p>
            <a:r>
              <a:rPr lang="ar-SA" b="1" dirty="0" smtClean="0"/>
              <a:t>البلاغة العربيّة </a:t>
            </a:r>
            <a:r>
              <a:rPr lang="en-US" b="1" dirty="0" smtClean="0"/>
              <a:t/>
            </a:r>
            <a:br>
              <a:rPr lang="en-US" b="1" dirty="0" smtClean="0"/>
            </a:br>
            <a:r>
              <a:rPr lang="ar-SA" b="1" dirty="0" smtClean="0"/>
              <a:t>والحقول المجاورة لها قديما وحديثا </a:t>
            </a:r>
            <a:r>
              <a:rPr lang="en-US" b="1" dirty="0" smtClean="0"/>
              <a:t>:</a:t>
            </a:r>
            <a:r>
              <a:rPr lang="ar-SA" b="1" dirty="0" smtClean="0"/>
              <a:t> </a:t>
            </a:r>
          </a:p>
          <a:p>
            <a:endParaRPr lang="ar-SA" b="1" dirty="0" smtClean="0"/>
          </a:p>
          <a:p>
            <a:r>
              <a:rPr lang="ar-SA" b="1" dirty="0" smtClean="0"/>
              <a:t>مقدمة عن العلوم اللغوية:</a:t>
            </a:r>
          </a:p>
          <a:p>
            <a:r>
              <a:rPr lang="ar-SA" b="1" dirty="0" smtClean="0"/>
              <a:t>العلوم اللغوية كثيرة جدا منها : المعاجم ، فقه اللغة، أصول اللغة </a:t>
            </a:r>
          </a:p>
          <a:p>
            <a:r>
              <a:rPr lang="ar-SA" b="1" dirty="0" smtClean="0"/>
              <a:t>الصرف ، النحو ،  البلاغة بعلومها (المعاني ، البيان ، البديع)... </a:t>
            </a:r>
          </a:p>
          <a:p>
            <a:endParaRPr lang="ar-SA" b="1" dirty="0" smtClean="0"/>
          </a:p>
          <a:p>
            <a:r>
              <a:rPr lang="ar-SA" b="1" dirty="0" smtClean="0"/>
              <a:t>الشعر وعلومه : العروض ، القافية .</a:t>
            </a:r>
          </a:p>
          <a:p>
            <a:endParaRPr lang="ar-SA" b="1" dirty="0" smtClean="0"/>
          </a:p>
          <a:p>
            <a:r>
              <a:rPr lang="ar-SA" b="1" dirty="0" smtClean="0"/>
              <a:t>النثر وعلومه : مقامات ، خطابة ، </a:t>
            </a:r>
          </a:p>
          <a:p>
            <a:endParaRPr lang="ar-SA" b="1" dirty="0" smtClean="0"/>
          </a:p>
          <a:p>
            <a:r>
              <a:rPr lang="ar-SA" dirty="0" smtClean="0"/>
              <a:t>المسرحية  ، القصة ، الرواية .</a:t>
            </a:r>
          </a:p>
          <a:p>
            <a:endParaRPr lang="ar-SA" dirty="0" smtClean="0"/>
          </a:p>
          <a:p>
            <a:r>
              <a:rPr lang="ar-SA" dirty="0" smtClean="0"/>
              <a:t>الكتابة : الإملاء .</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4</a:t>
            </a:fld>
            <a:endParaRPr lang="en-US" smtClean="0">
              <a:cs typeface="Arial" pitchFamily="34" charset="0"/>
            </a:endParaRPr>
          </a:p>
        </p:txBody>
      </p:sp>
      <p:sp>
        <p:nvSpPr>
          <p:cNvPr id="4" name="مستطيل 3"/>
          <p:cNvSpPr/>
          <p:nvPr/>
        </p:nvSpPr>
        <p:spPr>
          <a:xfrm>
            <a:off x="4881563" y="1676400"/>
            <a:ext cx="3397256" cy="3508653"/>
          </a:xfrm>
          <a:prstGeom prst="rect">
            <a:avLst/>
          </a:prstGeom>
        </p:spPr>
        <p:txBody>
          <a:bodyPr wrap="square">
            <a:spAutoFit/>
          </a:bodyPr>
          <a:lstStyle/>
          <a:p>
            <a:endParaRPr lang="ar-SA" b="1" dirty="0" smtClean="0"/>
          </a:p>
          <a:p>
            <a:r>
              <a:rPr lang="ar-SA" b="1" dirty="0" smtClean="0"/>
              <a:t>الحقول المجاورة لعلم البلاغة قديما :</a:t>
            </a:r>
          </a:p>
          <a:p>
            <a:endParaRPr lang="ar-SA" b="1" dirty="0" smtClean="0"/>
          </a:p>
          <a:p>
            <a:endParaRPr lang="ar-SA" b="1" dirty="0" smtClean="0"/>
          </a:p>
          <a:p>
            <a:r>
              <a:rPr lang="ar-SA" sz="4400" b="1" dirty="0" smtClean="0">
                <a:solidFill>
                  <a:srgbClr val="FF0000"/>
                </a:solidFill>
              </a:rPr>
              <a:t>الإعجاز</a:t>
            </a:r>
            <a:endParaRPr lang="en-US" sz="4400" b="1" dirty="0" smtClean="0">
              <a:solidFill>
                <a:srgbClr val="FF0000"/>
              </a:solidFill>
            </a:endParaRPr>
          </a:p>
          <a:p>
            <a:r>
              <a:rPr lang="ar-SA" sz="4400" b="1" dirty="0" smtClean="0">
                <a:solidFill>
                  <a:srgbClr val="FF0000"/>
                </a:solidFill>
              </a:rPr>
              <a:t>النقد الأدبي</a:t>
            </a:r>
          </a:p>
          <a:p>
            <a:r>
              <a:rPr lang="ar-SA" sz="4400" b="1" dirty="0" smtClean="0">
                <a:solidFill>
                  <a:srgbClr val="FF0000"/>
                </a:solidFill>
              </a:rPr>
              <a:t>النحو</a:t>
            </a:r>
          </a:p>
          <a:p>
            <a:endParaRPr lang="ar-SA" b="1"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عناصر المحاضرة</a:t>
            </a:r>
            <a:endParaRPr lang="en-US" dirty="0">
              <a:solidFill>
                <a:srgbClr val="C00000"/>
              </a:solidFill>
            </a:endParaRPr>
          </a:p>
        </p:txBody>
      </p:sp>
      <p:sp>
        <p:nvSpPr>
          <p:cNvPr id="15366"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6FB9C49D-7705-4461-AFFE-CE25E9EDDD09}" type="slidenum">
              <a:rPr lang="ar-SA" smtClean="0">
                <a:cs typeface="Arial" pitchFamily="34" charset="0"/>
              </a:rPr>
              <a:pPr/>
              <a:t>5</a:t>
            </a:fld>
            <a:endParaRPr lang="en-US" smtClean="0">
              <a:cs typeface="Arial" pitchFamily="34" charset="0"/>
            </a:endParaRPr>
          </a:p>
        </p:txBody>
      </p:sp>
      <p:sp>
        <p:nvSpPr>
          <p:cNvPr id="4" name="مستطيل 3"/>
          <p:cNvSpPr/>
          <p:nvPr/>
        </p:nvSpPr>
        <p:spPr>
          <a:xfrm>
            <a:off x="381000" y="1447800"/>
            <a:ext cx="9296400" cy="4924425"/>
          </a:xfrm>
          <a:prstGeom prst="rect">
            <a:avLst/>
          </a:prstGeom>
        </p:spPr>
        <p:txBody>
          <a:bodyPr wrap="square">
            <a:spAutoFit/>
          </a:bodyPr>
          <a:lstStyle/>
          <a:p>
            <a:r>
              <a:rPr lang="ar-SA" b="1" dirty="0" smtClean="0"/>
              <a:t>البلاغة</a:t>
            </a:r>
          </a:p>
          <a:p>
            <a:endParaRPr lang="ar-SA" b="1" dirty="0" smtClean="0"/>
          </a:p>
          <a:p>
            <a:r>
              <a:rPr lang="ar-SA" b="1" dirty="0" smtClean="0"/>
              <a:t>الحقول المجاورة لها قديما :</a:t>
            </a:r>
          </a:p>
          <a:p>
            <a:endParaRPr lang="ar-SA" b="1" dirty="0" smtClean="0"/>
          </a:p>
          <a:p>
            <a:r>
              <a:rPr lang="ar-SA" sz="4400" b="1" dirty="0" smtClean="0">
                <a:solidFill>
                  <a:srgbClr val="FF0000"/>
                </a:solidFill>
              </a:rPr>
              <a:t>النحو</a:t>
            </a:r>
            <a:r>
              <a:rPr lang="ar-SA" sz="4400" b="1" dirty="0" smtClean="0"/>
              <a:t> </a:t>
            </a:r>
          </a:p>
          <a:p>
            <a:r>
              <a:rPr lang="ar-SA" b="1" dirty="0" smtClean="0"/>
              <a:t>يقصد به هنا : الدور الذي تؤديه الكلمة في التراكيب عن طريق مكانتها في الجملة أو طريق صياغتها أو طريق معناها.</a:t>
            </a:r>
          </a:p>
          <a:p>
            <a:endParaRPr lang="ar-SA" b="1" dirty="0"/>
          </a:p>
          <a:p>
            <a:r>
              <a:rPr lang="ar-SA" b="1" dirty="0" smtClean="0"/>
              <a:t>فبعض الكلمات تكتسب معنى بحسب المكانة من كونها فاعلا أو مفعولا أو حالا أو تمييزا، ... الخ .</a:t>
            </a:r>
          </a:p>
          <a:p>
            <a:r>
              <a:rPr lang="ar-SA" b="1" dirty="0" smtClean="0"/>
              <a:t>فحين ندرك الفرق الدقيق الذي يحدثه تغيير مكانة كل كلمة في الجملة وتوضع الجملة في مكانها المناسب للمعنى يكون ذلك إسهاما في تحقيق معنى النظم في التركيب.</a:t>
            </a:r>
          </a:p>
          <a:p>
            <a:endParaRPr lang="ar-SA" b="1" dirty="0"/>
          </a:p>
          <a:p>
            <a:r>
              <a:rPr lang="ar-SA" b="1" dirty="0" smtClean="0"/>
              <a:t>وقد تأخذ الكلمة معناها النحوي عن طريق صياغتها على وزن معين أو صيغة معينة فصياغة اسم الفاعل في المعنى غير صياغة صيغ المبالغة أو الصفة المشبهة، ومراعاة هذه الدقائق في الصياغة أيضا إسهام في تحقيق معنى النظم في التراكيب.</a:t>
            </a:r>
          </a:p>
          <a:p>
            <a:endParaRPr lang="ar-SA" b="1" dirty="0"/>
          </a:p>
          <a:p>
            <a:r>
              <a:rPr lang="ar-SA" b="1" dirty="0" smtClean="0"/>
              <a:t> </a:t>
            </a:r>
          </a:p>
          <a:p>
            <a:endParaRPr lang="ar-SA" b="1"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just" rtl="1"/>
            <a:r>
              <a:rPr lang="ar-SA" sz="2000" dirty="0" smtClean="0"/>
              <a:t>وقد تأخذ بعض الكلمات معناها عن طريق وضعها (أصل استخدامها عربيا) ، </a:t>
            </a:r>
          </a:p>
          <a:p>
            <a:pPr algn="just" rtl="1"/>
            <a:r>
              <a:rPr lang="ar-SA" sz="2000" dirty="0" smtClean="0"/>
              <a:t>فـ(إذا) و (إنْ) تستعملان للشرط ولكن (إذا) نسبة وقوع الفعل كبيرة  ، أما (إنْ) فنسبة </a:t>
            </a:r>
            <a:r>
              <a:rPr lang="ar-SA" sz="2000" dirty="0"/>
              <a:t>وقوع الفعل </a:t>
            </a:r>
            <a:r>
              <a:rPr lang="ar-SA" sz="2000" dirty="0" smtClean="0"/>
              <a:t>قليلة .</a:t>
            </a:r>
          </a:p>
          <a:p>
            <a:pPr algn="just" rtl="1"/>
            <a:r>
              <a:rPr lang="ar-SA" sz="2000" dirty="0" smtClean="0"/>
              <a:t>و (لم ، لن) للنفي ولكن (لم) للماضي ، و(لن) للمستقبل.</a:t>
            </a:r>
          </a:p>
          <a:p>
            <a:pPr algn="just" rtl="1"/>
            <a:r>
              <a:rPr lang="ar-SA" sz="2000" dirty="0" smtClean="0"/>
              <a:t>و (الفاء ، ثم) للعطف ، ولكن (الفاء) للتعقيب، و(ثم) للتراخي.</a:t>
            </a:r>
          </a:p>
          <a:p>
            <a:pPr algn="just" rtl="1"/>
            <a:endParaRPr lang="ar-SA" sz="2000" dirty="0"/>
          </a:p>
          <a:p>
            <a:pPr algn="just" rtl="1"/>
            <a:r>
              <a:rPr lang="ar-SA" sz="2000" dirty="0" smtClean="0"/>
              <a:t>إذن : المقصود بالمعاني النحوية هو إدراك المعاني الدقيقة المرتبطة بالنحو والملاءمة بينها وبين المعاني النفسية في نسج الكلام وتركيبه ليكون كلاما بليغا.</a:t>
            </a:r>
          </a:p>
          <a:p>
            <a:pPr algn="just" rtl="1"/>
            <a:endParaRPr lang="ar-SA" sz="2000" dirty="0"/>
          </a:p>
          <a:p>
            <a:pPr algn="just" rtl="1"/>
            <a:r>
              <a:rPr lang="ar-SA" sz="2000" dirty="0" smtClean="0"/>
              <a:t>فيجب التفريق بين ما هو شائع عن النحو بأنه الإعراب وتقويم اللسان عند النطق فقط ، فهذا لا يصلح أن يكون مقياسا للتفاضل البلاغي والجمالي، بل الإعراب هنا شرط لصحة الجملة من أساسها، بحيث يكون خلوها منه موجبا لفسادها ، ووجوده شرط لأن يكون كلاما عربيا صحيحا.</a:t>
            </a:r>
          </a:p>
          <a:p>
            <a:pPr algn="just" rtl="1"/>
            <a:r>
              <a:rPr lang="ar-SA" sz="2000" dirty="0" smtClean="0"/>
              <a:t>ومجال التفاوت في المعاني النحوية ، فمثلا : قوله تعالى :(فما ربحت تجارتهم) .</a:t>
            </a:r>
            <a:endParaRPr lang="ar-SA" sz="2000" dirty="0"/>
          </a:p>
        </p:txBody>
      </p:sp>
    </p:spTree>
    <p:extLst>
      <p:ext uri="{BB962C8B-B14F-4D97-AF65-F5344CB8AC3E}">
        <p14:creationId xmlns="" xmlns:p14="http://schemas.microsoft.com/office/powerpoint/2010/main" val="236348112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3776</TotalTime>
  <Words>332</Words>
  <Application>Microsoft Office PowerPoint</Application>
  <PresentationFormat>A4 Paper (210x297 mm)‎</PresentationFormat>
  <Paragraphs>58</Paragraphs>
  <Slides>6</Slides>
  <Notes>0</Notes>
  <HiddenSlides>0</HiddenSlides>
  <MMClips>0</MMClips>
  <ScaleCrop>false</ScaleCrop>
  <HeadingPairs>
    <vt:vector size="4" baseType="variant">
      <vt:variant>
        <vt:lpstr>سمة</vt:lpstr>
      </vt:variant>
      <vt:variant>
        <vt:i4>1</vt:i4>
      </vt:variant>
      <vt:variant>
        <vt:lpstr>عناوين الشرائح</vt:lpstr>
      </vt:variant>
      <vt:variant>
        <vt:i4>6</vt:i4>
      </vt:variant>
    </vt:vector>
  </HeadingPairs>
  <TitlesOfParts>
    <vt:vector size="7" baseType="lpstr">
      <vt:lpstr>Office Theme</vt:lpstr>
      <vt:lpstr>الشريحة 1</vt:lpstr>
      <vt:lpstr>المحاضرة الحادية عشرة البلاغة العربيّة  والحقول المجاورة لها قديما. </vt:lpstr>
      <vt:lpstr>عناصر المحاضرة</vt:lpstr>
      <vt:lpstr>عناصر المحاضرة</vt:lpstr>
      <vt:lpstr>عناصر المحاضرة</vt:lpstr>
      <vt:lpstr>الشريحة 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eslam</cp:lastModifiedBy>
  <cp:revision>163</cp:revision>
  <dcterms:created xsi:type="dcterms:W3CDTF">2009-10-14T19:14:34Z</dcterms:created>
  <dcterms:modified xsi:type="dcterms:W3CDTF">2012-11-23T12:55:40Z</dcterms:modified>
</cp:coreProperties>
</file>