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7" r:id="rId4"/>
    <p:sldId id="268" r:id="rId5"/>
    <p:sldId id="269" r:id="rId6"/>
    <p:sldId id="279" r:id="rId7"/>
    <p:sldId id="277" r:id="rId8"/>
    <p:sldId id="278"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90" d="100"/>
          <a:sy n="90" d="100"/>
        </p:scale>
        <p:origin x="-72" y="-7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4/8/2012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xmlns="" val="15533797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.التفكير البلاغي عند العرب</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د. أحمد بن عبد اللطيف </a:t>
            </a:r>
            <a:r>
              <a:rPr lang="ar-SA" sz="2600" b="1" dirty="0" err="1" smtClean="0">
                <a:solidFill>
                  <a:srgbClr val="7F7F7F"/>
                </a:solidFill>
                <a:latin typeface="Calibri" pitchFamily="34" charset="0"/>
                <a:cs typeface="Times New Roman" pitchFamily="18" charset="0"/>
              </a:rPr>
              <a:t>العرفج</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smtClean="0">
                <a:solidFill>
                  <a:srgbClr val="376092"/>
                </a:solidFill>
                <a:latin typeface="ae_AlMateen" pitchFamily="2" charset="-78"/>
                <a:cs typeface="ae_AlMateen" pitchFamily="2" charset="-78"/>
              </a:rPr>
              <a:t>المحاضرة الثالثة </a:t>
            </a:r>
            <a:r>
              <a:rPr lang="ar-SA" spc="-150" dirty="0" smtClean="0">
                <a:solidFill>
                  <a:srgbClr val="376092"/>
                </a:solidFill>
                <a:latin typeface="ae_AlMateen" pitchFamily="2" charset="-78"/>
                <a:cs typeface="ae_AlMateen" pitchFamily="2" charset="-78"/>
              </a:rPr>
              <a:t>عشرة</a:t>
            </a:r>
            <a:br>
              <a:rPr lang="ar-SA" spc="-150" dirty="0" smtClean="0">
                <a:solidFill>
                  <a:srgbClr val="376092"/>
                </a:solidFill>
                <a:latin typeface="ae_AlMateen" pitchFamily="2" charset="-78"/>
                <a:cs typeface="ae_AlMateen" pitchFamily="2" charset="-78"/>
              </a:rPr>
            </a:br>
            <a:r>
              <a:rPr lang="ar-SA" sz="2400" b="1" dirty="0" smtClean="0"/>
              <a:t> تداوليّة البلاغة العربيّة قديما وحديثا. </a:t>
            </a:r>
            <a:endParaRPr lang="en-US" sz="2400"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smtClean="0">
              <a:cs typeface="Arial" pitchFamily="34" charset="0"/>
            </a:endParaRPr>
          </a:p>
        </p:txBody>
      </p:sp>
      <p:sp>
        <p:nvSpPr>
          <p:cNvPr id="2" name="مربع نص 1"/>
          <p:cNvSpPr txBox="1"/>
          <p:nvPr/>
        </p:nvSpPr>
        <p:spPr>
          <a:xfrm>
            <a:off x="2514600" y="1676400"/>
            <a:ext cx="7239000" cy="2862322"/>
          </a:xfrm>
          <a:prstGeom prst="rect">
            <a:avLst/>
          </a:prstGeom>
          <a:noFill/>
        </p:spPr>
        <p:txBody>
          <a:bodyPr wrap="square" rtlCol="1">
            <a:spAutoFit/>
          </a:bodyPr>
          <a:lstStyle/>
          <a:p>
            <a:r>
              <a:rPr lang="ar-SA" b="1" u="sng" dirty="0" smtClean="0">
                <a:solidFill>
                  <a:schemeClr val="accent6">
                    <a:lumMod val="50000"/>
                  </a:schemeClr>
                </a:solidFill>
              </a:rPr>
              <a:t>التداولية:</a:t>
            </a:r>
          </a:p>
          <a:p>
            <a:r>
              <a:rPr lang="ar-SA" dirty="0" smtClean="0"/>
              <a:t>مذهب لساني يدرس علاقة النشاط اللغوي بمستعمليه وطرق وكيفيات استخدام العلامات اللغوية بنجاح .</a:t>
            </a:r>
          </a:p>
          <a:p>
            <a:r>
              <a:rPr lang="ar-SA" dirty="0" smtClean="0"/>
              <a:t>فهي منهج سياقي موضوعه بيان فاعلية اللغة متعلقة بالاستعمال من خلال الوقوف على الأغراض والمقاصد ومراعاة الأحوال وفقه ملابسات الوضع والإنتاج والفهم .</a:t>
            </a:r>
          </a:p>
          <a:p>
            <a:r>
              <a:rPr lang="ar-SA" dirty="0" smtClean="0"/>
              <a:t>فالتداولية تنظر إلى اللغة باعتبارها نشاطا يمارس من قبل المتكلمين لإفادة السامعين معنى ما ضمن إطار سياقي , ولا تكتفي بوصف البُنى في أشكالها الظاهرة ومن ثَم فهي نظرية لا تفصل الإنتاج اللغوي عن شروطه الخارجية , ولا تدرس اللغة الميتة المعزولة بوصفها نظاما من القواعد المجردة وإنما تدرس اللغة بوصفها كيانا مستعملا من قبل شخص معين في مقام معين موجها إلى مخاطب معين لأداء غرض معين .</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smtClean="0">
              <a:cs typeface="Arial" pitchFamily="34" charset="0"/>
            </a:endParaRPr>
          </a:p>
        </p:txBody>
      </p:sp>
      <p:sp>
        <p:nvSpPr>
          <p:cNvPr id="2" name="مربع نص 1"/>
          <p:cNvSpPr txBox="1"/>
          <p:nvPr/>
        </p:nvSpPr>
        <p:spPr>
          <a:xfrm>
            <a:off x="381000" y="1676400"/>
            <a:ext cx="9296400" cy="4247317"/>
          </a:xfrm>
          <a:prstGeom prst="rect">
            <a:avLst/>
          </a:prstGeom>
          <a:noFill/>
        </p:spPr>
        <p:txBody>
          <a:bodyPr wrap="square" rtlCol="1">
            <a:spAutoFit/>
          </a:bodyPr>
          <a:lstStyle/>
          <a:p>
            <a:r>
              <a:rPr lang="ar-SA" dirty="0" smtClean="0"/>
              <a:t>كيف نقرأ هذه الجملة </a:t>
            </a:r>
            <a:r>
              <a:rPr lang="ar-SA" dirty="0" err="1" smtClean="0"/>
              <a:t>تداوليا</a:t>
            </a:r>
            <a:r>
              <a:rPr lang="ar-SA" dirty="0" smtClean="0"/>
              <a:t> </a:t>
            </a:r>
          </a:p>
          <a:p>
            <a:r>
              <a:rPr lang="ar-SA" dirty="0" smtClean="0"/>
              <a:t>( السماء لا تمطر ذهبا ) :</a:t>
            </a:r>
          </a:p>
          <a:p>
            <a:r>
              <a:rPr lang="ar-SA" dirty="0" smtClean="0"/>
              <a:t>1/ أي أن الإنسان يجتهد ليحصل ما يريد .</a:t>
            </a:r>
          </a:p>
          <a:p>
            <a:r>
              <a:rPr lang="ar-SA" dirty="0" smtClean="0"/>
              <a:t>2/ أي أن المال والنجاح لا يأتيان لكسول .</a:t>
            </a:r>
          </a:p>
          <a:p>
            <a:r>
              <a:rPr lang="ar-SA" dirty="0" smtClean="0"/>
              <a:t>3/ عدم الاتكالية , والاعتماد على النفس .</a:t>
            </a:r>
          </a:p>
          <a:p>
            <a:r>
              <a:rPr lang="ar-SA" dirty="0" smtClean="0"/>
              <a:t>.... هذا هو التداول ؛ يكون للجملة الواحدة معان متعددة .</a:t>
            </a:r>
          </a:p>
          <a:p>
            <a:endParaRPr lang="ar-SA" dirty="0"/>
          </a:p>
          <a:p>
            <a:r>
              <a:rPr lang="ar-SA" dirty="0" smtClean="0"/>
              <a:t>( الشمس ) :</a:t>
            </a:r>
          </a:p>
          <a:p>
            <a:r>
              <a:rPr lang="ar-SA" dirty="0" smtClean="0"/>
              <a:t>أي كوكب , امرأة جميلة , ضوء , ملك , رمز لأي معنى رفيع عند المتكلم .</a:t>
            </a:r>
          </a:p>
          <a:p>
            <a:endParaRPr lang="ar-SA" dirty="0" smtClean="0"/>
          </a:p>
          <a:p>
            <a:r>
              <a:rPr lang="ar-SA" dirty="0" smtClean="0"/>
              <a:t>فالتداولية ليست علما لغويا محضا يكتفي بوصف وتفسير البُنى اللغوية , ويتوقف عند حدودها وأشكالها الظاهرة , ولكنه علم جديد للتواصل يدرس الظواهر اللغوية في مجال الاستعمال , ويدمج من ثَم مشاريع متعددة في دراسة ظاهرة التواصل اللغوي وتفسيره .</a:t>
            </a:r>
          </a:p>
          <a:p>
            <a:r>
              <a:rPr lang="ar-SA" dirty="0" smtClean="0"/>
              <a:t>فالتداولية إذا تسعى إلى إيجاد القوانين الكلية للاستعمال اللغوي , والتعرف على القدرات الإنسانية على التواصل , وتصير التداولية جديرة بأن تسمى </a:t>
            </a:r>
            <a:r>
              <a:rPr lang="ar-SA" dirty="0" smtClean="0">
                <a:solidFill>
                  <a:srgbClr val="FF0000"/>
                </a:solidFill>
              </a:rPr>
              <a:t>علم استعمال الكلام لغويا </a:t>
            </a:r>
            <a:r>
              <a:rPr lang="ar-SA" dirty="0" smtClean="0"/>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5</a:t>
            </a:fld>
            <a:endParaRPr lang="en-US" smtClean="0">
              <a:cs typeface="Arial" pitchFamily="34" charset="0"/>
            </a:endParaRPr>
          </a:p>
        </p:txBody>
      </p:sp>
      <p:sp>
        <p:nvSpPr>
          <p:cNvPr id="2" name="مربع نص 1"/>
          <p:cNvSpPr txBox="1"/>
          <p:nvPr/>
        </p:nvSpPr>
        <p:spPr>
          <a:xfrm>
            <a:off x="381000" y="1622869"/>
            <a:ext cx="9372600" cy="1754326"/>
          </a:xfrm>
          <a:prstGeom prst="rect">
            <a:avLst/>
          </a:prstGeom>
          <a:noFill/>
        </p:spPr>
        <p:txBody>
          <a:bodyPr wrap="square" rtlCol="1">
            <a:spAutoFit/>
          </a:bodyPr>
          <a:lstStyle/>
          <a:p>
            <a:r>
              <a:rPr lang="ar-SA" dirty="0" smtClean="0"/>
              <a:t>الإفادة يمكن اعتبارها قرينة تداولية يُعوِّل عليها </a:t>
            </a:r>
            <a:r>
              <a:rPr lang="ar-SA" dirty="0" err="1" smtClean="0"/>
              <a:t>التداوليون</a:t>
            </a:r>
            <a:r>
              <a:rPr lang="ar-SA" dirty="0" smtClean="0"/>
              <a:t> كثيرا , لاسيما في تحديد علم المعاني الذي يندرج ضمن علم البلاغة .</a:t>
            </a:r>
          </a:p>
          <a:p>
            <a:endParaRPr lang="ar-SA" dirty="0" smtClean="0"/>
          </a:p>
          <a:p>
            <a:r>
              <a:rPr lang="ar-SA" dirty="0" smtClean="0"/>
              <a:t>تناول البلاغيون كيفية إنتاج النص لدى المتكلم، وآلية فهمه عند السامع، ومدى مراعاة الظروف والأحوال الملتبسة بإنجازه، وذلك من خلال توخي المتكلم أثناء إصدار الحدث الكلامي حال السامع وهيئاته, إلى جانب إدراك السامع لما يبلغه الأول من أغراض ومقاصد يسعى إلى توضيحها, في تراكيب معينة , بدلالة القرائن اللفظية والحالية التي تحف الكلام الذي يتلفظ به .</a:t>
            </a:r>
          </a:p>
          <a:p>
            <a:endParaRPr lang="ar-SA"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2000" dirty="0" smtClean="0">
                <a:solidFill>
                  <a:srgbClr val="FF0000"/>
                </a:solidFill>
              </a:rPr>
              <a:t>هل درس العلماء العرب السابقون في العصور السابقة التداولية بالمعنى الحديث؟</a:t>
            </a:r>
            <a:endParaRPr lang="en-US" sz="2000" dirty="0" smtClean="0">
              <a:solidFill>
                <a:srgbClr val="FF0000"/>
              </a:solidFill>
            </a:endParaRPr>
          </a:p>
          <a:p>
            <a:pPr rtl="1"/>
            <a:r>
              <a:rPr lang="ar-SA" sz="2000" dirty="0" smtClean="0"/>
              <a:t>إن تقسيم الكلام إلى خبر وإنشاء، وتحديد أنواع الخبر باعتبار السامع ، والحديث عن مقتضى الحال،  وتأثير العناصر السياقية والمقامات المختلفة، من صميم بحث التداولية .</a:t>
            </a:r>
          </a:p>
          <a:p>
            <a:pPr rtl="1"/>
            <a:r>
              <a:rPr lang="ar-SA" sz="2000" dirty="0" smtClean="0"/>
              <a:t>وهذا ما نجده خاصة عند </a:t>
            </a:r>
            <a:r>
              <a:rPr lang="ar-SA" sz="2000" dirty="0" err="1" smtClean="0"/>
              <a:t>السكاكي</a:t>
            </a:r>
            <a:r>
              <a:rPr lang="ar-SA" sz="2000" dirty="0" smtClean="0"/>
              <a:t> في ( مفتاح العلوم ) , وابن سنان </a:t>
            </a:r>
            <a:r>
              <a:rPr lang="ar-SA" sz="2000" dirty="0" err="1" smtClean="0"/>
              <a:t>الخفاجي</a:t>
            </a:r>
            <a:r>
              <a:rPr lang="ar-SA" sz="2000" dirty="0" smtClean="0"/>
              <a:t> في ( سر الفصاحة) وأبي هلال العسكري في (الصناعتين)، حازم </a:t>
            </a:r>
            <a:r>
              <a:rPr lang="ar-SA" sz="2000" dirty="0" err="1" smtClean="0"/>
              <a:t>القرطاجني</a:t>
            </a:r>
            <a:r>
              <a:rPr lang="ar-SA" sz="2000" dirty="0" smtClean="0"/>
              <a:t> في (</a:t>
            </a:r>
            <a:r>
              <a:rPr lang="ar-SA" sz="2000" smtClean="0"/>
              <a:t>منهاج البلغاء) </a:t>
            </a:r>
            <a:r>
              <a:rPr lang="ar-SA" sz="2000" dirty="0" smtClean="0"/>
              <a:t>.</a:t>
            </a:r>
          </a:p>
          <a:p>
            <a:pPr rtl="1"/>
            <a:r>
              <a:rPr lang="ar-SA" sz="2000" dirty="0" smtClean="0"/>
              <a:t>فالانتقال من المعنى الحرفي إلى المعنى المتضمن (المستلزم) عبر سلسلة من اللوازم أو الوسائط القريبة والبعيدة , إلى معاني الأساليب المستفادة من ملاحظة المقاصد والأحوال , إلى الشروط  التداولية المتعلقة بالمتكلم , والسامع , والنص من خلال القوانين العامة للخطاب من حيث اختيار اللفظ المناسب والمعنى المناسب واللحظة المناسبة وغيرها من القضايا التداولية .</a:t>
            </a:r>
          </a:p>
          <a:p>
            <a:pPr rtl="1"/>
            <a:endParaRPr lang="ar-SA" sz="2000" dirty="0" smtClean="0"/>
          </a:p>
          <a:p>
            <a:pPr rtl="1"/>
            <a:r>
              <a:rPr lang="ar-SA" sz="2000" dirty="0" smtClean="0">
                <a:solidFill>
                  <a:srgbClr val="FF0000"/>
                </a:solidFill>
              </a:rPr>
              <a:t>نستنتج مما سبق أن التداول ظهر قديما عند علماء العرب </a:t>
            </a:r>
            <a:r>
              <a:rPr lang="ar-SA" sz="2000" dirty="0" smtClean="0"/>
              <a:t>, ولذلك نظر العلماء الأوائل في تعدد المعاني للمقولة الواحدة وذلك من خلال مفهوم الجملة الخبرية والإنشائية .</a:t>
            </a:r>
          </a:p>
          <a:p>
            <a:pPr rtl="1"/>
            <a:r>
              <a:rPr lang="ar-SA" sz="2000" dirty="0" smtClean="0"/>
              <a:t>الجملة الواحدة لها معان لا حدود لها بحسب الملابسات .</a:t>
            </a:r>
          </a:p>
          <a:p>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000" dirty="0" smtClean="0"/>
              <a:t>التداولية حديثا :</a:t>
            </a:r>
          </a:p>
          <a:p>
            <a:pPr rtl="1"/>
            <a:endParaRPr lang="ar-SA" sz="2000" dirty="0" smtClean="0"/>
          </a:p>
          <a:p>
            <a:pPr rtl="1"/>
            <a:r>
              <a:rPr lang="ar-SA" sz="2000" dirty="0" smtClean="0"/>
              <a:t>مرجعيات التداولية :</a:t>
            </a:r>
          </a:p>
          <a:p>
            <a:pPr rtl="1"/>
            <a:r>
              <a:rPr lang="ar-SA" sz="2000" dirty="0" smtClean="0"/>
              <a:t>1- الأفعال الكلامية ، المستمدة من الفلسفة . </a:t>
            </a:r>
          </a:p>
          <a:p>
            <a:pPr rtl="1"/>
            <a:r>
              <a:rPr lang="ar-SA" sz="2000" dirty="0" smtClean="0"/>
              <a:t>2- نظرية المحادثة ، مستمدة من فلسفة بول </a:t>
            </a:r>
            <a:r>
              <a:rPr lang="ar-SA" sz="2000" dirty="0" err="1" smtClean="0"/>
              <a:t>غرايس</a:t>
            </a:r>
            <a:endParaRPr lang="ar-SA" sz="2000" dirty="0" smtClean="0"/>
          </a:p>
          <a:p>
            <a:pPr rtl="1"/>
            <a:r>
              <a:rPr lang="ar-SA" sz="2000" dirty="0" smtClean="0"/>
              <a:t>3- نظرية الملاءمة مستمدة من نظريات علم النفس.</a:t>
            </a:r>
          </a:p>
          <a:p>
            <a:pPr rtl="1"/>
            <a:r>
              <a:rPr lang="ar-SA" sz="2000" dirty="0" smtClean="0"/>
              <a:t>اهتمامات التداولية :</a:t>
            </a:r>
          </a:p>
          <a:p>
            <a:pPr rtl="1"/>
            <a:r>
              <a:rPr lang="ar-SA" sz="2000" dirty="0" smtClean="0"/>
              <a:t>التداولية : لا تدرس اللغة في ذاتها كالبنيوية بل تدرس استعمال اللغة كخطاب صادر من مرسل محدد إلى مخاطب محدد.</a:t>
            </a:r>
          </a:p>
          <a:p>
            <a:pPr rtl="1"/>
            <a:r>
              <a:rPr lang="ar-SA" sz="2000" dirty="0" smtClean="0"/>
              <a:t>التداولية : تعتمد على الاستدلالات ومعالجة الملفوظات بمعنى معالجة النصوص اللغوية التي عجزت عن دراستها البنيوية.</a:t>
            </a:r>
          </a:p>
          <a:p>
            <a:pPr rtl="1"/>
            <a:r>
              <a:rPr lang="ar-SA" sz="2000" dirty="0" smtClean="0"/>
              <a:t>البنيوية : لا تعتمد على المرجع، أما التداولية فتحيل النص إلى </a:t>
            </a:r>
            <a:r>
              <a:rPr lang="ar-SA" sz="2000" dirty="0" err="1" smtClean="0"/>
              <a:t>مرحعه</a:t>
            </a:r>
            <a:r>
              <a:rPr lang="ar-SA" sz="2000" dirty="0" smtClean="0"/>
              <a:t> مثل جملة (لقد خفضوا ثمن الذهب).</a:t>
            </a:r>
          </a:p>
          <a:p>
            <a:pPr rtl="1"/>
            <a:endParaRPr lang="ar-SA" sz="2000" dirty="0"/>
          </a:p>
        </p:txBody>
      </p:sp>
    </p:spTree>
    <p:extLst>
      <p:ext uri="{BB962C8B-B14F-4D97-AF65-F5344CB8AC3E}">
        <p14:creationId xmlns:p14="http://schemas.microsoft.com/office/powerpoint/2010/main" xmlns="" val="21520925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Low" rtl="1"/>
            <a:r>
              <a:rPr lang="ar-SA" sz="2000" dirty="0" smtClean="0"/>
              <a:t>هناك تقليد </a:t>
            </a:r>
            <a:r>
              <a:rPr lang="ar-SA" sz="2000" dirty="0"/>
              <a:t>ملحوظٌ بوضوح في أعمال الكثير من اللسانيين العرب المحدَثين الذين توقفوا عند الحديث باللغة العربية عن النظريات اللسانية الغربية، أو زادَ </a:t>
            </a:r>
            <a:r>
              <a:rPr lang="ar-SA" sz="2000" dirty="0" err="1"/>
              <a:t>مجتهدوهم</a:t>
            </a:r>
            <a:r>
              <a:rPr lang="ar-SA" sz="2000" dirty="0"/>
              <a:t> بأن حاولوا تطويعَ العربية للنماذج النحوية الغربية، وسَعْوا إلى إيجادِ تطابقٍ بين توقعات تلك النماذج وبين واقع اللهجات المحلية، أو بينها وبين عربية الصحافة اليومية. بل كان استيراد اللسانيات إلى وطن العربية  لذات اللسانيات ومن أجل ذاتها، كما سيتضح أكثر في الحوار الأول من هذا المقال.</a:t>
            </a:r>
            <a:endParaRPr lang="en-US" sz="2000" dirty="0"/>
          </a:p>
          <a:p>
            <a:pPr algn="justLow" rtl="1"/>
            <a:r>
              <a:rPr lang="ar-SA" sz="2000" dirty="0"/>
              <a:t>ومن الصعب إنكارُ أن العلوم تُثمر النتائجَ المرجوة بشرط الاستنبات المحلي من أجل اقتراح حلولٍ عملية لمشاكل ملحَّةٍ محلياً. وينكشف ذلك من خلال المقارنة بين لسانيات عربيةٍ نشأت قديماً لمعالجة الخطاب الشرعي والأدبي فأثمرت أعمالاً هائلة قلَّ نظيرُها في مختلف اللغات البشرية، وبين لسانيات غربية استُقدِمت إلى وطن العربية بهدف استحداث معالجةٍ أخرى لنفس الخطاب الشرعي والأدبي، فكانت النتائج هزيلة كماً وكيفاً إلى درجة تعذُّر المقارنة بين المعالجتين</a:t>
            </a:r>
          </a:p>
        </p:txBody>
      </p:sp>
    </p:spTree>
    <p:extLst>
      <p:ext uri="{BB962C8B-B14F-4D97-AF65-F5344CB8AC3E}">
        <p14:creationId xmlns:p14="http://schemas.microsoft.com/office/powerpoint/2010/main" xmlns="" val="1803262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3313</TotalTime>
  <Words>781</Words>
  <Application>Microsoft Office PowerPoint</Application>
  <PresentationFormat>A4 Paper (210x297 mm)‎</PresentationFormat>
  <Paragraphs>55</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Office Theme</vt:lpstr>
      <vt:lpstr>الشريحة 1</vt:lpstr>
      <vt:lpstr>المحاضرة الثالثة عشرة  تداوليّة البلاغة العربيّة قديما وحديثا. </vt:lpstr>
      <vt:lpstr>عناصر المحاضرة</vt:lpstr>
      <vt:lpstr>عناصر المحاضرة</vt:lpstr>
      <vt:lpstr>عناصر المحاضرة</vt:lpstr>
      <vt:lpstr>الشريحة 6</vt:lpstr>
      <vt:lpstr>الشريحة 7</vt:lpstr>
      <vt:lpstr>الشريحة 8</vt:lpstr>
      <vt:lpstr>الشريحة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127</cp:revision>
  <dcterms:created xsi:type="dcterms:W3CDTF">2009-10-14T19:14:34Z</dcterms:created>
  <dcterms:modified xsi:type="dcterms:W3CDTF">2012-04-08T06:37:37Z</dcterms:modified>
</cp:coreProperties>
</file>