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71" r:id="rId4"/>
    <p:sldId id="273" r:id="rId5"/>
    <p:sldId id="274" r:id="rId6"/>
    <p:sldId id="275" r:id="rId7"/>
    <p:sldId id="276" r:id="rId8"/>
    <p:sldId id="277" r:id="rId9"/>
    <p:sldId id="278" r:id="rId10"/>
    <p:sldId id="279" r:id="rId11"/>
    <p:sldId id="283" r:id="rId12"/>
    <p:sldId id="281" r:id="rId13"/>
    <p:sldId id="285" r:id="rId14"/>
    <p:sldId id="28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90" d="100"/>
          <a:sy n="90" d="100"/>
        </p:scale>
        <p:origin x="-600" y="348"/>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11/23/2012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 xmlns:p14="http://schemas.microsoft.com/office/powerpoint/2010/main" val="31323395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التفكير البلاغي عند العرب</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د.  أحمد بن عبد اللطيف العرفج</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defRPr/>
            </a:pPr>
            <a:r>
              <a:rPr lang="ar-SA" spc="-150" dirty="0" smtClean="0">
                <a:solidFill>
                  <a:srgbClr val="376092"/>
                </a:solidFill>
                <a:latin typeface="ae_AlMateen" pitchFamily="2" charset="-78"/>
                <a:cs typeface="ae_AlMateen" pitchFamily="2" charset="-78"/>
              </a:rPr>
              <a:t>المحاضرة الحادية عشرة</a:t>
            </a:r>
            <a:br>
              <a:rPr lang="ar-SA" spc="-150" dirty="0" smtClean="0">
                <a:solidFill>
                  <a:srgbClr val="376092"/>
                </a:solidFill>
                <a:latin typeface="ae_AlMateen" pitchFamily="2" charset="-78"/>
                <a:cs typeface="ae_AlMateen" pitchFamily="2" charset="-78"/>
              </a:rPr>
            </a:br>
            <a:r>
              <a:rPr lang="ar-SA" sz="2800" b="1" dirty="0" smtClean="0"/>
              <a:t>البلاغة العربيّة </a:t>
            </a:r>
            <a:r>
              <a:rPr lang="en-US" sz="2800" b="1" dirty="0" smtClean="0"/>
              <a:t/>
            </a:r>
            <a:br>
              <a:rPr lang="en-US" sz="2800" b="1" dirty="0" smtClean="0"/>
            </a:br>
            <a:r>
              <a:rPr lang="ar-SA" sz="2800" b="1" dirty="0" smtClean="0"/>
              <a:t>والحقول المجاورة لها حديثا. </a:t>
            </a:r>
            <a:endParaRPr lang="en-US" sz="2800"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3</a:t>
            </a:fld>
            <a:endParaRPr lang="en-US" smtClean="0">
              <a:cs typeface="Arial" pitchFamily="34" charset="0"/>
            </a:endParaRPr>
          </a:p>
        </p:txBody>
      </p:sp>
      <p:sp>
        <p:nvSpPr>
          <p:cNvPr id="4" name="مستطيل 3"/>
          <p:cNvSpPr/>
          <p:nvPr/>
        </p:nvSpPr>
        <p:spPr>
          <a:xfrm>
            <a:off x="3881430" y="1428736"/>
            <a:ext cx="4953000" cy="4524315"/>
          </a:xfrm>
          <a:prstGeom prst="rect">
            <a:avLst/>
          </a:prstGeom>
        </p:spPr>
        <p:txBody>
          <a:bodyPr>
            <a:spAutoFit/>
          </a:bodyPr>
          <a:lstStyle/>
          <a:p>
            <a:endParaRPr lang="ar-SA" b="1" dirty="0" smtClean="0"/>
          </a:p>
          <a:p>
            <a:r>
              <a:rPr lang="ar-SA" b="1" dirty="0" smtClean="0"/>
              <a:t>الحقول المجاورة لعلم البلاغة حديثا :</a:t>
            </a:r>
          </a:p>
          <a:p>
            <a:endParaRPr lang="ar-SA" b="1" dirty="0" smtClean="0"/>
          </a:p>
          <a:p>
            <a:endParaRPr lang="ar-SA" b="1" dirty="0" smtClean="0"/>
          </a:p>
          <a:p>
            <a:r>
              <a:rPr lang="ar-SA" sz="2400" b="1" dirty="0" smtClean="0">
                <a:solidFill>
                  <a:srgbClr val="FF0000"/>
                </a:solidFill>
              </a:rPr>
              <a:t>الأسلوبية  . </a:t>
            </a:r>
          </a:p>
          <a:p>
            <a:endParaRPr lang="ar-SA" sz="2400" b="1" dirty="0" smtClean="0">
              <a:solidFill>
                <a:srgbClr val="FF0000"/>
              </a:solidFill>
            </a:endParaRPr>
          </a:p>
          <a:p>
            <a:r>
              <a:rPr lang="ar-SA" sz="2400" b="1" dirty="0" smtClean="0">
                <a:solidFill>
                  <a:srgbClr val="FF0000"/>
                </a:solidFill>
              </a:rPr>
              <a:t>حقل الصورة . </a:t>
            </a:r>
          </a:p>
          <a:p>
            <a:endParaRPr lang="ar-SA" sz="2400" b="1" dirty="0" smtClean="0">
              <a:solidFill>
                <a:srgbClr val="FF0000"/>
              </a:solidFill>
            </a:endParaRPr>
          </a:p>
          <a:p>
            <a:r>
              <a:rPr lang="ar-SA" sz="2400" b="1" dirty="0" smtClean="0">
                <a:solidFill>
                  <a:srgbClr val="FF0000"/>
                </a:solidFill>
              </a:rPr>
              <a:t>الإيقاع . </a:t>
            </a:r>
          </a:p>
          <a:p>
            <a:endParaRPr lang="ar-SA" sz="2400" b="1" dirty="0" smtClean="0">
              <a:solidFill>
                <a:srgbClr val="FF0000"/>
              </a:solidFill>
            </a:endParaRPr>
          </a:p>
          <a:p>
            <a:r>
              <a:rPr lang="ar-SA" sz="2400" b="1" dirty="0" smtClean="0">
                <a:solidFill>
                  <a:srgbClr val="FF0000"/>
                </a:solidFill>
              </a:rPr>
              <a:t>الشعرية . </a:t>
            </a:r>
          </a:p>
          <a:p>
            <a:endParaRPr lang="ar-SA" sz="2400" b="1" dirty="0" smtClean="0">
              <a:solidFill>
                <a:srgbClr val="FF0000"/>
              </a:solidFill>
            </a:endParaRPr>
          </a:p>
          <a:p>
            <a:r>
              <a:rPr lang="ar-SA" sz="2400" b="1" dirty="0" smtClean="0">
                <a:solidFill>
                  <a:srgbClr val="FF0000"/>
                </a:solidFill>
              </a:rPr>
              <a:t>تحليل الخطاب .</a:t>
            </a:r>
            <a:endParaRPr lang="en-US" sz="2400" dirty="0">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4</a:t>
            </a:fld>
            <a:endParaRPr lang="en-US" smtClean="0">
              <a:cs typeface="Arial" pitchFamily="34" charset="0"/>
            </a:endParaRPr>
          </a:p>
        </p:txBody>
      </p:sp>
      <p:sp>
        <p:nvSpPr>
          <p:cNvPr id="4" name="مستطيل 3"/>
          <p:cNvSpPr/>
          <p:nvPr/>
        </p:nvSpPr>
        <p:spPr>
          <a:xfrm>
            <a:off x="2476500" y="2136339"/>
            <a:ext cx="4953000" cy="1200329"/>
          </a:xfrm>
          <a:prstGeom prst="rect">
            <a:avLst/>
          </a:prstGeom>
        </p:spPr>
        <p:txBody>
          <a:bodyPr>
            <a:spAutoFit/>
          </a:bodyPr>
          <a:lstStyle/>
          <a:p>
            <a:endParaRPr lang="ar-SA" b="1" dirty="0" smtClean="0"/>
          </a:p>
          <a:p>
            <a:r>
              <a:rPr lang="ar-SA" b="1" dirty="0" smtClean="0"/>
              <a:t>من الحقول المجاورة للبلاغة حديثا :</a:t>
            </a:r>
          </a:p>
          <a:p>
            <a:endParaRPr lang="ar-SA" b="1" dirty="0" smtClean="0"/>
          </a:p>
          <a:p>
            <a:r>
              <a:rPr lang="ar-SA" b="1" dirty="0" smtClean="0">
                <a:solidFill>
                  <a:srgbClr val="C00000"/>
                </a:solidFill>
              </a:rPr>
              <a:t>الأسلوب ، الأسلوبية </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5</a:t>
            </a:fld>
            <a:endParaRPr lang="en-US" smtClean="0">
              <a:cs typeface="Arial" pitchFamily="34" charset="0"/>
            </a:endParaRPr>
          </a:p>
        </p:txBody>
      </p:sp>
      <p:sp>
        <p:nvSpPr>
          <p:cNvPr id="4" name="مستطيل 3"/>
          <p:cNvSpPr/>
          <p:nvPr/>
        </p:nvSpPr>
        <p:spPr>
          <a:xfrm>
            <a:off x="697883" y="1981200"/>
            <a:ext cx="8568436" cy="3416320"/>
          </a:xfrm>
          <a:prstGeom prst="rect">
            <a:avLst/>
          </a:prstGeom>
        </p:spPr>
        <p:txBody>
          <a:bodyPr wrap="none">
            <a:spAutoFit/>
          </a:bodyPr>
          <a:lstStyle/>
          <a:p>
            <a:r>
              <a:rPr lang="ar-SA" b="1" dirty="0" smtClean="0"/>
              <a:t> نظرية الأسلوب في البلاغة المعاصرة</a:t>
            </a:r>
          </a:p>
          <a:p>
            <a:endParaRPr lang="ar-SA" b="1" dirty="0" smtClean="0"/>
          </a:p>
          <a:p>
            <a:r>
              <a:rPr lang="ar-SA" b="1" dirty="0" smtClean="0"/>
              <a:t>تحليل الأعمال الأدبية واكتشاف قيمتها الجمالية والفنية انطلاقا من شكلها اللغوي باعتبار أن الأدب فن قولي </a:t>
            </a:r>
          </a:p>
          <a:p>
            <a:r>
              <a:rPr lang="ar-SA" b="1" dirty="0" smtClean="0"/>
              <a:t>تكمن قيمته الأولى في طريقة </a:t>
            </a:r>
            <a:r>
              <a:rPr lang="ar-SA" b="1" dirty="0" err="1" smtClean="0"/>
              <a:t>التعبيرعن</a:t>
            </a:r>
            <a:r>
              <a:rPr lang="ar-SA" b="1" dirty="0" smtClean="0"/>
              <a:t> مضمون ما .</a:t>
            </a:r>
          </a:p>
          <a:p>
            <a:endParaRPr lang="ar-SA" b="1" dirty="0" smtClean="0"/>
          </a:p>
          <a:p>
            <a:r>
              <a:rPr lang="ar-SA" b="1" dirty="0" smtClean="0"/>
              <a:t>من خلال الاختلاف في طريقة التعبير ينقسم الأدب إلى الأجناس المختلفة :</a:t>
            </a:r>
          </a:p>
          <a:p>
            <a:pPr>
              <a:buFontTx/>
              <a:buChar char="-"/>
            </a:pPr>
            <a:r>
              <a:rPr lang="ar-SA" b="1" dirty="0" smtClean="0"/>
              <a:t>الطريقة التي تعتمد على الموسيقى والإيقاع والنبر وتساوي وحدات التعبير تُصنِّف الإنتاج الأدبي في جنس الشعر.</a:t>
            </a:r>
          </a:p>
          <a:p>
            <a:pPr>
              <a:buFontTx/>
              <a:buChar char="-"/>
            </a:pPr>
            <a:r>
              <a:rPr lang="ar-SA" b="1" dirty="0" smtClean="0"/>
              <a:t>الطريقة التي تعتمد على الحوار تصنفه في جنس المسرح.</a:t>
            </a:r>
          </a:p>
          <a:p>
            <a:pPr>
              <a:buFontTx/>
              <a:buChar char="-"/>
            </a:pPr>
            <a:r>
              <a:rPr lang="ar-SA" b="1" dirty="0" smtClean="0"/>
              <a:t>الطريقة التي تعتمد على السرد والوصف تصنفه في الجنس القصصي  : الرواية  ، قصة قصيرة ، أقصوصة.</a:t>
            </a:r>
          </a:p>
          <a:p>
            <a:pPr>
              <a:buFontTx/>
              <a:buChar char="-"/>
            </a:pPr>
            <a:endParaRPr lang="ar-SA" b="1" dirty="0" smtClean="0"/>
          </a:p>
          <a:p>
            <a:r>
              <a:rPr lang="ar-SA" b="1" dirty="0" smtClean="0"/>
              <a:t>كل هذا يتم من خلال الخصائص التعبيرية العامة ، قبل أن يدخل النقد في تحليل قيمة كل عمل على حدة ، </a:t>
            </a:r>
          </a:p>
          <a:p>
            <a:r>
              <a:rPr lang="ar-SA" b="1" dirty="0" smtClean="0"/>
              <a:t>وذلك يتم أيضا انطلاقا من خصائصه الشكلية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6</a:t>
            </a:fld>
            <a:endParaRPr lang="en-US" smtClean="0">
              <a:cs typeface="Arial" pitchFamily="34" charset="0"/>
            </a:endParaRPr>
          </a:p>
        </p:txBody>
      </p:sp>
      <p:sp>
        <p:nvSpPr>
          <p:cNvPr id="4" name="مستطيل 3"/>
          <p:cNvSpPr/>
          <p:nvPr/>
        </p:nvSpPr>
        <p:spPr>
          <a:xfrm>
            <a:off x="217840" y="1447800"/>
            <a:ext cx="9206431" cy="4524315"/>
          </a:xfrm>
          <a:prstGeom prst="rect">
            <a:avLst/>
          </a:prstGeom>
        </p:spPr>
        <p:txBody>
          <a:bodyPr wrap="none">
            <a:spAutoFit/>
          </a:bodyPr>
          <a:lstStyle/>
          <a:p>
            <a:r>
              <a:rPr lang="ar-SA" b="1" dirty="0" smtClean="0"/>
              <a:t>الظروف التي تحيط بالنص الأدبي جعلت النقد الأدبي يتردد بين اتجاهات مختلفة في القرنين التاسع عشر والعشرين</a:t>
            </a:r>
          </a:p>
          <a:p>
            <a:endParaRPr lang="ar-SA" b="1" dirty="0" smtClean="0"/>
          </a:p>
          <a:p>
            <a:r>
              <a:rPr lang="ar-SA" b="1" dirty="0" smtClean="0"/>
              <a:t>فقد ينظر إلى الإنتاج الأدبي من خلال :</a:t>
            </a:r>
          </a:p>
          <a:p>
            <a:r>
              <a:rPr lang="ar-SA" b="1" dirty="0" smtClean="0"/>
              <a:t>1- (المنهج </a:t>
            </a:r>
            <a:r>
              <a:rPr lang="ar-SA" b="1" dirty="0" err="1" smtClean="0"/>
              <a:t>البيوجرافي</a:t>
            </a:r>
            <a:r>
              <a:rPr lang="ar-SA" b="1" dirty="0" smtClean="0"/>
              <a:t>) الصلة التي تربط الأدب والأديب باعتباره تعبيرا عن حياة صاحبه أو مدة منها .</a:t>
            </a:r>
          </a:p>
          <a:p>
            <a:r>
              <a:rPr lang="ar-SA" b="1" dirty="0" smtClean="0"/>
              <a:t>2- (المنهج النفسي)</a:t>
            </a:r>
          </a:p>
          <a:p>
            <a:r>
              <a:rPr lang="ar-SA" b="1" dirty="0" smtClean="0"/>
              <a:t>3- (المنهج الاجتماعي )</a:t>
            </a:r>
          </a:p>
          <a:p>
            <a:r>
              <a:rPr lang="ar-SA" b="1" dirty="0" smtClean="0"/>
              <a:t>وهناك مناهج أخرى تجنح إلى </a:t>
            </a:r>
            <a:r>
              <a:rPr lang="ar-SA" b="1" dirty="0" err="1" smtClean="0"/>
              <a:t>الاتزام</a:t>
            </a:r>
            <a:r>
              <a:rPr lang="ar-SA" b="1" dirty="0" smtClean="0"/>
              <a:t> القومي العام ، أو الالتزام السياسي الخاص، أو العقائدي ، أو مناصرة طبقة </a:t>
            </a:r>
          </a:p>
          <a:p>
            <a:r>
              <a:rPr lang="ar-SA" b="1" dirty="0" smtClean="0"/>
              <a:t>من طبقات التفكير الفلسفي أو الارتباط بمذهب من مذاهب الفن ... الخ</a:t>
            </a:r>
          </a:p>
          <a:p>
            <a:endParaRPr lang="ar-SA" b="1" dirty="0" smtClean="0"/>
          </a:p>
          <a:p>
            <a:r>
              <a:rPr lang="ar-SA" b="1" dirty="0" smtClean="0"/>
              <a:t># ضعف هذه المناهج </a:t>
            </a:r>
          </a:p>
          <a:p>
            <a:r>
              <a:rPr lang="ar-SA" b="1" dirty="0" smtClean="0"/>
              <a:t>هذا الضعف دفع فريقا من الباحثين والنقاد إلى  العودة إلى الاهتمام بلغة العمل الأدبي والتركيز عليها ، </a:t>
            </a:r>
          </a:p>
          <a:p>
            <a:r>
              <a:rPr lang="ar-SA" b="1" dirty="0" smtClean="0"/>
              <a:t>فالبلاغة القديمة تقيم الأدب على ضوء معايير كانت في جوهرها (نقدا لغويا)</a:t>
            </a:r>
          </a:p>
          <a:p>
            <a:endParaRPr lang="ar-SA" b="1" dirty="0" smtClean="0"/>
          </a:p>
          <a:p>
            <a:r>
              <a:rPr lang="ar-SA" b="1" dirty="0" smtClean="0"/>
              <a:t> ومدرسة البلاغة الحديثة لم تنكر (النقد اللغوي) ولكنها طالبت بأن يضاف إليها معايير أخرى مستمدة من </a:t>
            </a:r>
          </a:p>
          <a:p>
            <a:r>
              <a:rPr lang="ar-SA" b="1" dirty="0" smtClean="0"/>
              <a:t>التقدم الطارئ على علوم اللغة والدراسات الإنسانية عامة ، ومستمدة من النزعة الحديثة في مناهج البحث التي تقترب </a:t>
            </a:r>
          </a:p>
          <a:p>
            <a:r>
              <a:rPr lang="ar-SA" b="1" dirty="0" smtClean="0"/>
              <a:t>من : الطريقة الوصفية ، التي تتوافق مع العلم التجريبي أكثر من ميلها إلى الطريقة المعيارية السائدة في المنهج الكلاسيكي</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7</a:t>
            </a:fld>
            <a:endParaRPr lang="en-US" smtClean="0">
              <a:cs typeface="Arial" pitchFamily="34" charset="0"/>
            </a:endParaRPr>
          </a:p>
        </p:txBody>
      </p:sp>
      <p:sp>
        <p:nvSpPr>
          <p:cNvPr id="4" name="مستطيل 3"/>
          <p:cNvSpPr/>
          <p:nvPr/>
        </p:nvSpPr>
        <p:spPr>
          <a:xfrm>
            <a:off x="5078403" y="1752600"/>
            <a:ext cx="4096058" cy="2308324"/>
          </a:xfrm>
          <a:prstGeom prst="rect">
            <a:avLst/>
          </a:prstGeom>
        </p:spPr>
        <p:txBody>
          <a:bodyPr wrap="none">
            <a:spAutoFit/>
          </a:bodyPr>
          <a:lstStyle/>
          <a:p>
            <a:r>
              <a:rPr lang="ar-SA" b="1" dirty="0" smtClean="0"/>
              <a:t>المدارس الأسلوبية تتفرع إلى فروع كثيرة يحصرها :</a:t>
            </a:r>
          </a:p>
          <a:p>
            <a:endParaRPr lang="ar-SA" b="1" dirty="0" smtClean="0"/>
          </a:p>
          <a:p>
            <a:pPr>
              <a:buFontTx/>
              <a:buChar char="-"/>
            </a:pPr>
            <a:r>
              <a:rPr lang="ar-SA" b="1" dirty="0" smtClean="0"/>
              <a:t>الأسلوبية التعبيرية : (اللغوية)</a:t>
            </a:r>
          </a:p>
          <a:p>
            <a:pPr>
              <a:buFontTx/>
              <a:buChar char="-"/>
            </a:pPr>
            <a:endParaRPr lang="ar-SA" b="1" dirty="0" smtClean="0"/>
          </a:p>
          <a:p>
            <a:pPr>
              <a:buFontTx/>
              <a:buChar char="-"/>
            </a:pPr>
            <a:r>
              <a:rPr lang="ar-SA" b="1" dirty="0" smtClean="0"/>
              <a:t>الأسلوبية </a:t>
            </a:r>
            <a:r>
              <a:rPr lang="ar-SA" b="1" dirty="0" err="1" smtClean="0"/>
              <a:t>التأصيلية</a:t>
            </a:r>
            <a:r>
              <a:rPr lang="ar-SA" b="1" dirty="0" smtClean="0"/>
              <a:t> : (الأدبية)</a:t>
            </a:r>
          </a:p>
          <a:p>
            <a:pPr>
              <a:buFontTx/>
              <a:buChar char="-"/>
            </a:pPr>
            <a:endParaRPr lang="ar-SA" b="1" dirty="0" smtClean="0"/>
          </a:p>
          <a:p>
            <a:pPr>
              <a:buFontTx/>
              <a:buChar char="-"/>
            </a:pPr>
            <a:endParaRPr lang="ar-SA" b="1" dirty="0" smtClean="0"/>
          </a:p>
          <a:p>
            <a:pPr>
              <a:buFontTx/>
              <a:buChar char="-"/>
            </a:pPr>
            <a:endParaRPr lang="ar-SA" b="1"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28600" y="1371600"/>
            <a:ext cx="9067800" cy="4953000"/>
          </a:xfrm>
        </p:spPr>
        <p:txBody>
          <a:bodyPr/>
          <a:lstStyle/>
          <a:p>
            <a:pPr rtl="1"/>
            <a:r>
              <a:rPr lang="ar-SA" sz="2000" dirty="0" smtClean="0">
                <a:solidFill>
                  <a:srgbClr val="00B050"/>
                </a:solidFill>
              </a:rPr>
              <a:t>مصطلح الأسلوب ، الأسلوبية </a:t>
            </a:r>
          </a:p>
          <a:p>
            <a:pPr rtl="1"/>
            <a:endParaRPr lang="ar-SA" sz="2000" dirty="0" smtClean="0"/>
          </a:p>
          <a:p>
            <a:pPr rtl="1"/>
            <a:r>
              <a:rPr lang="ar-SA" sz="2000" dirty="0" smtClean="0">
                <a:solidFill>
                  <a:srgbClr val="FF0000"/>
                </a:solidFill>
              </a:rPr>
              <a:t> مصطلح الأسلوب أسبق لأنه ظهر في القرن 15 </a:t>
            </a:r>
            <a:r>
              <a:rPr lang="ar-SA" sz="2000" dirty="0" err="1" smtClean="0">
                <a:solidFill>
                  <a:srgbClr val="FF0000"/>
                </a:solidFill>
              </a:rPr>
              <a:t>م</a:t>
            </a:r>
            <a:endParaRPr lang="ar-SA" sz="2000" dirty="0" smtClean="0">
              <a:solidFill>
                <a:srgbClr val="FF0000"/>
              </a:solidFill>
            </a:endParaRPr>
          </a:p>
          <a:p>
            <a:pPr rtl="1"/>
            <a:r>
              <a:rPr lang="ar-SA" sz="2000" dirty="0" smtClean="0">
                <a:solidFill>
                  <a:srgbClr val="FF0000"/>
                </a:solidFill>
              </a:rPr>
              <a:t>أما مصطلح الأسلوبية فظهر في القرن العشرين واستمرا معا</a:t>
            </a:r>
          </a:p>
          <a:p>
            <a:pPr rtl="1"/>
            <a:endParaRPr lang="ar-SA" sz="2000" dirty="0" smtClean="0"/>
          </a:p>
          <a:p>
            <a:pPr rtl="1"/>
            <a:r>
              <a:rPr lang="ar-SA" sz="2000" dirty="0" smtClean="0">
                <a:solidFill>
                  <a:srgbClr val="00B050"/>
                </a:solidFill>
              </a:rPr>
              <a:t>ما مفهوم الأسلوب ؟ وما علاقته بالبلاغة ؟</a:t>
            </a:r>
          </a:p>
          <a:p>
            <a:pPr rtl="1"/>
            <a:r>
              <a:rPr lang="ar-SA" sz="2000" dirty="0" smtClean="0"/>
              <a:t>بدأت فكرة البلاغة بمعنى القول الرفيع تتحدد بشكل قواعد نظرية عامة في كتب أرسطو عن (الشعر)و(الخطابة) وهذه الكتب أثرت في الفكر البلاغي الأوربي والعربي في العصور الوسطى.</a:t>
            </a:r>
          </a:p>
          <a:p>
            <a:pPr rtl="1"/>
            <a:endParaRPr lang="ar-SA" sz="2000" dirty="0" smtClean="0"/>
          </a:p>
          <a:p>
            <a:pPr rtl="1"/>
            <a:r>
              <a:rPr lang="ar-SA" sz="2000" dirty="0" smtClean="0"/>
              <a:t>ولما اتصلت هذه القواعد بالبلاغة الفعلية احتاجت لقواعد أخرى تصنيفية تسهل تقسيم الكلام بحسب مراتبه الفنية ، هذه القواعد يتكفل </a:t>
            </a:r>
            <a:r>
              <a:rPr lang="ar-SA" sz="2000" dirty="0" err="1" smtClean="0"/>
              <a:t>بها</a:t>
            </a:r>
            <a:r>
              <a:rPr lang="ar-SA" sz="2000" dirty="0" smtClean="0"/>
              <a:t> (الأسلوب) </a:t>
            </a:r>
          </a:p>
          <a:p>
            <a:pPr rtl="1"/>
            <a:r>
              <a:rPr lang="ar-SA" sz="2000" dirty="0" smtClean="0"/>
              <a:t> وينقسم </a:t>
            </a:r>
            <a:r>
              <a:rPr lang="ar-SA" sz="2000" dirty="0"/>
              <a:t>الأسلوب </a:t>
            </a:r>
            <a:r>
              <a:rPr lang="ar-SA" sz="2000" dirty="0" smtClean="0"/>
              <a:t>أو (مستويات الكلام) إلى : 1- البسيط ، 2- المتوسط ، 3- السامي . وهذا التقسيم يوافق التقسم الاجتماعي في الغرب</a:t>
            </a:r>
          </a:p>
          <a:p>
            <a:pPr rtl="1"/>
            <a:endParaRPr lang="ar-SA" sz="20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sz="2000" dirty="0" smtClean="0"/>
              <a:t>شدة  </a:t>
            </a:r>
            <a:r>
              <a:rPr lang="ar-SA" sz="2000" dirty="0" err="1" smtClean="0"/>
              <a:t>الاتزام</a:t>
            </a:r>
            <a:r>
              <a:rPr lang="ar-SA" sz="2000" dirty="0" smtClean="0"/>
              <a:t> بالقواعد </a:t>
            </a:r>
            <a:r>
              <a:rPr lang="ar-SA" sz="2000" dirty="0" smtClean="0">
                <a:solidFill>
                  <a:srgbClr val="FF0000"/>
                </a:solidFill>
              </a:rPr>
              <a:t>المعيارية </a:t>
            </a:r>
            <a:r>
              <a:rPr lang="ar-SA" sz="2000" dirty="0" smtClean="0"/>
              <a:t>يؤدي إلى الجمود .</a:t>
            </a:r>
          </a:p>
          <a:p>
            <a:r>
              <a:rPr lang="ar-SA" sz="2000" dirty="0" smtClean="0"/>
              <a:t>ثم يدفع إلى التجديد.</a:t>
            </a:r>
          </a:p>
          <a:p>
            <a:endParaRPr lang="ar-SA" sz="2000" dirty="0" smtClean="0"/>
          </a:p>
          <a:p>
            <a:r>
              <a:rPr lang="ar-SA" sz="2000" dirty="0" smtClean="0"/>
              <a:t>التجديد الواضح والقوي لمبدأ طبقية الأسلوب وجد على يد جورج </a:t>
            </a:r>
            <a:r>
              <a:rPr lang="ar-SA" sz="2000" dirty="0" err="1" smtClean="0"/>
              <a:t>بوفون</a:t>
            </a:r>
            <a:r>
              <a:rPr lang="ar-SA" sz="2000" dirty="0" smtClean="0"/>
              <a:t> (1707- 1788م) </a:t>
            </a:r>
          </a:p>
          <a:p>
            <a:endParaRPr lang="ar-SA" sz="2000" dirty="0" smtClean="0"/>
          </a:p>
          <a:p>
            <a:r>
              <a:rPr lang="ar-SA" sz="2000" dirty="0" smtClean="0"/>
              <a:t>من هذا الزمن إلى القرن (20 </a:t>
            </a:r>
            <a:r>
              <a:rPr lang="ar-SA" sz="2000" dirty="0" err="1" smtClean="0"/>
              <a:t>م</a:t>
            </a:r>
            <a:r>
              <a:rPr lang="ar-SA" sz="2000" dirty="0" smtClean="0"/>
              <a:t>) كان مصطلح (الأسلوب ) هو السائد </a:t>
            </a:r>
          </a:p>
          <a:p>
            <a:r>
              <a:rPr lang="ar-SA" sz="2000" dirty="0" smtClean="0"/>
              <a:t>ثم ظهر مصطلح (الأسلوبية) مع ظهور الدراسات اللغوية الحديثة ، التي اتخذت من (الأسلوب) علما يدرس لذاته ، أو يوظف في خدمة التحليل الأدبي ، أو النفسي أو الاجتماعي تبعا لاتجاه هذه المدرسة أو تلك.</a:t>
            </a:r>
            <a:endParaRPr lang="en-US"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sz="2000" dirty="0" smtClean="0"/>
              <a:t>ما العلاقة بين (الأسلوب </a:t>
            </a:r>
            <a:r>
              <a:rPr lang="ar-SA" sz="2000" dirty="0" err="1" smtClean="0"/>
              <a:t>و</a:t>
            </a:r>
            <a:r>
              <a:rPr lang="ar-SA" sz="2000" dirty="0" smtClean="0"/>
              <a:t> الأسلوبية)؟</a:t>
            </a:r>
          </a:p>
          <a:p>
            <a:pPr rtl="1">
              <a:buFontTx/>
              <a:buChar char="-"/>
            </a:pPr>
            <a:r>
              <a:rPr lang="ar-SA" sz="2000" dirty="0" smtClean="0"/>
              <a:t>أول ما يلاحظ على الأسلوب سيادة النزعة العلمية التجريبية المعملية ، الإحصائية.</a:t>
            </a:r>
          </a:p>
          <a:p>
            <a:pPr rtl="1">
              <a:buFontTx/>
              <a:buChar char="-"/>
            </a:pPr>
            <a:r>
              <a:rPr lang="ar-SA" sz="2000" dirty="0" smtClean="0"/>
              <a:t>هذه النزعة جعلت المجال متاحا لنشأة الأسلوبية </a:t>
            </a:r>
          </a:p>
          <a:p>
            <a:pPr rtl="1">
              <a:buFontTx/>
              <a:buChar char="-"/>
            </a:pPr>
            <a:r>
              <a:rPr lang="ar-SA" sz="2000" dirty="0" smtClean="0"/>
              <a:t>نشأة الأسلوبية : نشأت الأسلوبية في حضن الدراسات اللغوية،</a:t>
            </a:r>
          </a:p>
          <a:p>
            <a:pPr rtl="1">
              <a:buFontTx/>
              <a:buChar char="-"/>
            </a:pPr>
            <a:endParaRPr lang="ar-SA" sz="2000" dirty="0" smtClean="0"/>
          </a:p>
          <a:p>
            <a:pPr rtl="1">
              <a:buFontTx/>
              <a:buChar char="-"/>
            </a:pPr>
            <a:r>
              <a:rPr lang="ar-SA" sz="2000" dirty="0" smtClean="0"/>
              <a:t>ما الأسلوبية ؟ </a:t>
            </a:r>
          </a:p>
          <a:p>
            <a:pPr rtl="1">
              <a:buFontTx/>
              <a:buChar char="-"/>
            </a:pPr>
            <a:r>
              <a:rPr lang="ar-SA" sz="2000" dirty="0" smtClean="0"/>
              <a:t>الأسلوبية تقتضي أن يكون الكلام ذا مستوى فني معين منذ البدء ، وأن يكون متميزا عن الكلام الذي يراد به الاستهلاك اليومي وقضاء الضروريات .</a:t>
            </a:r>
          </a:p>
          <a:p>
            <a:pPr rtl="1">
              <a:buFontTx/>
              <a:buChar char="-"/>
            </a:pPr>
            <a:endParaRPr lang="ar-SA" sz="2000" dirty="0" smtClean="0"/>
          </a:p>
          <a:p>
            <a:pPr rtl="1">
              <a:buFontTx/>
              <a:buChar char="-"/>
            </a:pPr>
            <a:r>
              <a:rPr lang="ar-SA" sz="2000" dirty="0" smtClean="0"/>
              <a:t>هنا تكمن المشكلة الأولى في تحديد مستويات الكلام، وانتقاء مستوى ذي أسلوب معين، لكي يصلح للدراسة الأسلوبية، ومن هذه الزاوية وجدت (الأسلوبية) نفسها راجعة إلى (الأسلوب) لكي يساعدها في تصنيف مستويات الكلام المختلفة .</a:t>
            </a:r>
          </a:p>
          <a:p>
            <a:pPr rtl="1">
              <a:buFontTx/>
              <a:buChar char="-"/>
            </a:pPr>
            <a:endParaRPr lang="ar-SA" sz="20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600200"/>
            <a:ext cx="9448800" cy="4525963"/>
          </a:xfrm>
        </p:spPr>
        <p:txBody>
          <a:bodyPr/>
          <a:lstStyle/>
          <a:p>
            <a:pPr rtl="1"/>
            <a:r>
              <a:rPr lang="ar-SA" sz="2000" dirty="0" smtClean="0"/>
              <a:t>الفرق الرئيس بين الأسلوب والأسلوبية :</a:t>
            </a:r>
          </a:p>
          <a:p>
            <a:pPr rtl="1"/>
            <a:r>
              <a:rPr lang="ar-SA" sz="2000" dirty="0" smtClean="0">
                <a:solidFill>
                  <a:srgbClr val="FF0000"/>
                </a:solidFill>
              </a:rPr>
              <a:t>الأسلوب </a:t>
            </a:r>
            <a:r>
              <a:rPr lang="ar-SA" sz="2000" dirty="0" smtClean="0"/>
              <a:t>: مقياس معياري عام مسبق.</a:t>
            </a:r>
          </a:p>
          <a:p>
            <a:pPr rtl="1"/>
            <a:r>
              <a:rPr lang="ar-SA" sz="2000" dirty="0" smtClean="0"/>
              <a:t>و</a:t>
            </a:r>
            <a:r>
              <a:rPr lang="ar-SA" sz="2000" dirty="0" smtClean="0">
                <a:solidFill>
                  <a:srgbClr val="FF0000"/>
                </a:solidFill>
              </a:rPr>
              <a:t>الأسلوبية </a:t>
            </a:r>
            <a:r>
              <a:rPr lang="ar-SA" sz="2000" dirty="0" smtClean="0"/>
              <a:t>: مقياس وصفي خاص محدد .</a:t>
            </a:r>
          </a:p>
          <a:p>
            <a:pPr rtl="1"/>
            <a:endParaRPr lang="ar-SA" sz="2000" dirty="0"/>
          </a:p>
          <a:p>
            <a:pPr rtl="1"/>
            <a:r>
              <a:rPr lang="ar-SA" sz="2000" dirty="0" smtClean="0">
                <a:solidFill>
                  <a:srgbClr val="FF0000"/>
                </a:solidFill>
              </a:rPr>
              <a:t>الأسلوب </a:t>
            </a:r>
            <a:r>
              <a:rPr lang="ar-SA" sz="2000" dirty="0" smtClean="0"/>
              <a:t>يطلق على : النظام  والقواعد العامة كما كان منهج الدراسات الكلاسيكية المعيارية.</a:t>
            </a:r>
          </a:p>
          <a:p>
            <a:pPr rtl="1"/>
            <a:r>
              <a:rPr lang="ar-SA" sz="2000" dirty="0" smtClean="0"/>
              <a:t>	ويمكن أن يعنى بالأسلوب الخصائص الفردية التي تميز جنسا أدبيا عما سواه، أو باعتباره خصائص فردية كمنهج المدارس الوصفية الحديثة.</a:t>
            </a:r>
          </a:p>
          <a:p>
            <a:pPr rtl="1"/>
            <a:r>
              <a:rPr lang="ar-SA" sz="2000" dirty="0" smtClean="0"/>
              <a:t>إذن دائرة الأسلوب واسعة .</a:t>
            </a:r>
          </a:p>
          <a:p>
            <a:pPr rtl="1"/>
            <a:endParaRPr lang="ar-SA" sz="2000" dirty="0" smtClean="0"/>
          </a:p>
          <a:p>
            <a:pPr rtl="1"/>
            <a:r>
              <a:rPr lang="ar-SA" sz="2000" dirty="0" smtClean="0"/>
              <a:t>أما </a:t>
            </a:r>
            <a:r>
              <a:rPr lang="ar-SA" sz="2000" dirty="0" smtClean="0">
                <a:solidFill>
                  <a:srgbClr val="FF0000"/>
                </a:solidFill>
              </a:rPr>
              <a:t>الأسلوبية </a:t>
            </a:r>
            <a:r>
              <a:rPr lang="ar-SA" sz="2000" dirty="0" smtClean="0"/>
              <a:t>فدائرتها أضيق بكثير : فهي تعني الوصول إلى وصف وتقييم علمي محدد لجماليات التعبير في مجال الدراسات الأدبية واللغوية على نحو خاص ، ولا تكاد تتعداها إلى غيرها من المجالات.</a:t>
            </a:r>
            <a:endParaRPr lang="ar-SA" sz="2000" dirty="0"/>
          </a:p>
        </p:txBody>
      </p:sp>
    </p:spTree>
    <p:extLst>
      <p:ext uri="{BB962C8B-B14F-4D97-AF65-F5344CB8AC3E}">
        <p14:creationId xmlns="" xmlns:p14="http://schemas.microsoft.com/office/powerpoint/2010/main" val="25440825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sz="2000" dirty="0" smtClean="0"/>
              <a:t>الأسلوب ومستويات الكلام</a:t>
            </a:r>
          </a:p>
          <a:p>
            <a:pPr rtl="1"/>
            <a:endParaRPr lang="ar-SA" sz="2000" dirty="0"/>
          </a:p>
          <a:p>
            <a:pPr rtl="1"/>
            <a:r>
              <a:rPr lang="ar-SA" sz="2000" dirty="0" smtClean="0"/>
              <a:t>قد نستخدم الكلام أحيانا استخداما فنيا لا يهدف إلى الوضوح السطحي ولا إلى التوصيل المباشر ، وإنما يهدف إلى التعبير عن طبقات مختلفة في النفس البشرية يستلزم التعبير عنها اتباع أسلوب معين.</a:t>
            </a:r>
          </a:p>
          <a:p>
            <a:pPr rtl="1"/>
            <a:endParaRPr lang="ar-SA" sz="2000" dirty="0"/>
          </a:p>
          <a:p>
            <a:pPr rtl="1"/>
            <a:r>
              <a:rPr lang="ar-SA" sz="2000" dirty="0"/>
              <a:t>و</a:t>
            </a:r>
            <a:r>
              <a:rPr lang="ar-SA" sz="2000" dirty="0" smtClean="0"/>
              <a:t>طبقات الكلام إذن متعددة، وليست كلها داخلة في إطار دراسة الأسلوب أو الأسلوبية ، ولكن بدءا من لحظة معينة وخط وهمي يبدأ مجال الدراسات الأسلوبية،</a:t>
            </a:r>
          </a:p>
          <a:p>
            <a:pPr rtl="1"/>
            <a:r>
              <a:rPr lang="ar-SA" sz="2000" dirty="0" smtClean="0"/>
              <a:t>وتكمن الصعوبة في تحديد هذه النقطة وهذا الخط الوهمي ، متى يعتبر الكلام داخلا في مجال دراسة الأسلوب؟ ومتى لا يعتبر ؟ وما المعايير التي يمكن أن تتخذ أساسا لذلك التفريق؟</a:t>
            </a:r>
          </a:p>
          <a:p>
            <a:pPr rtl="1"/>
            <a:endParaRPr lang="ar-SA" sz="2000" dirty="0"/>
          </a:p>
          <a:p>
            <a:pPr rtl="1"/>
            <a:r>
              <a:rPr lang="ar-SA" sz="2000" dirty="0" smtClean="0"/>
              <a:t>واختلف الدارسون في تحديد مستويات الكلام فهي عند (</a:t>
            </a:r>
            <a:r>
              <a:rPr lang="ar-SA" sz="2000" dirty="0" err="1" smtClean="0"/>
              <a:t>جرونجير</a:t>
            </a:r>
            <a:r>
              <a:rPr lang="ar-SA" sz="2000" dirty="0" smtClean="0"/>
              <a:t>) تختلف عنها عند (رولاند بارت) .</a:t>
            </a:r>
            <a:endParaRPr lang="en-US"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13</a:t>
            </a:fld>
            <a:endParaRPr lang="en-US" smtClean="0">
              <a:cs typeface="Arial" pitchFamily="34" charset="0"/>
            </a:endParaRPr>
          </a:p>
        </p:txBody>
      </p:sp>
      <p:sp>
        <p:nvSpPr>
          <p:cNvPr id="2" name="مربع نص 1"/>
          <p:cNvSpPr txBox="1"/>
          <p:nvPr/>
        </p:nvSpPr>
        <p:spPr>
          <a:xfrm>
            <a:off x="409353" y="1567934"/>
            <a:ext cx="9296400" cy="4616648"/>
          </a:xfrm>
          <a:prstGeom prst="rect">
            <a:avLst/>
          </a:prstGeom>
          <a:noFill/>
        </p:spPr>
        <p:txBody>
          <a:bodyPr wrap="square" rtlCol="1">
            <a:spAutoFit/>
          </a:bodyPr>
          <a:lstStyle/>
          <a:p>
            <a:r>
              <a:rPr lang="ar-SA" sz="2400" b="1" u="sng" dirty="0" smtClean="0">
                <a:solidFill>
                  <a:schemeClr val="accent6">
                    <a:lumMod val="50000"/>
                  </a:schemeClr>
                </a:solidFill>
              </a:rPr>
              <a:t>الإيقاع:</a:t>
            </a:r>
          </a:p>
          <a:p>
            <a:r>
              <a:rPr lang="ar-SA" dirty="0" smtClean="0"/>
              <a:t>هناك إيقاع خارجي وإيقاع داخلي .</a:t>
            </a:r>
          </a:p>
          <a:p>
            <a:r>
              <a:rPr lang="ar-SA" dirty="0" smtClean="0"/>
              <a:t>للإيقاع مفهوم علمي موسيقي واضح .</a:t>
            </a:r>
          </a:p>
          <a:p>
            <a:r>
              <a:rPr lang="ar-SA" dirty="0" smtClean="0"/>
              <a:t>فالإيقاع الشعري يكون منتظما بحركاته وانتظام أزمانه وهو الإيقاع الخارجي , وهذا يخالف الموسيقى النثرية , فالموسيقى النثرية تكون في المحسنات اللفظية من جناس وطباق وهذا ما يسمى بالموسيقى الداخلية , وليس الإيقاع الداخلي .</a:t>
            </a:r>
          </a:p>
          <a:p>
            <a:r>
              <a:rPr lang="ar-SA" dirty="0" smtClean="0"/>
              <a:t>فكلمة إيقاع يشترط فيه الانتظام في الحركة والزمن , وتناسب الزمن أو تساويه بين وحداته الإيقاعية شرط من شروطه ليتخلل هذا الإيقاع كله فواصل بين كل جملة إيقاعية وأخرى , وهذه الوحدات الإيقاعية المحصورة العدد بنبراتها والتي يطلق عليها (التفاعيل) ولا يتمتع بهذا الإيقاع إلا الشعر .</a:t>
            </a:r>
          </a:p>
          <a:p>
            <a:r>
              <a:rPr lang="ar-SA" dirty="0" smtClean="0"/>
              <a:t>ومن هنا يمكن القول بأن مفهوم الإيقاع قد دخلت عليه مفاهيم خاطئة قد يكون القصد منها تداخل وتمازج الفنون الأدبية في مسيرتها دون تمييز بين النثر والشعر لكي يصل هؤلاء إلا بعض ما نادى به الغربيون حول قصيدة النثر بإيقاعاتهم وتعريفاتهم التي تخصهم .</a:t>
            </a:r>
          </a:p>
          <a:p>
            <a:r>
              <a:rPr lang="ar-SA" dirty="0" smtClean="0"/>
              <a:t>وظهر في عصرنا هذا مفهوم جديد للإيقاع وهو الإيقاع الداخلي (الموسيقى الداخلية) الذي برز مع الدراسات الأجنبية الفرنسية والانجليزية لقصيدة النثر حيث أوجدوا للإيقاع مفاهيم دلالية وبلاغية ومرئية لكنها بالمفهوم العام للشعراء فهو الإيقاع الذي ينسجم فيه المتلقي مع النغمات اللفظية , والذي يشكل مع الإيقاع الخارجي (الوزن والقافي) بنية حسة وذوقية وإيقاعية متكاملة لا يفصل أحدهما عن الآخر .</a:t>
            </a:r>
          </a:p>
          <a:p>
            <a:endParaRPr lang="ar-SA" dirty="0"/>
          </a:p>
        </p:txBody>
      </p:sp>
    </p:spTree>
    <p:extLst>
      <p:ext uri="{BB962C8B-B14F-4D97-AF65-F5344CB8AC3E}">
        <p14:creationId xmlns="" xmlns:p14="http://schemas.microsoft.com/office/powerpoint/2010/main" val="24803753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14</a:t>
            </a:fld>
            <a:endParaRPr lang="en-US" smtClean="0">
              <a:cs typeface="Arial" pitchFamily="34" charset="0"/>
            </a:endParaRPr>
          </a:p>
        </p:txBody>
      </p:sp>
      <p:sp>
        <p:nvSpPr>
          <p:cNvPr id="4" name="مربع نص 3"/>
          <p:cNvSpPr txBox="1"/>
          <p:nvPr/>
        </p:nvSpPr>
        <p:spPr>
          <a:xfrm>
            <a:off x="381000" y="1600200"/>
            <a:ext cx="9296400" cy="646331"/>
          </a:xfrm>
          <a:prstGeom prst="rect">
            <a:avLst/>
          </a:prstGeom>
          <a:noFill/>
        </p:spPr>
        <p:txBody>
          <a:bodyPr wrap="square" rtlCol="1">
            <a:spAutoFit/>
          </a:bodyPr>
          <a:lstStyle/>
          <a:p>
            <a:r>
              <a:rPr lang="ar-SA" dirty="0" smtClean="0"/>
              <a:t>وقد استعمل العرب قديما كلمة الوزن لتعني الإيقاع ونسبوه للشعر بشكل خاص , وللأوزان الصرفية بشكل عام , ولكنهم قصدوا به الانتظام في الحركة والزمن أي الانتظام النغمي الموسيقي في الشعر .</a:t>
            </a:r>
            <a:endParaRPr lang="ar-SA" dirty="0"/>
          </a:p>
        </p:txBody>
      </p:sp>
    </p:spTree>
    <p:extLst>
      <p:ext uri="{BB962C8B-B14F-4D97-AF65-F5344CB8AC3E}">
        <p14:creationId xmlns="" xmlns:p14="http://schemas.microsoft.com/office/powerpoint/2010/main" val="20587204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3056</TotalTime>
  <Words>1080</Words>
  <Application>Microsoft Office PowerPoint</Application>
  <PresentationFormat>A4 Paper (210x297 mm)‎</PresentationFormat>
  <Paragraphs>126</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المحاضرة الحادية عشرة البلاغة العربيّة  والحقول المجاورة لها حديثا. </vt:lpstr>
      <vt:lpstr>عناصر المحاضرة</vt:lpstr>
      <vt:lpstr>عناصر المحاضرة</vt:lpstr>
      <vt:lpstr>عناصر المحاضرة</vt:lpstr>
      <vt:lpstr>عناصر المحاضرة</vt:lpstr>
      <vt:lpstr>عناصر المحاضرة</vt:lpstr>
      <vt:lpstr>الشريحة 8</vt:lpstr>
      <vt:lpstr>الشريحة 9</vt:lpstr>
      <vt:lpstr>الشريحة 10</vt:lpstr>
      <vt:lpstr>الشريحة 11</vt:lpstr>
      <vt:lpstr>الشريحة 12</vt:lpstr>
      <vt:lpstr>عناصر المحاضرة</vt:lpstr>
      <vt:lpstr>عناصر المحاضرة</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eslam</cp:lastModifiedBy>
  <cp:revision>160</cp:revision>
  <dcterms:created xsi:type="dcterms:W3CDTF">2009-10-14T19:14:34Z</dcterms:created>
  <dcterms:modified xsi:type="dcterms:W3CDTF">2012-11-23T12:56:07Z</dcterms:modified>
</cp:coreProperties>
</file>