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8" r:id="rId4"/>
    <p:sldId id="269" r:id="rId5"/>
    <p:sldId id="270" r:id="rId6"/>
    <p:sldId id="271" r:id="rId7"/>
    <p:sldId id="272" r:id="rId8"/>
    <p:sldId id="273" r:id="rId9"/>
    <p:sldId id="274" r:id="rId10"/>
    <p:sldId id="275" r:id="rId11"/>
    <p:sldId id="276" r:id="rId12"/>
    <p:sldId id="278" r:id="rId13"/>
    <p:sldId id="277"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72" y="24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6048188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3200" b="1" dirty="0" smtClean="0">
                <a:solidFill>
                  <a:srgbClr val="7F7F7F"/>
                </a:solidFill>
                <a:latin typeface="Calibri" pitchFamily="34" charset="0"/>
                <a:cs typeface="Times New Roman" pitchFamily="18" charset="0"/>
              </a:rPr>
              <a:t>التفكير البلاغي عند العرب</a:t>
            </a:r>
            <a:endParaRPr lang="en-US" sz="3200" b="1" dirty="0" smtClean="0">
              <a:solidFill>
                <a:srgbClr val="7F7F7F"/>
              </a:solidFill>
              <a:latin typeface="Calibri" pitchFamily="34" charset="0"/>
            </a:endParaRPr>
          </a:p>
          <a:p>
            <a:pPr algn="ctr">
              <a:defRPr/>
            </a:pPr>
            <a:r>
              <a:rPr lang="ar-SA" sz="2800" b="1" dirty="0" smtClean="0">
                <a:solidFill>
                  <a:srgbClr val="7F7F7F"/>
                </a:solidFill>
                <a:latin typeface="Calibri" pitchFamily="34" charset="0"/>
                <a:cs typeface="Times New Roman" pitchFamily="18" charset="0"/>
              </a:rPr>
              <a:t>د.  أحمد بن عبد اللطيف العرفج</a:t>
            </a:r>
            <a:endParaRPr lang="en-US" sz="28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الثالثة عشرة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z="2400" b="1" dirty="0" smtClean="0"/>
              <a:t> البلاغة العربيّة ومعضلة المعنى قديما وحديثا.</a:t>
            </a:r>
            <a:endParaRPr lang="en-US" sz="2400"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4" name="مستطيل 3"/>
          <p:cNvSpPr/>
          <p:nvPr/>
        </p:nvSpPr>
        <p:spPr>
          <a:xfrm>
            <a:off x="228600" y="2133600"/>
            <a:ext cx="7848600" cy="4801314"/>
          </a:xfrm>
          <a:prstGeom prst="rect">
            <a:avLst/>
          </a:prstGeom>
        </p:spPr>
        <p:txBody>
          <a:bodyPr wrap="square">
            <a:spAutoFit/>
          </a:bodyPr>
          <a:lstStyle/>
          <a:p>
            <a:pPr>
              <a:defRPr/>
            </a:pPr>
            <a:r>
              <a:rPr lang="ar-SA" b="1" dirty="0" smtClean="0">
                <a:latin typeface="Calibri" pitchFamily="34" charset="0"/>
                <a:cs typeface="Times New Roman" pitchFamily="18" charset="0"/>
              </a:rPr>
              <a:t>الجملة العربية لها كثير من الخواص</a:t>
            </a:r>
          </a:p>
          <a:p>
            <a:pPr>
              <a:defRPr/>
            </a:pPr>
            <a:r>
              <a:rPr lang="ar-SA" b="1" dirty="0" smtClean="0">
                <a:latin typeface="Calibri" pitchFamily="34" charset="0"/>
                <a:cs typeface="Times New Roman" pitchFamily="18" charset="0"/>
              </a:rPr>
              <a:t>فعلى تعدد فروع هذه الخواص تتعدد فروع العلوم اللغوية التي تدرس الجملة</a:t>
            </a:r>
          </a:p>
          <a:p>
            <a:pPr>
              <a:defRPr/>
            </a:pPr>
            <a:endParaRPr lang="ar-SA" b="1" dirty="0" smtClean="0">
              <a:latin typeface="Calibri" pitchFamily="34" charset="0"/>
              <a:cs typeface="Times New Roman" pitchFamily="18" charset="0"/>
            </a:endParaRPr>
          </a:p>
          <a:p>
            <a:pPr>
              <a:defRPr/>
            </a:pPr>
            <a:r>
              <a:rPr lang="ar-SA" b="1" dirty="0" smtClean="0">
                <a:latin typeface="Calibri" pitchFamily="34" charset="0"/>
                <a:cs typeface="Times New Roman" pitchFamily="18" charset="0"/>
              </a:rPr>
              <a:t>وكثير من هذه الفروع يبحث عن المعنى بطريقة أو بأخرى ، فهناك :</a:t>
            </a:r>
          </a:p>
          <a:p>
            <a:pPr>
              <a:defRPr/>
            </a:pPr>
            <a:r>
              <a:rPr lang="ar-SA" b="1" dirty="0" smtClean="0">
                <a:latin typeface="Calibri" pitchFamily="34" charset="0"/>
                <a:cs typeface="Times New Roman" pitchFamily="18" charset="0"/>
              </a:rPr>
              <a:t>	فرع يبحث عن المعنى المعجمي للكلمة.</a:t>
            </a:r>
          </a:p>
          <a:p>
            <a:pPr>
              <a:defRPr/>
            </a:pPr>
            <a:r>
              <a:rPr lang="ar-SA" b="1" dirty="0" smtClean="0">
                <a:latin typeface="Calibri" pitchFamily="34" charset="0"/>
                <a:cs typeface="Times New Roman" pitchFamily="18" charset="0"/>
              </a:rPr>
              <a:t>	فرع لغوي يبحث في بنية الكلمة وكيفية صياغتها(الصيغة، الزمن،المعنى الاشتقاقي)(الصرف)</a:t>
            </a:r>
          </a:p>
          <a:p>
            <a:pPr>
              <a:defRPr/>
            </a:pPr>
            <a:r>
              <a:rPr lang="ar-SA" b="1" dirty="0" smtClean="0">
                <a:latin typeface="Calibri" pitchFamily="34" charset="0"/>
                <a:cs typeface="Times New Roman" pitchFamily="18" charset="0"/>
              </a:rPr>
              <a:t>	فرع نحوي يبحث في شكل آخر الكلمة حال التركيب من بناء وإعراب </a:t>
            </a:r>
          </a:p>
          <a:p>
            <a:pPr>
              <a:defRPr/>
            </a:pPr>
            <a:r>
              <a:rPr lang="ar-SA" b="1" dirty="0" smtClean="0">
                <a:latin typeface="Calibri" pitchFamily="34" charset="0"/>
                <a:cs typeface="Times New Roman" pitchFamily="18" charset="0"/>
              </a:rPr>
              <a:t>كل هذا لا يخصنا ، بل هناك جوانب أخرى تخص (علم المعاني) فهناك دراسات من الناحية التركيبية هي:</a:t>
            </a:r>
          </a:p>
          <a:p>
            <a:pPr>
              <a:defRPr/>
            </a:pPr>
            <a:r>
              <a:rPr lang="ar-SA" b="1" dirty="0" smtClean="0">
                <a:solidFill>
                  <a:srgbClr val="7F7F7F"/>
                </a:solidFill>
                <a:latin typeface="Calibri" pitchFamily="34" charset="0"/>
                <a:cs typeface="Times New Roman" pitchFamily="18" charset="0"/>
              </a:rPr>
              <a:t>	</a:t>
            </a:r>
            <a:r>
              <a:rPr lang="ar-SA" b="1" dirty="0" smtClean="0">
                <a:solidFill>
                  <a:srgbClr val="FF0000"/>
                </a:solidFill>
                <a:latin typeface="Calibri" pitchFamily="34" charset="0"/>
                <a:cs typeface="Times New Roman" pitchFamily="18" charset="0"/>
              </a:rPr>
              <a:t>دراسة المعنى</a:t>
            </a:r>
          </a:p>
          <a:p>
            <a:pPr>
              <a:defRPr/>
            </a:pPr>
            <a:r>
              <a:rPr lang="ar-SA" b="1" dirty="0" smtClean="0">
                <a:latin typeface="Calibri" pitchFamily="34" charset="0"/>
                <a:cs typeface="Times New Roman" pitchFamily="18" charset="0"/>
              </a:rPr>
              <a:t>أي الفكرة أو المضمون أو المحتوى</a:t>
            </a:r>
            <a:r>
              <a:rPr lang="en-US" b="1" dirty="0" smtClean="0">
                <a:latin typeface="Calibri" pitchFamily="34" charset="0"/>
                <a:cs typeface="Times New Roman" pitchFamily="18" charset="0"/>
              </a:rPr>
              <a:t> </a:t>
            </a:r>
            <a:r>
              <a:rPr lang="ar-SA" b="1" dirty="0" smtClean="0">
                <a:latin typeface="Calibri" pitchFamily="34" charset="0"/>
                <a:cs typeface="Times New Roman" pitchFamily="18" charset="0"/>
              </a:rPr>
              <a:t> الذي يمكن أن يفهمه السامع أو القارئ من النص الأدبي.</a:t>
            </a:r>
          </a:p>
          <a:p>
            <a:pPr>
              <a:defRPr/>
            </a:pPr>
            <a:endParaRPr lang="ar-SA" b="1" dirty="0" smtClean="0">
              <a:latin typeface="Calibri" pitchFamily="34" charset="0"/>
              <a:cs typeface="Times New Roman" pitchFamily="18" charset="0"/>
            </a:endParaRPr>
          </a:p>
          <a:p>
            <a:pPr>
              <a:defRPr/>
            </a:pPr>
            <a:r>
              <a:rPr lang="ar-SA" b="1" dirty="0" smtClean="0">
                <a:latin typeface="Calibri" pitchFamily="34" charset="0"/>
                <a:cs typeface="Times New Roman" pitchFamily="18" charset="0"/>
              </a:rPr>
              <a:t>وهناك نقاش كثير في المفاضلة بين المعنى من هذه الناحية وبين ما يقابله وهو اللفظ.</a:t>
            </a:r>
          </a:p>
          <a:p>
            <a:pPr>
              <a:defRPr/>
            </a:pPr>
            <a:r>
              <a:rPr lang="ar-SA" b="1" dirty="0" smtClean="0">
                <a:latin typeface="Calibri" pitchFamily="34" charset="0"/>
                <a:cs typeface="Times New Roman" pitchFamily="18" charset="0"/>
              </a:rPr>
              <a:t>فهناك من عرفوا بأنصار المعنى : يرون الأدب حكمة وخبرة وتجربة وهذا لا يحسنه كل أحد.</a:t>
            </a:r>
          </a:p>
          <a:p>
            <a:pPr>
              <a:defRPr/>
            </a:pPr>
            <a:r>
              <a:rPr lang="ar-SA" b="1" dirty="0" smtClean="0">
                <a:latin typeface="Calibri" pitchFamily="34" charset="0"/>
                <a:cs typeface="Times New Roman" pitchFamily="18" charset="0"/>
              </a:rPr>
              <a:t>وهناك من عرفوا بأنصار اللفظ  : لأن المعاني متاحة لكل أحد وإنما المفاضلة في تخير اللفظ المناسب.</a:t>
            </a:r>
          </a:p>
          <a:p>
            <a:pPr>
              <a:defRPr/>
            </a:pPr>
            <a:endParaRPr lang="ar-SA" b="1" dirty="0" smtClean="0">
              <a:latin typeface="Calibri" pitchFamily="34" charset="0"/>
              <a:cs typeface="Times New Roman" pitchFamily="18" charset="0"/>
            </a:endParaRPr>
          </a:p>
          <a:p>
            <a:pPr>
              <a:defRPr/>
            </a:pPr>
            <a:endParaRPr lang="ar-SA" b="1" dirty="0" smtClean="0">
              <a:solidFill>
                <a:srgbClr val="7F7F7F"/>
              </a:solidFill>
              <a:latin typeface="Calibri" pitchFamily="34" charset="0"/>
              <a:cs typeface="Times New Roman" pitchFamily="18" charset="0"/>
            </a:endParaRPr>
          </a:p>
          <a:p>
            <a:pPr>
              <a:defRPr/>
            </a:pPr>
            <a:endParaRPr lang="ar-SA" b="1" dirty="0" smtClean="0">
              <a:solidFill>
                <a:srgbClr val="7F7F7F"/>
              </a:solidFill>
              <a:latin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4" name="مستطيل 3"/>
          <p:cNvSpPr/>
          <p:nvPr/>
        </p:nvSpPr>
        <p:spPr>
          <a:xfrm>
            <a:off x="990600" y="1447800"/>
            <a:ext cx="7543800" cy="2862322"/>
          </a:xfrm>
          <a:prstGeom prst="rect">
            <a:avLst/>
          </a:prstGeom>
        </p:spPr>
        <p:txBody>
          <a:bodyPr wrap="square">
            <a:spAutoFit/>
          </a:bodyPr>
          <a:lstStyle/>
          <a:p>
            <a:pPr>
              <a:defRPr/>
            </a:pPr>
            <a:r>
              <a:rPr lang="ar-SA" b="1" dirty="0" smtClean="0">
                <a:latin typeface="Calibri" pitchFamily="34" charset="0"/>
                <a:cs typeface="Times New Roman" pitchFamily="18" charset="0"/>
              </a:rPr>
              <a:t>هناك جانب هام من جوانب دراسة المعنى هو جانب جمالي يسمى</a:t>
            </a:r>
            <a:r>
              <a:rPr lang="ar-SA" b="1" dirty="0" smtClean="0">
                <a:solidFill>
                  <a:srgbClr val="7F7F7F"/>
                </a:solidFill>
                <a:latin typeface="Calibri" pitchFamily="34" charset="0"/>
                <a:cs typeface="Times New Roman" pitchFamily="18" charset="0"/>
              </a:rPr>
              <a:t> </a:t>
            </a:r>
            <a:r>
              <a:rPr lang="ar-SA" b="1" dirty="0" smtClean="0">
                <a:solidFill>
                  <a:srgbClr val="FF0000"/>
                </a:solidFill>
                <a:latin typeface="Calibri" pitchFamily="34" charset="0"/>
                <a:cs typeface="Times New Roman" pitchFamily="18" charset="0"/>
              </a:rPr>
              <a:t>(المعنى النفسي)</a:t>
            </a:r>
            <a:r>
              <a:rPr lang="ar-SA" b="1" dirty="0" smtClean="0">
                <a:solidFill>
                  <a:srgbClr val="7F7F7F"/>
                </a:solidFill>
                <a:latin typeface="Calibri" pitchFamily="34" charset="0"/>
                <a:cs typeface="Times New Roman" pitchFamily="18" charset="0"/>
              </a:rPr>
              <a:t> </a:t>
            </a:r>
          </a:p>
          <a:p>
            <a:pPr>
              <a:defRPr/>
            </a:pPr>
            <a:r>
              <a:rPr lang="ar-SA" b="1" dirty="0" smtClean="0">
                <a:latin typeface="Calibri" pitchFamily="34" charset="0"/>
                <a:cs typeface="Times New Roman" pitchFamily="18" charset="0"/>
              </a:rPr>
              <a:t>اهتدى إليه عبد القاهر الجرجاني ، وأقام على أساسه بحوث علم المعاني ، يقول :“ترتيب المعاني في النفس ثم النطق </a:t>
            </a:r>
            <a:r>
              <a:rPr lang="ar-SA" b="1" dirty="0" err="1" smtClean="0">
                <a:latin typeface="Calibri" pitchFamily="34" charset="0"/>
                <a:cs typeface="Times New Roman" pitchFamily="18" charset="0"/>
              </a:rPr>
              <a:t>بها</a:t>
            </a:r>
            <a:r>
              <a:rPr lang="ar-SA" b="1" dirty="0" smtClean="0">
                <a:latin typeface="Calibri" pitchFamily="34" charset="0"/>
                <a:cs typeface="Times New Roman" pitchFamily="18" charset="0"/>
              </a:rPr>
              <a:t> بألفاظ على حذوها”</a:t>
            </a:r>
          </a:p>
          <a:p>
            <a:pPr>
              <a:defRPr/>
            </a:pPr>
            <a:r>
              <a:rPr lang="ar-SA" b="1" dirty="0" smtClean="0">
                <a:latin typeface="Calibri" pitchFamily="34" charset="0"/>
                <a:cs typeface="Times New Roman" pitchFamily="18" charset="0"/>
              </a:rPr>
              <a:t>هذا التوافق بين المعاني النفسية والتراكيب الدالة عليها لا يتم إلا بمعرفة عميقة للوظائف النحوية للأدوات ( النفي ، الاستفهام ، الشرط  ... ، ) ونوع الكلمة : معرفة وهي مراتب، أو نكرة وهي مراتب</a:t>
            </a:r>
          </a:p>
          <a:p>
            <a:pPr>
              <a:defRPr/>
            </a:pPr>
            <a:r>
              <a:rPr lang="ar-SA" b="1" dirty="0" smtClean="0">
                <a:latin typeface="Calibri" pitchFamily="34" charset="0"/>
                <a:cs typeface="Times New Roman" pitchFamily="18" charset="0"/>
              </a:rPr>
              <a:t>اسم أو فعل ... ،  والموقع : من تقديم أو تأخير أو توسط وما يحدثه كل هذا من تغير في المعنى.</a:t>
            </a:r>
          </a:p>
          <a:p>
            <a:pPr>
              <a:defRPr/>
            </a:pPr>
            <a:endParaRPr lang="ar-SA" b="1" dirty="0" smtClean="0">
              <a:solidFill>
                <a:srgbClr val="7F7F7F"/>
              </a:solidFill>
              <a:latin typeface="Calibri" pitchFamily="34" charset="0"/>
              <a:cs typeface="Times New Roman" pitchFamily="18" charset="0"/>
            </a:endParaRPr>
          </a:p>
          <a:p>
            <a:pPr>
              <a:defRPr/>
            </a:pPr>
            <a:r>
              <a:rPr lang="ar-SA" b="1" dirty="0" smtClean="0">
                <a:latin typeface="Calibri" pitchFamily="34" charset="0"/>
                <a:cs typeface="Times New Roman" pitchFamily="18" charset="0"/>
              </a:rPr>
              <a:t>هذا ما أطلق عليه (</a:t>
            </a:r>
            <a:r>
              <a:rPr lang="ar-SA" b="1" dirty="0" smtClean="0">
                <a:solidFill>
                  <a:srgbClr val="FF0000"/>
                </a:solidFill>
                <a:latin typeface="Calibri" pitchFamily="34" charset="0"/>
                <a:cs typeface="Times New Roman" pitchFamily="18" charset="0"/>
              </a:rPr>
              <a:t>نظرية النظم</a:t>
            </a:r>
            <a:r>
              <a:rPr lang="ar-SA" b="1" dirty="0" smtClean="0">
                <a:latin typeface="Calibri" pitchFamily="34" charset="0"/>
                <a:cs typeface="Times New Roman" pitchFamily="18" charset="0"/>
              </a:rPr>
              <a:t>)</a:t>
            </a:r>
          </a:p>
          <a:p>
            <a:pPr>
              <a:defRPr/>
            </a:pPr>
            <a:endParaRPr lang="ar-SA" b="1" dirty="0" smtClean="0">
              <a:solidFill>
                <a:srgbClr val="7F7F7F"/>
              </a:solidFill>
              <a:latin typeface="Calibri" pitchFamily="34" charset="0"/>
              <a:cs typeface="Times New Roman" pitchFamily="18" charset="0"/>
            </a:endParaRPr>
          </a:p>
          <a:p>
            <a:pPr>
              <a:defRPr/>
            </a:pPr>
            <a:r>
              <a:rPr lang="ar-SA" b="1" dirty="0" smtClean="0">
                <a:latin typeface="Calibri" pitchFamily="34" charset="0"/>
                <a:cs typeface="Times New Roman" pitchFamily="18" charset="0"/>
              </a:rPr>
              <a:t>السبب في خروج هذه النظرية</a:t>
            </a:r>
            <a:r>
              <a:rPr lang="ar-SA" b="1" dirty="0" smtClean="0">
                <a:solidFill>
                  <a:srgbClr val="7F7F7F"/>
                </a:solidFill>
                <a:latin typeface="Calibri" pitchFamily="34" charset="0"/>
                <a:cs typeface="Times New Roman" pitchFamily="18" charset="0"/>
              </a:rPr>
              <a:t> </a:t>
            </a:r>
            <a:r>
              <a:rPr lang="ar-SA" b="1" dirty="0" smtClean="0">
                <a:solidFill>
                  <a:srgbClr val="FF0000"/>
                </a:solidFill>
                <a:latin typeface="Calibri" pitchFamily="34" charset="0"/>
                <a:cs typeface="Times New Roman" pitchFamily="18" charset="0"/>
              </a:rPr>
              <a:t>سر إعجاز القرآن . </a:t>
            </a:r>
            <a:r>
              <a:rPr lang="ar-SA" b="1" dirty="0" smtClean="0">
                <a:latin typeface="Calibri" pitchFamily="34" charset="0"/>
                <a:cs typeface="Times New Roman" pitchFamily="18" charset="0"/>
              </a:rPr>
              <a:t>بل هذا سبب للدراسات العربية كلها بلاغة وغيرها</a:t>
            </a:r>
            <a:endParaRPr lang="ar-SA" b="1" dirty="0" smtClean="0">
              <a:solidFill>
                <a:srgbClr val="7F7F7F"/>
              </a:solidFill>
              <a:latin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4" name="مستطيل 3"/>
          <p:cNvSpPr/>
          <p:nvPr/>
        </p:nvSpPr>
        <p:spPr>
          <a:xfrm>
            <a:off x="0" y="1524000"/>
            <a:ext cx="9906000" cy="4524315"/>
          </a:xfrm>
          <a:prstGeom prst="rect">
            <a:avLst/>
          </a:prstGeom>
        </p:spPr>
        <p:txBody>
          <a:bodyPr wrap="square">
            <a:spAutoFit/>
          </a:bodyPr>
          <a:lstStyle/>
          <a:p>
            <a:pPr>
              <a:defRPr/>
            </a:pPr>
            <a:r>
              <a:rPr lang="ar-SA" b="1" dirty="0" smtClean="0">
                <a:latin typeface="Calibri" pitchFamily="34" charset="0"/>
                <a:cs typeface="Times New Roman" pitchFamily="18" charset="0"/>
              </a:rPr>
              <a:t>العربي في عهد الرسول –صلى الله علي وسلم- يحس ببلاغة القرآن وإعجازه بفطرته وسليقته.</a:t>
            </a:r>
            <a:endParaRPr lang="en-US" b="1" dirty="0" smtClean="0">
              <a:latin typeface="Calibri" pitchFamily="34" charset="0"/>
              <a:cs typeface="Times New Roman" pitchFamily="18" charset="0"/>
            </a:endParaRPr>
          </a:p>
          <a:p>
            <a:pPr>
              <a:defRPr/>
            </a:pPr>
            <a:r>
              <a:rPr lang="ar-SA" b="1" dirty="0" smtClean="0">
                <a:latin typeface="Calibri" pitchFamily="34" charset="0"/>
                <a:cs typeface="Times New Roman" pitchFamily="18" charset="0"/>
              </a:rPr>
              <a:t>لكن اتسعت رقعة البلاد الإسلامية فصار المجتمع خليطا من الأعاجم والعرب فاحتاجوا للتعلم.</a:t>
            </a:r>
          </a:p>
          <a:p>
            <a:pPr>
              <a:defRPr/>
            </a:pPr>
            <a:endParaRPr lang="ar-SA" b="1" dirty="0" smtClean="0">
              <a:latin typeface="Calibri" pitchFamily="34" charset="0"/>
              <a:cs typeface="Times New Roman" pitchFamily="18" charset="0"/>
            </a:endParaRPr>
          </a:p>
          <a:p>
            <a:pPr>
              <a:defRPr/>
            </a:pPr>
            <a:r>
              <a:rPr lang="ar-SA" b="1" dirty="0" smtClean="0">
                <a:latin typeface="Calibri" pitchFamily="34" charset="0"/>
                <a:cs typeface="Times New Roman" pitchFamily="18" charset="0"/>
              </a:rPr>
              <a:t>بدأ البحث عن أسرار إعجاز القرآن الكريم، </a:t>
            </a:r>
          </a:p>
          <a:p>
            <a:pPr>
              <a:defRPr/>
            </a:pPr>
            <a:r>
              <a:rPr lang="ar-SA" b="1" dirty="0" smtClean="0">
                <a:latin typeface="Calibri" pitchFamily="34" charset="0"/>
                <a:cs typeface="Times New Roman" pitchFamily="18" charset="0"/>
              </a:rPr>
              <a:t>تعددت وجهات النظر :</a:t>
            </a:r>
          </a:p>
          <a:p>
            <a:pPr>
              <a:buFontTx/>
              <a:buChar char="-"/>
              <a:defRPr/>
            </a:pPr>
            <a:r>
              <a:rPr lang="ar-SA" b="1" dirty="0" smtClean="0">
                <a:latin typeface="Calibri" pitchFamily="34" charset="0"/>
                <a:cs typeface="Times New Roman" pitchFamily="18" charset="0"/>
              </a:rPr>
              <a:t>(الصرفة) ، فلم يقبل عقلا ولا شرعا.</a:t>
            </a:r>
          </a:p>
          <a:p>
            <a:pPr>
              <a:defRPr/>
            </a:pPr>
            <a:endParaRPr lang="ar-SA" b="1" dirty="0" smtClean="0">
              <a:latin typeface="Calibri" pitchFamily="34" charset="0"/>
              <a:cs typeface="Times New Roman" pitchFamily="18" charset="0"/>
            </a:endParaRPr>
          </a:p>
          <a:p>
            <a:pPr>
              <a:buFontTx/>
              <a:buChar char="-"/>
              <a:defRPr/>
            </a:pPr>
            <a:r>
              <a:rPr lang="ar-SA" b="1" dirty="0" smtClean="0">
                <a:latin typeface="Calibri" pitchFamily="34" charset="0"/>
                <a:cs typeface="Times New Roman" pitchFamily="18" charset="0"/>
              </a:rPr>
              <a:t>(النظم عند الجاحظ) : يجعل لاختيار الألفاظ ، وصياغتها المحل الأول.(الغيث ، المطر)</a:t>
            </a:r>
          </a:p>
          <a:p>
            <a:pPr>
              <a:buFontTx/>
              <a:buChar char="-"/>
              <a:defRPr/>
            </a:pPr>
            <a:endParaRPr lang="ar-SA" b="1" dirty="0" smtClean="0">
              <a:latin typeface="Calibri" pitchFamily="34" charset="0"/>
              <a:cs typeface="Times New Roman" pitchFamily="18" charset="0"/>
            </a:endParaRPr>
          </a:p>
          <a:p>
            <a:pPr>
              <a:buFontTx/>
              <a:buChar char="-"/>
              <a:defRPr/>
            </a:pPr>
            <a:r>
              <a:rPr lang="ar-SA" b="1" dirty="0" smtClean="0">
                <a:latin typeface="Calibri" pitchFamily="34" charset="0"/>
                <a:cs typeface="Times New Roman" pitchFamily="18" charset="0"/>
              </a:rPr>
              <a:t>من أشهر القائلين بهذا </a:t>
            </a:r>
            <a:r>
              <a:rPr lang="ar-SA" b="1" dirty="0" err="1" smtClean="0">
                <a:solidFill>
                  <a:srgbClr val="C00000"/>
                </a:solidFill>
                <a:latin typeface="Calibri" pitchFamily="34" charset="0"/>
                <a:cs typeface="Times New Roman" pitchFamily="18" charset="0"/>
              </a:rPr>
              <a:t>الباقلاني</a:t>
            </a:r>
            <a:r>
              <a:rPr lang="ar-SA" b="1" dirty="0" smtClean="0">
                <a:latin typeface="Calibri" pitchFamily="34" charset="0"/>
                <a:cs typeface="Times New Roman" pitchFamily="18" charset="0"/>
              </a:rPr>
              <a:t>  له كتاب (إعجاز القرآن)، أثبت أن القرآن له أسلوب مختلف عن غيره من شعر أو نثر حتى الحديث النبوي.</a:t>
            </a:r>
          </a:p>
          <a:p>
            <a:pPr>
              <a:buFontTx/>
              <a:buChar char="-"/>
              <a:defRPr/>
            </a:pPr>
            <a:r>
              <a:rPr lang="ar-SA" b="1" dirty="0" smtClean="0">
                <a:latin typeface="Calibri" pitchFamily="34" charset="0"/>
                <a:cs typeface="Times New Roman" pitchFamily="18" charset="0"/>
              </a:rPr>
              <a:t> جعل الإعجاز على ثلاثة دعائم : 1- المغيبات ، 2- الإخبار عن الأمم السابقة 3- بلاغة القرآن.</a:t>
            </a:r>
          </a:p>
          <a:p>
            <a:pPr>
              <a:buFontTx/>
              <a:buChar char="-"/>
              <a:defRPr/>
            </a:pPr>
            <a:r>
              <a:rPr lang="ar-SA" b="1" dirty="0" smtClean="0">
                <a:latin typeface="Calibri" pitchFamily="34" charset="0"/>
                <a:cs typeface="Times New Roman" pitchFamily="18" charset="0"/>
              </a:rPr>
              <a:t>مما ناقشه في كتابه (نظرية البديع) وهي عنده : الاستعارة المحكمة ، الطباق ، الجناس ... الخ من الوجوه المستحدثة في العصر العباسي عند أبي تمام ، بشار.</a:t>
            </a:r>
          </a:p>
          <a:p>
            <a:pPr>
              <a:buFontTx/>
              <a:buChar char="-"/>
              <a:defRPr/>
            </a:pPr>
            <a:endParaRPr lang="ar-SA" b="1" dirty="0" smtClean="0">
              <a:latin typeface="Calibri" pitchFamily="34" charset="0"/>
              <a:cs typeface="Times New Roman" pitchFamily="18" charset="0"/>
            </a:endParaRPr>
          </a:p>
          <a:p>
            <a:pPr>
              <a:buFontTx/>
              <a:buChar char="-"/>
              <a:defRPr/>
            </a:pPr>
            <a:r>
              <a:rPr lang="ar-SA" b="1" dirty="0" smtClean="0">
                <a:latin typeface="Calibri" pitchFamily="34" charset="0"/>
                <a:cs typeface="Times New Roman" pitchFamily="18" charset="0"/>
              </a:rPr>
              <a:t>وناقش هذا من قبل ابن المعتز في كتابه(البديع)، وأبو هلال العسكري في(الصناعتين)، </a:t>
            </a:r>
            <a:r>
              <a:rPr lang="ar-SA" b="1" dirty="0" err="1" smtClean="0">
                <a:latin typeface="Calibri" pitchFamily="34" charset="0"/>
                <a:cs typeface="Times New Roman" pitchFamily="18" charset="0"/>
              </a:rPr>
              <a:t>والآمدي</a:t>
            </a:r>
            <a:r>
              <a:rPr lang="ar-SA" b="1" dirty="0" smtClean="0">
                <a:latin typeface="Calibri" pitchFamily="34" charset="0"/>
                <a:cs typeface="Times New Roman" pitchFamily="18" charset="0"/>
              </a:rPr>
              <a:t> في(الموازنة)، </a:t>
            </a:r>
            <a:r>
              <a:rPr lang="ar-SA" b="1" dirty="0" err="1" smtClean="0">
                <a:latin typeface="Calibri" pitchFamily="34" charset="0"/>
                <a:cs typeface="Times New Roman" pitchFamily="18" charset="0"/>
              </a:rPr>
              <a:t>وقدامة</a:t>
            </a:r>
            <a:r>
              <a:rPr lang="ar-SA" b="1" dirty="0" smtClean="0">
                <a:latin typeface="Calibri" pitchFamily="34" charset="0"/>
                <a:cs typeface="Times New Roman" pitchFamily="18" charset="0"/>
              </a:rPr>
              <a:t> في (نقد الشعر)</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4" name="مستطيل 3"/>
          <p:cNvSpPr/>
          <p:nvPr/>
        </p:nvSpPr>
        <p:spPr>
          <a:xfrm>
            <a:off x="-89536" y="1524000"/>
            <a:ext cx="9754658" cy="3139321"/>
          </a:xfrm>
          <a:prstGeom prst="rect">
            <a:avLst/>
          </a:prstGeom>
        </p:spPr>
        <p:txBody>
          <a:bodyPr wrap="none">
            <a:spAutoFit/>
          </a:bodyPr>
          <a:lstStyle/>
          <a:p>
            <a:r>
              <a:rPr lang="ar-SA" b="1" dirty="0" smtClean="0">
                <a:latin typeface="Calibri" pitchFamily="34" charset="0"/>
                <a:cs typeface="Times New Roman" pitchFamily="18" charset="0"/>
              </a:rPr>
              <a:t>لكن </a:t>
            </a:r>
            <a:r>
              <a:rPr lang="ar-SA" b="1" dirty="0" err="1" smtClean="0">
                <a:solidFill>
                  <a:srgbClr val="C00000"/>
                </a:solidFill>
                <a:latin typeface="Calibri" pitchFamily="34" charset="0"/>
                <a:cs typeface="Times New Roman" pitchFamily="18" charset="0"/>
              </a:rPr>
              <a:t>الباقلاني</a:t>
            </a:r>
            <a:r>
              <a:rPr lang="ar-SA" b="1" dirty="0" smtClean="0">
                <a:latin typeface="Calibri" pitchFamily="34" charset="0"/>
                <a:cs typeface="Times New Roman" pitchFamily="18" charset="0"/>
              </a:rPr>
              <a:t> لا يرى أن تكون هذه فقط سر الإعجاز . يقول : “وجوه البديع كثيرة جدا ... وقدّر مقدّرون أنه يمكن استفادة إعجاز </a:t>
            </a:r>
          </a:p>
          <a:p>
            <a:r>
              <a:rPr lang="ar-SA" b="1" dirty="0" smtClean="0">
                <a:latin typeface="Calibri" pitchFamily="34" charset="0"/>
                <a:cs typeface="Times New Roman" pitchFamily="18" charset="0"/>
              </a:rPr>
              <a:t>القرآن من هذه الأبواب التي نقلناها وأن ذلك مما يمكن الاستدلال به عليه ، وليس كذلك عندنا ؛ لأن هذه الوجوه إذا وقع التنبيه عليها</a:t>
            </a:r>
          </a:p>
          <a:p>
            <a:r>
              <a:rPr lang="ar-SA" b="1" dirty="0" smtClean="0">
                <a:latin typeface="Calibri" pitchFamily="34" charset="0"/>
                <a:cs typeface="Times New Roman" pitchFamily="18" charset="0"/>
              </a:rPr>
              <a:t>أمكن التوصل إليها بالتدريب والتعود والتصنع لها ... أما شأو نظم القرآن فليس له مثال </a:t>
            </a:r>
            <a:r>
              <a:rPr lang="ar-SA" b="1" dirty="0" err="1" smtClean="0">
                <a:latin typeface="Calibri" pitchFamily="34" charset="0"/>
                <a:cs typeface="Times New Roman" pitchFamily="18" charset="0"/>
              </a:rPr>
              <a:t>يحتذى</a:t>
            </a:r>
            <a:r>
              <a:rPr lang="ar-SA" b="1" dirty="0" smtClean="0">
                <a:latin typeface="Calibri" pitchFamily="34" charset="0"/>
                <a:cs typeface="Times New Roman" pitchFamily="18" charset="0"/>
              </a:rPr>
              <a:t> عليه ولا إمام </a:t>
            </a:r>
            <a:r>
              <a:rPr lang="ar-SA" b="1" dirty="0" err="1" smtClean="0">
                <a:latin typeface="Calibri" pitchFamily="34" charset="0"/>
                <a:cs typeface="Times New Roman" pitchFamily="18" charset="0"/>
              </a:rPr>
              <a:t>يقتدى</a:t>
            </a:r>
            <a:r>
              <a:rPr lang="ar-SA" b="1" dirty="0" smtClean="0">
                <a:latin typeface="Calibri" pitchFamily="34" charset="0"/>
                <a:cs typeface="Times New Roman" pitchFamily="18" charset="0"/>
              </a:rPr>
              <a:t> به، ولا يصح </a:t>
            </a:r>
          </a:p>
          <a:p>
            <a:r>
              <a:rPr lang="ar-SA" b="1" dirty="0" smtClean="0">
                <a:latin typeface="Calibri" pitchFamily="34" charset="0"/>
                <a:cs typeface="Times New Roman" pitchFamily="18" charset="0"/>
              </a:rPr>
              <a:t>وقوع مثله اتفاقا ”</a:t>
            </a:r>
          </a:p>
          <a:p>
            <a:r>
              <a:rPr lang="ar-SA" b="1" dirty="0" smtClean="0">
                <a:latin typeface="Calibri" pitchFamily="34" charset="0"/>
                <a:cs typeface="Times New Roman" pitchFamily="18" charset="0"/>
              </a:rPr>
              <a:t>ومما ناقشه </a:t>
            </a:r>
            <a:r>
              <a:rPr lang="ar-SA" b="1" dirty="0" err="1" smtClean="0">
                <a:latin typeface="Calibri" pitchFamily="34" charset="0"/>
                <a:cs typeface="Times New Roman" pitchFamily="18" charset="0"/>
              </a:rPr>
              <a:t>الباقلاني</a:t>
            </a:r>
            <a:r>
              <a:rPr lang="ar-SA" b="1" dirty="0" smtClean="0">
                <a:latin typeface="Calibri" pitchFamily="34" charset="0"/>
                <a:cs typeface="Times New Roman" pitchFamily="18" charset="0"/>
              </a:rPr>
              <a:t> (نظرية الشعر) ليثبت أن القرآن يختلف عن الشعر ، وكذلك (السجع) ليثبت اختلافه عن الفواصل القرآنية.</a:t>
            </a:r>
          </a:p>
          <a:p>
            <a:endParaRPr lang="ar-SA" b="1" dirty="0" smtClean="0">
              <a:latin typeface="Calibri" pitchFamily="34" charset="0"/>
              <a:cs typeface="Times New Roman" pitchFamily="18" charset="0"/>
            </a:endParaRPr>
          </a:p>
          <a:p>
            <a:endParaRPr lang="ar-SA" b="1" dirty="0" smtClean="0">
              <a:latin typeface="Calibri" pitchFamily="34" charset="0"/>
              <a:cs typeface="Times New Roman" pitchFamily="18" charset="0"/>
            </a:endParaRPr>
          </a:p>
          <a:p>
            <a:r>
              <a:rPr lang="ar-SA" b="1" dirty="0" smtClean="0">
                <a:latin typeface="Calibri" pitchFamily="34" charset="0"/>
                <a:cs typeface="Times New Roman" pitchFamily="18" charset="0"/>
              </a:rPr>
              <a:t>أما  </a:t>
            </a:r>
            <a:r>
              <a:rPr lang="ar-SA" b="1" dirty="0" smtClean="0">
                <a:solidFill>
                  <a:srgbClr val="FF0000"/>
                </a:solidFill>
                <a:latin typeface="Calibri" pitchFamily="34" charset="0"/>
                <a:cs typeface="Times New Roman" pitchFamily="18" charset="0"/>
              </a:rPr>
              <a:t>أبو هاشم </a:t>
            </a:r>
            <a:r>
              <a:rPr lang="ar-SA" b="1" dirty="0" err="1" smtClean="0">
                <a:solidFill>
                  <a:srgbClr val="FF0000"/>
                </a:solidFill>
                <a:latin typeface="Calibri" pitchFamily="34" charset="0"/>
                <a:cs typeface="Times New Roman" pitchFamily="18" charset="0"/>
              </a:rPr>
              <a:t>الجبائي</a:t>
            </a:r>
            <a:r>
              <a:rPr lang="ar-SA" b="1" dirty="0" smtClean="0">
                <a:solidFill>
                  <a:srgbClr val="FF0000"/>
                </a:solidFill>
                <a:latin typeface="Calibri" pitchFamily="34" charset="0"/>
                <a:cs typeface="Times New Roman" pitchFamily="18" charset="0"/>
              </a:rPr>
              <a:t> </a:t>
            </a:r>
            <a:r>
              <a:rPr lang="ar-SA" b="1" dirty="0" err="1" smtClean="0">
                <a:solidFill>
                  <a:srgbClr val="FF0000"/>
                </a:solidFill>
                <a:latin typeface="Calibri" pitchFamily="34" charset="0"/>
                <a:cs typeface="Times New Roman" pitchFamily="18" charset="0"/>
              </a:rPr>
              <a:t>المعتزلي</a:t>
            </a:r>
            <a:r>
              <a:rPr lang="ar-SA" b="1" dirty="0" smtClean="0">
                <a:latin typeface="Calibri" pitchFamily="34" charset="0"/>
                <a:cs typeface="Times New Roman" pitchFamily="18" charset="0"/>
              </a:rPr>
              <a:t>  فيرى أن الإعجاز يكون في </a:t>
            </a:r>
            <a:r>
              <a:rPr lang="ar-SA" b="1" u="sng" dirty="0" smtClean="0">
                <a:latin typeface="Calibri" pitchFamily="34" charset="0"/>
                <a:cs typeface="Times New Roman" pitchFamily="18" charset="0"/>
              </a:rPr>
              <a:t>جزالة اللفظ</a:t>
            </a:r>
            <a:r>
              <a:rPr lang="ar-SA" b="1" dirty="0" smtClean="0">
                <a:latin typeface="Calibri" pitchFamily="34" charset="0"/>
                <a:cs typeface="Times New Roman" pitchFamily="18" charset="0"/>
              </a:rPr>
              <a:t> و</a:t>
            </a:r>
            <a:r>
              <a:rPr lang="ar-SA" b="1" u="sng" dirty="0" smtClean="0">
                <a:latin typeface="Calibri" pitchFamily="34" charset="0"/>
                <a:cs typeface="Times New Roman" pitchFamily="18" charset="0"/>
              </a:rPr>
              <a:t>حسن المعنى</a:t>
            </a:r>
            <a:r>
              <a:rPr lang="ar-SA" b="1" dirty="0" smtClean="0">
                <a:latin typeface="Calibri" pitchFamily="34" charset="0"/>
                <a:cs typeface="Times New Roman" pitchFamily="18" charset="0"/>
              </a:rPr>
              <a:t> فقط، وليس هناك شيء ثالث يسمى النظم.</a:t>
            </a:r>
          </a:p>
          <a:p>
            <a:endParaRPr lang="ar-SA" b="1" dirty="0" smtClean="0">
              <a:latin typeface="Calibri" pitchFamily="34" charset="0"/>
              <a:cs typeface="Times New Roman" pitchFamily="18" charset="0"/>
            </a:endParaRPr>
          </a:p>
          <a:p>
            <a:r>
              <a:rPr lang="ar-SA" b="1" dirty="0" smtClean="0">
                <a:latin typeface="Calibri" pitchFamily="34" charset="0"/>
                <a:cs typeface="Times New Roman" pitchFamily="18" charset="0"/>
              </a:rPr>
              <a:t>ثم جاء </a:t>
            </a:r>
            <a:r>
              <a:rPr lang="ar-SA" b="1" dirty="0" smtClean="0">
                <a:solidFill>
                  <a:srgbClr val="FF0000"/>
                </a:solidFill>
                <a:latin typeface="Calibri" pitchFamily="34" charset="0"/>
                <a:cs typeface="Times New Roman" pitchFamily="18" charset="0"/>
              </a:rPr>
              <a:t>القاضي عبد الجبار</a:t>
            </a:r>
            <a:r>
              <a:rPr lang="ar-SA" b="1" dirty="0" smtClean="0">
                <a:latin typeface="Calibri" pitchFamily="34" charset="0"/>
                <a:cs typeface="Times New Roman" pitchFamily="18" charset="0"/>
              </a:rPr>
              <a:t> ورأى أن الإعجاز في (الضم) أي باعتبار الألفاظ والمعاني مع تضامها نحويا ومعنويا فالتقى مع </a:t>
            </a:r>
            <a:r>
              <a:rPr lang="ar-SA" b="1" dirty="0" err="1" smtClean="0">
                <a:solidFill>
                  <a:srgbClr val="FF0000"/>
                </a:solidFill>
                <a:latin typeface="Calibri" pitchFamily="34" charset="0"/>
                <a:cs typeface="Times New Roman" pitchFamily="18" charset="0"/>
              </a:rPr>
              <a:t>الباقلاني</a:t>
            </a:r>
            <a:endParaRPr lang="ar-SA" b="1" dirty="0" smtClean="0">
              <a:solidFill>
                <a:srgbClr val="FF0000"/>
              </a:solidFill>
              <a:latin typeface="Calibri" pitchFamily="34" charset="0"/>
              <a:cs typeface="Times New Roman" pitchFamily="18" charset="0"/>
            </a:endParaRPr>
          </a:p>
          <a:p>
            <a:r>
              <a:rPr lang="ar-SA" b="1" dirty="0" smtClean="0">
                <a:latin typeface="Calibri" pitchFamily="34" charset="0"/>
                <a:cs typeface="Times New Roman" pitchFamily="18" charset="0"/>
              </a:rPr>
              <a:t>وهذه الخيوط التي أخذها </a:t>
            </a:r>
            <a:r>
              <a:rPr lang="ar-SA" b="1" dirty="0" smtClean="0">
                <a:solidFill>
                  <a:srgbClr val="FF0000"/>
                </a:solidFill>
                <a:latin typeface="Calibri" pitchFamily="34" charset="0"/>
                <a:cs typeface="Times New Roman" pitchFamily="18" charset="0"/>
              </a:rPr>
              <a:t>عبد القاهر الجرجاني</a:t>
            </a:r>
            <a:r>
              <a:rPr lang="ar-SA" b="1" dirty="0" smtClean="0">
                <a:latin typeface="Calibri" pitchFamily="34" charset="0"/>
                <a:cs typeface="Times New Roman" pitchFamily="18" charset="0"/>
              </a:rPr>
              <a:t> وكون منها نظرية بالغة الكمال والدقة وهي </a:t>
            </a:r>
            <a:r>
              <a:rPr lang="ar-SA" b="1" dirty="0" smtClean="0">
                <a:solidFill>
                  <a:srgbClr val="009900"/>
                </a:solidFill>
                <a:latin typeface="Calibri" pitchFamily="34" charset="0"/>
                <a:cs typeface="Times New Roman" pitchFamily="18" charset="0"/>
              </a:rPr>
              <a:t>(نظرية النظم )</a:t>
            </a:r>
            <a:endParaRPr lang="en-US" b="1" dirty="0" smtClean="0">
              <a:solidFill>
                <a:srgbClr val="009900"/>
              </a:solidFill>
              <a:latin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4" name="مستطيل 3"/>
          <p:cNvSpPr/>
          <p:nvPr/>
        </p:nvSpPr>
        <p:spPr>
          <a:xfrm>
            <a:off x="-228600" y="1524000"/>
            <a:ext cx="9905999" cy="4524315"/>
          </a:xfrm>
          <a:prstGeom prst="rect">
            <a:avLst/>
          </a:prstGeom>
        </p:spPr>
        <p:txBody>
          <a:bodyPr wrap="square">
            <a:spAutoFit/>
          </a:bodyPr>
          <a:lstStyle/>
          <a:p>
            <a:r>
              <a:rPr lang="ar-SA" b="1" dirty="0" smtClean="0">
                <a:solidFill>
                  <a:srgbClr val="C00000"/>
                </a:solidFill>
                <a:latin typeface="Calibri" pitchFamily="34" charset="0"/>
                <a:cs typeface="Times New Roman" pitchFamily="18" charset="0"/>
              </a:rPr>
              <a:t>نظرية النظم (إعجاز القرآن) عند عبد القاهر:</a:t>
            </a:r>
            <a:endParaRPr lang="ar-SA" b="1" dirty="0" smtClean="0">
              <a:latin typeface="Calibri" pitchFamily="34" charset="0"/>
              <a:cs typeface="Times New Roman" pitchFamily="18" charset="0"/>
            </a:endParaRPr>
          </a:p>
          <a:p>
            <a:r>
              <a:rPr lang="ar-SA" b="1" dirty="0" smtClean="0">
                <a:latin typeface="Calibri" pitchFamily="34" charset="0"/>
                <a:cs typeface="Times New Roman" pitchFamily="18" charset="0"/>
              </a:rPr>
              <a:t>ليست في الحروف ، ولا الألفاظ ، ولا المعنى ، ولا الإيقاع العام ، ولا الغرابة ، ولا الخفة ، مع أن لها دورا كبيرا في الفصاحة،</a:t>
            </a:r>
          </a:p>
          <a:p>
            <a:r>
              <a:rPr lang="ar-SA" b="1" dirty="0" smtClean="0">
                <a:latin typeface="Calibri" pitchFamily="34" charset="0"/>
                <a:cs typeface="Times New Roman" pitchFamily="18" charset="0"/>
              </a:rPr>
              <a:t>وكل هذه الأشياء كان العرب يعرفونها ويستعملونها على جميع المستويات ولكن لا ترقى إلى مستوى الإعجاز القرآني.</a:t>
            </a:r>
          </a:p>
          <a:p>
            <a:endParaRPr lang="ar-SA" b="1" dirty="0" smtClean="0">
              <a:latin typeface="Calibri" pitchFamily="34" charset="0"/>
              <a:cs typeface="Times New Roman" pitchFamily="18" charset="0"/>
            </a:endParaRPr>
          </a:p>
          <a:p>
            <a:r>
              <a:rPr lang="ar-SA" b="1" dirty="0" smtClean="0">
                <a:latin typeface="Calibri" pitchFamily="34" charset="0"/>
                <a:cs typeface="Times New Roman" pitchFamily="18" charset="0"/>
              </a:rPr>
              <a:t>وينتهي </a:t>
            </a:r>
            <a:r>
              <a:rPr lang="ar-SA" b="1" dirty="0" smtClean="0">
                <a:solidFill>
                  <a:srgbClr val="FF0000"/>
                </a:solidFill>
                <a:latin typeface="Calibri" pitchFamily="34" charset="0"/>
                <a:cs typeface="Times New Roman" pitchFamily="18" charset="0"/>
              </a:rPr>
              <a:t>عبد القاهر</a:t>
            </a:r>
            <a:r>
              <a:rPr lang="ar-SA" b="1" dirty="0" smtClean="0">
                <a:latin typeface="Calibri" pitchFamily="34" charset="0"/>
                <a:cs typeface="Times New Roman" pitchFamily="18" charset="0"/>
              </a:rPr>
              <a:t> إلى ما يراه سببا بلاغيا للإعجاز فيقول : “ وإذا امتنع ذلك لم يبق إلا أن يكون (الإعجاز) في النظم والتأليف؛</a:t>
            </a:r>
          </a:p>
          <a:p>
            <a:r>
              <a:rPr lang="ar-SA" b="1" dirty="0" smtClean="0">
                <a:latin typeface="Calibri" pitchFamily="34" charset="0"/>
                <a:cs typeface="Times New Roman" pitchFamily="18" charset="0"/>
              </a:rPr>
              <a:t>لأنه ليس من بعد ما أبطلنا أن يكون فيه إلا النظم”</a:t>
            </a:r>
          </a:p>
          <a:p>
            <a:endParaRPr lang="ar-SA" b="1" dirty="0" smtClean="0">
              <a:latin typeface="Calibri" pitchFamily="34" charset="0"/>
              <a:cs typeface="Times New Roman" pitchFamily="18" charset="0"/>
            </a:endParaRPr>
          </a:p>
          <a:p>
            <a:r>
              <a:rPr lang="ar-SA" b="1" dirty="0" smtClean="0">
                <a:latin typeface="Calibri" pitchFamily="34" charset="0"/>
                <a:cs typeface="Times New Roman" pitchFamily="18" charset="0"/>
              </a:rPr>
              <a:t>المقارنة بين الفن </a:t>
            </a:r>
            <a:r>
              <a:rPr lang="ar-SA" b="1" dirty="0" err="1" smtClean="0">
                <a:latin typeface="Calibri" pitchFamily="34" charset="0"/>
                <a:cs typeface="Times New Roman" pitchFamily="18" charset="0"/>
              </a:rPr>
              <a:t>القولي</a:t>
            </a:r>
            <a:r>
              <a:rPr lang="ar-SA" b="1" dirty="0" smtClean="0">
                <a:latin typeface="Calibri" pitchFamily="34" charset="0"/>
                <a:cs typeface="Times New Roman" pitchFamily="18" charset="0"/>
              </a:rPr>
              <a:t> والفنون الجميلة قديمة في النقد الأدبي منذ أشار إليها أرسطو عند عرضه لنظرية المحاكاة، </a:t>
            </a:r>
          </a:p>
          <a:p>
            <a:r>
              <a:rPr lang="ar-SA" b="1" dirty="0" smtClean="0">
                <a:latin typeface="Calibri" pitchFamily="34" charset="0"/>
                <a:cs typeface="Times New Roman" pitchFamily="18" charset="0"/>
              </a:rPr>
              <a:t>وألمح لها بغض النقاد العرب قبل عبد القاهر مثل الجاحظ </a:t>
            </a:r>
            <a:r>
              <a:rPr lang="ar-SA" b="1" dirty="0" err="1" smtClean="0">
                <a:latin typeface="Calibri" pitchFamily="34" charset="0"/>
                <a:cs typeface="Times New Roman" pitchFamily="18" charset="0"/>
              </a:rPr>
              <a:t>وقدامة</a:t>
            </a:r>
            <a:r>
              <a:rPr lang="ar-SA" b="1" dirty="0" smtClean="0">
                <a:latin typeface="Calibri" pitchFamily="34" charset="0"/>
                <a:cs typeface="Times New Roman" pitchFamily="18" charset="0"/>
              </a:rPr>
              <a:t> ، </a:t>
            </a:r>
          </a:p>
          <a:p>
            <a:r>
              <a:rPr lang="ar-SA" b="1" dirty="0" smtClean="0">
                <a:latin typeface="Calibri" pitchFamily="34" charset="0"/>
                <a:cs typeface="Times New Roman" pitchFamily="18" charset="0"/>
              </a:rPr>
              <a:t>ولكن ما تفرد به عبد القاهر هو البحث عن الوسيلة التي تحقق هذه المقارنة وهذا التشابه، وتجعل الفن </a:t>
            </a:r>
            <a:r>
              <a:rPr lang="ar-SA" b="1" dirty="0" err="1" smtClean="0">
                <a:latin typeface="Calibri" pitchFamily="34" charset="0"/>
                <a:cs typeface="Times New Roman" pitchFamily="18" charset="0"/>
              </a:rPr>
              <a:t>القولي</a:t>
            </a:r>
            <a:r>
              <a:rPr lang="ar-SA" b="1" dirty="0" smtClean="0">
                <a:latin typeface="Calibri" pitchFamily="34" charset="0"/>
                <a:cs typeface="Times New Roman" pitchFamily="18" charset="0"/>
              </a:rPr>
              <a:t> مسبوكا محكم الأجزاء</a:t>
            </a:r>
          </a:p>
          <a:p>
            <a:r>
              <a:rPr lang="ar-SA" b="1" dirty="0" smtClean="0">
                <a:latin typeface="Calibri" pitchFamily="34" charset="0"/>
                <a:cs typeface="Times New Roman" pitchFamily="18" charset="0"/>
              </a:rPr>
              <a:t>مثل التمثال أو اللوحة أو الخاتم أو غير ذلك ،</a:t>
            </a:r>
          </a:p>
          <a:p>
            <a:r>
              <a:rPr lang="ar-SA" b="1" dirty="0" smtClean="0">
                <a:latin typeface="Calibri" pitchFamily="34" charset="0"/>
                <a:cs typeface="Times New Roman" pitchFamily="18" charset="0"/>
              </a:rPr>
              <a:t>وجه التشابه الذي يريده عبد القاهر بين الفن </a:t>
            </a:r>
            <a:r>
              <a:rPr lang="ar-SA" b="1" dirty="0" err="1" smtClean="0">
                <a:latin typeface="Calibri" pitchFamily="34" charset="0"/>
                <a:cs typeface="Times New Roman" pitchFamily="18" charset="0"/>
              </a:rPr>
              <a:t>القولي</a:t>
            </a:r>
            <a:r>
              <a:rPr lang="ar-SA" b="1" dirty="0" smtClean="0">
                <a:latin typeface="Calibri" pitchFamily="34" charset="0"/>
                <a:cs typeface="Times New Roman" pitchFamily="18" charset="0"/>
              </a:rPr>
              <a:t> والفنون الجميلة هو التماسك والتناسق وخدمة كل جزئية للإطار العام،</a:t>
            </a:r>
          </a:p>
          <a:p>
            <a:endParaRPr lang="ar-SA" b="1" dirty="0" smtClean="0">
              <a:latin typeface="Calibri" pitchFamily="34" charset="0"/>
              <a:cs typeface="Times New Roman" pitchFamily="18" charset="0"/>
            </a:endParaRPr>
          </a:p>
          <a:p>
            <a:r>
              <a:rPr lang="ar-SA" b="1" dirty="0" smtClean="0">
                <a:latin typeface="Calibri" pitchFamily="34" charset="0"/>
                <a:cs typeface="Times New Roman" pitchFamily="18" charset="0"/>
              </a:rPr>
              <a:t>يتحقق ذلك في الفن </a:t>
            </a:r>
            <a:r>
              <a:rPr lang="ar-SA" b="1" dirty="0" err="1" smtClean="0">
                <a:latin typeface="Calibri" pitchFamily="34" charset="0"/>
                <a:cs typeface="Times New Roman" pitchFamily="18" charset="0"/>
              </a:rPr>
              <a:t>القولي</a:t>
            </a:r>
            <a:r>
              <a:rPr lang="ar-SA" b="1" dirty="0" smtClean="0">
                <a:latin typeface="Calibri" pitchFamily="34" charset="0"/>
                <a:cs typeface="Times New Roman" pitchFamily="18" charset="0"/>
              </a:rPr>
              <a:t> : بأن يكون أوله ممهدا لوسطه ووسطه ملائما لآخره ، وبأن تكون كل جزئية في مكانها المناسب من التعبير</a:t>
            </a:r>
          </a:p>
          <a:p>
            <a:r>
              <a:rPr lang="ar-SA" b="1" dirty="0" smtClean="0">
                <a:latin typeface="Calibri" pitchFamily="34" charset="0"/>
                <a:cs typeface="Times New Roman" pitchFamily="18" charset="0"/>
              </a:rPr>
              <a:t>تقديما أو توسطا أو تأخيرا، وحتى يكون لوضع كل حيث وضع علة تقتضي كونه هناك ، وحتى لو وضع في مكان غيره لم يصلح، </a:t>
            </a:r>
          </a:p>
          <a:p>
            <a:r>
              <a:rPr lang="ar-SA" b="1" dirty="0" smtClean="0">
                <a:latin typeface="Calibri" pitchFamily="34" charset="0"/>
                <a:cs typeface="Times New Roman" pitchFamily="18" charset="0"/>
              </a:rPr>
              <a:t>ولا يمكن لهذا التناسق أن تحققه الألفاظ أو الحروف أو غيرها ، من العناصر ، التي سبقت الإشارة إليها، </a:t>
            </a:r>
            <a:endParaRPr lang="en-US" b="1" dirty="0" smtClean="0">
              <a:latin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8</a:t>
            </a:fld>
            <a:endParaRPr lang="en-US" smtClean="0">
              <a:cs typeface="Arial" pitchFamily="34" charset="0"/>
            </a:endParaRPr>
          </a:p>
        </p:txBody>
      </p:sp>
      <p:sp>
        <p:nvSpPr>
          <p:cNvPr id="4" name="مستطيل 3"/>
          <p:cNvSpPr/>
          <p:nvPr/>
        </p:nvSpPr>
        <p:spPr>
          <a:xfrm>
            <a:off x="313577" y="1447800"/>
            <a:ext cx="9304214" cy="3416320"/>
          </a:xfrm>
          <a:prstGeom prst="rect">
            <a:avLst/>
          </a:prstGeom>
        </p:spPr>
        <p:txBody>
          <a:bodyPr wrap="none">
            <a:spAutoFit/>
          </a:bodyPr>
          <a:lstStyle/>
          <a:p>
            <a:r>
              <a:rPr lang="ar-SA" b="1" dirty="0" smtClean="0">
                <a:latin typeface="Calibri" pitchFamily="34" charset="0"/>
                <a:cs typeface="Times New Roman" pitchFamily="18" charset="0"/>
              </a:rPr>
              <a:t>إنما يكون ذلك بمراعاة المعاني النحوية للكلمات وموافقة هذه المعاني النفسية .</a:t>
            </a:r>
          </a:p>
          <a:p>
            <a:r>
              <a:rPr lang="ar-SA" b="1" dirty="0" smtClean="0">
                <a:latin typeface="Calibri" pitchFamily="34" charset="0"/>
                <a:cs typeface="Times New Roman" pitchFamily="18" charset="0"/>
              </a:rPr>
              <a:t>ويريد عبد القاهر بالمعاني النحوية : </a:t>
            </a:r>
          </a:p>
          <a:p>
            <a:r>
              <a:rPr lang="ar-SA" b="1" dirty="0" smtClean="0">
                <a:latin typeface="Calibri" pitchFamily="34" charset="0"/>
                <a:cs typeface="Times New Roman" pitchFamily="18" charset="0"/>
              </a:rPr>
              <a:t>	الدور الذي تؤديه الكلمة في التركيب عن طريق مكانتها في الجملة أو طريق صياغتها أو طريق معناها.</a:t>
            </a:r>
          </a:p>
          <a:p>
            <a:endParaRPr lang="ar-SA" b="1" dirty="0" smtClean="0">
              <a:latin typeface="Calibri" pitchFamily="34" charset="0"/>
              <a:cs typeface="Times New Roman" pitchFamily="18" charset="0"/>
            </a:endParaRPr>
          </a:p>
          <a:p>
            <a:r>
              <a:rPr lang="ar-SA" b="1" dirty="0" smtClean="0">
                <a:latin typeface="Calibri" pitchFamily="34" charset="0"/>
                <a:cs typeface="Times New Roman" pitchFamily="18" charset="0"/>
              </a:rPr>
              <a:t>إذن (النظم ) عند عبد القاهر هو إدراك المعاني النحوية </a:t>
            </a:r>
            <a:r>
              <a:rPr lang="ar-SA" b="1" dirty="0" err="1" smtClean="0">
                <a:latin typeface="Calibri" pitchFamily="34" charset="0"/>
                <a:cs typeface="Times New Roman" pitchFamily="18" charset="0"/>
              </a:rPr>
              <a:t>والملاءمة</a:t>
            </a:r>
            <a:r>
              <a:rPr lang="ar-SA" b="1" dirty="0" smtClean="0">
                <a:latin typeface="Calibri" pitchFamily="34" charset="0"/>
                <a:cs typeface="Times New Roman" pitchFamily="18" charset="0"/>
              </a:rPr>
              <a:t> بين المعاني النفسية في نسيج الكلام وتركيبه.</a:t>
            </a:r>
          </a:p>
          <a:p>
            <a:endParaRPr lang="ar-SA" b="1" dirty="0" smtClean="0">
              <a:latin typeface="Calibri" pitchFamily="34" charset="0"/>
              <a:cs typeface="Times New Roman" pitchFamily="18" charset="0"/>
            </a:endParaRPr>
          </a:p>
          <a:p>
            <a:r>
              <a:rPr lang="ar-SA" b="1" dirty="0" smtClean="0">
                <a:latin typeface="Calibri" pitchFamily="34" charset="0"/>
                <a:cs typeface="Times New Roman" pitchFamily="18" charset="0"/>
              </a:rPr>
              <a:t>لكي يتحقق النظم لا </a:t>
            </a:r>
            <a:r>
              <a:rPr lang="ar-SA" b="1" dirty="0" err="1" smtClean="0">
                <a:latin typeface="Calibri" pitchFamily="34" charset="0"/>
                <a:cs typeface="Times New Roman" pitchFamily="18" charset="0"/>
              </a:rPr>
              <a:t>يكتفى</a:t>
            </a:r>
            <a:r>
              <a:rPr lang="ar-SA" b="1" dirty="0" smtClean="0">
                <a:latin typeface="Calibri" pitchFamily="34" charset="0"/>
                <a:cs typeface="Times New Roman" pitchFamily="18" charset="0"/>
              </a:rPr>
              <a:t> بالإدراك الثاقب للمعاني النحوية فحسب،</a:t>
            </a:r>
          </a:p>
          <a:p>
            <a:r>
              <a:rPr lang="ar-SA" b="1" dirty="0" smtClean="0">
                <a:latin typeface="Calibri" pitchFamily="34" charset="0"/>
                <a:cs typeface="Times New Roman" pitchFamily="18" charset="0"/>
              </a:rPr>
              <a:t> وإنما لا بد من إدراك كيفية استغلال هذه المعاني النحوية في بناء العبارة، أو في نسجها ونقشها وصياغتها</a:t>
            </a:r>
          </a:p>
          <a:p>
            <a:r>
              <a:rPr lang="ar-SA" b="1" dirty="0" smtClean="0">
                <a:latin typeface="Calibri" pitchFamily="34" charset="0"/>
                <a:cs typeface="Times New Roman" pitchFamily="18" charset="0"/>
              </a:rPr>
              <a:t>ويقوم هذا على عنصرين هما : ( الاختيار والتأليف )</a:t>
            </a:r>
          </a:p>
          <a:p>
            <a:r>
              <a:rPr lang="ar-SA" b="1" dirty="0" smtClean="0">
                <a:latin typeface="Calibri" pitchFamily="34" charset="0"/>
                <a:cs typeface="Times New Roman" pitchFamily="18" charset="0"/>
              </a:rPr>
              <a:t>الاختيار : للكلمة أو الأداة المناسبة للمعنى النفسي وهناك فروق دقيقة في الإيحاء أو المدلول بين الكلمات أو الأدوات المترادفة</a:t>
            </a:r>
          </a:p>
          <a:p>
            <a:r>
              <a:rPr lang="ar-SA" b="1" dirty="0" smtClean="0">
                <a:latin typeface="Calibri" pitchFamily="34" charset="0"/>
                <a:cs typeface="Times New Roman" pitchFamily="18" charset="0"/>
              </a:rPr>
              <a:t>لا نحكم </a:t>
            </a:r>
            <a:r>
              <a:rPr lang="ar-SA" b="1" dirty="0" err="1" smtClean="0">
                <a:latin typeface="Calibri" pitchFamily="34" charset="0"/>
                <a:cs typeface="Times New Roman" pitchFamily="18" charset="0"/>
              </a:rPr>
              <a:t>بأفضيلة</a:t>
            </a:r>
            <a:r>
              <a:rPr lang="ar-SA" b="1" dirty="0" smtClean="0">
                <a:latin typeface="Calibri" pitchFamily="34" charset="0"/>
                <a:cs typeface="Times New Roman" pitchFamily="18" charset="0"/>
              </a:rPr>
              <a:t> مطلقة لكلمة على غيرها ولكننا نقول إن هذه الكلمة مناسبة في هذا السياق وذلك البناء , وقد لا تكون مناسبة</a:t>
            </a:r>
          </a:p>
          <a:p>
            <a:r>
              <a:rPr lang="ar-SA" b="1" dirty="0" smtClean="0">
                <a:latin typeface="Calibri" pitchFamily="34" charset="0"/>
                <a:cs typeface="Times New Roman" pitchFamily="18" charset="0"/>
              </a:rPr>
              <a:t>في سياق آخر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9</a:t>
            </a:fld>
            <a:endParaRPr lang="en-US" smtClean="0">
              <a:cs typeface="Arial" pitchFamily="34" charset="0"/>
            </a:endParaRPr>
          </a:p>
        </p:txBody>
      </p:sp>
      <p:sp>
        <p:nvSpPr>
          <p:cNvPr id="4" name="مربع نص 3"/>
          <p:cNvSpPr txBox="1"/>
          <p:nvPr/>
        </p:nvSpPr>
        <p:spPr>
          <a:xfrm>
            <a:off x="1752600" y="1752600"/>
            <a:ext cx="7543800" cy="2031325"/>
          </a:xfrm>
          <a:prstGeom prst="rect">
            <a:avLst/>
          </a:prstGeom>
          <a:noFill/>
        </p:spPr>
        <p:txBody>
          <a:bodyPr wrap="square" rtlCol="0">
            <a:spAutoFit/>
          </a:bodyPr>
          <a:lstStyle/>
          <a:p>
            <a:r>
              <a:rPr lang="ar-SA" dirty="0" smtClean="0"/>
              <a:t>أما التأليف : فيراد به وضع كل كلمة في مكانها المناسب من الجملة ، وفقا لمعناها النحوي ، فوضع الكلمة في موضع الابتداء غير وضعها في مكان الإخبار معنوياً ومجيء الخبر نفسه مؤخراً غير مجيئه مقدماً معنوياً , وكذا المفعول</a:t>
            </a:r>
          </a:p>
          <a:p>
            <a:r>
              <a:rPr lang="ar-SA" dirty="0" smtClean="0"/>
              <a:t>وكذلك الأمر في العبارات والجمل المتجاورة , فقد يكون من المناسب الوصل بينها بحرف عطف يختلف حسب الموقف , وحروف العطف نفسها يختلف استخدامها معنوياً وقد يكون من المناسب أن تترك الجملتان المتجاورتان بغير رابط وفي كل الحالات يقف وراء التأليف معنى نفسي يكمن وراء اختيار الشكل النحوي المناسب للعبارة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10</a:t>
            </a:fld>
            <a:endParaRPr lang="en-US" smtClean="0">
              <a:cs typeface="Arial" pitchFamily="34" charset="0"/>
            </a:endParaRPr>
          </a:p>
        </p:txBody>
      </p:sp>
      <p:sp>
        <p:nvSpPr>
          <p:cNvPr id="4" name="مربع نص 3"/>
          <p:cNvSpPr txBox="1"/>
          <p:nvPr/>
        </p:nvSpPr>
        <p:spPr>
          <a:xfrm>
            <a:off x="1371600" y="1752600"/>
            <a:ext cx="7391400" cy="4247317"/>
          </a:xfrm>
          <a:prstGeom prst="rect">
            <a:avLst/>
          </a:prstGeom>
          <a:noFill/>
        </p:spPr>
        <p:txBody>
          <a:bodyPr wrap="square" rtlCol="0">
            <a:spAutoFit/>
          </a:bodyPr>
          <a:lstStyle/>
          <a:p>
            <a:r>
              <a:rPr lang="ar-SA" dirty="0" smtClean="0"/>
              <a:t>هل هذه النظرية ( نظرية النظم ) خاصة بالقرآن أم هي صالحة لكل من النثر الأدبي والشعر ؟</a:t>
            </a:r>
          </a:p>
          <a:p>
            <a:r>
              <a:rPr lang="ar-SA" dirty="0" err="1" smtClean="0"/>
              <a:t>جـ</a:t>
            </a:r>
            <a:r>
              <a:rPr lang="ar-SA" dirty="0" smtClean="0"/>
              <a:t> : لم يقتصر عبد القاهر بنظريته على الأسلوب القرآني بل تعدى ذلك إلى النصوص الأخرى .</a:t>
            </a:r>
          </a:p>
          <a:p>
            <a:endParaRPr lang="ar-SA" dirty="0" smtClean="0"/>
          </a:p>
          <a:p>
            <a:r>
              <a:rPr lang="ar-SA" dirty="0" smtClean="0"/>
              <a:t>وهل كل هذا على درجة واحدة أم على درجات متفاوتة في القيمة الجمالية ؟</a:t>
            </a:r>
          </a:p>
          <a:p>
            <a:r>
              <a:rPr lang="ar-SA" dirty="0" err="1" smtClean="0"/>
              <a:t>جـ</a:t>
            </a:r>
            <a:r>
              <a:rPr lang="ar-SA" dirty="0" smtClean="0"/>
              <a:t> : وبما أنه عام للقرآن وغيره فإن النصوص الأدبية الأخرى لابد أن تتفاوت درجاته بلاغياً , لأن الشعر والنثر لا تساوي بلاغته بلاغة القرآن ودائرة النصوص الشعرية أنها لا تتساوى درجات النظم فيها فبعضها عالية النظم محكمة البناء وبعضها أقل جودة وإحكاماً .</a:t>
            </a:r>
          </a:p>
          <a:p>
            <a:endParaRPr lang="ar-SA" dirty="0" smtClean="0"/>
          </a:p>
          <a:p>
            <a:r>
              <a:rPr lang="ar-SA" dirty="0" smtClean="0"/>
              <a:t>وهل هو المقياس الجمالي الوحيد أم هناك أمور أخرى ؟</a:t>
            </a:r>
          </a:p>
          <a:p>
            <a:r>
              <a:rPr lang="ar-SA" dirty="0" err="1" smtClean="0"/>
              <a:t>جـ</a:t>
            </a:r>
            <a:r>
              <a:rPr lang="ar-SA" dirty="0" smtClean="0"/>
              <a:t> : النظم بمختلف درجاته يعد مستوى من مستويات الأسلوب الرفيع لا ترقى له كل الأساليب الأدبية فقد يكون هنا أسلوب صحيح وداخل في دائرة الأساليب الأدبية , ولكنه لا يعد داخلا في دائرة النظم بل يمكن تفسير جماله بطريقة أخرى من طرق تفسير الجمال الأسلوبي مثل اللفظ والمعنى .</a:t>
            </a:r>
          </a:p>
          <a:p>
            <a:endParaRPr lang="ar-SA" dirty="0" smtClean="0"/>
          </a:p>
          <a:p>
            <a:r>
              <a:rPr lang="ar-SA" dirty="0" smtClean="0"/>
              <a:t>قد يكون الكلام حسن النظم واللفظ , أو حسن اللفظ والمعنى , أو حسن اللفظ دون النظم ومن هنا فإن عبد القاهر يتدرج في الأسلوب تدرجاً تصاعدياً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11</a:t>
            </a:fld>
            <a:endParaRPr lang="en-US" smtClean="0">
              <a:cs typeface="Arial" pitchFamily="34" charset="0"/>
            </a:endParaRPr>
          </a:p>
        </p:txBody>
      </p:sp>
      <p:sp>
        <p:nvSpPr>
          <p:cNvPr id="4" name="مربع نص 3"/>
          <p:cNvSpPr txBox="1"/>
          <p:nvPr/>
        </p:nvSpPr>
        <p:spPr>
          <a:xfrm>
            <a:off x="2057400" y="1905000"/>
            <a:ext cx="7010400" cy="2923877"/>
          </a:xfrm>
          <a:prstGeom prst="rect">
            <a:avLst/>
          </a:prstGeom>
          <a:noFill/>
        </p:spPr>
        <p:txBody>
          <a:bodyPr wrap="square" rtlCol="0">
            <a:spAutoFit/>
          </a:bodyPr>
          <a:lstStyle/>
          <a:p>
            <a:r>
              <a:rPr lang="ar-SA" sz="2400" b="1" dirty="0" smtClean="0">
                <a:solidFill>
                  <a:srgbClr val="FF0000"/>
                </a:solidFill>
              </a:rPr>
              <a:t>النظم والإعجاز القرآني</a:t>
            </a:r>
          </a:p>
          <a:p>
            <a:r>
              <a:rPr lang="ar-SA" sz="2000" dirty="0" smtClean="0"/>
              <a:t>ألف عبد القاهر كتاب دلائل الإعجاز وبحث فيه عن علامات وأدلة الإعجاز القرآني</a:t>
            </a:r>
          </a:p>
          <a:p>
            <a:r>
              <a:rPr lang="ar-SA" sz="2000" dirty="0" smtClean="0"/>
              <a:t>فاهتدى من مناقشته إلى أن النظم وحده هو العنصر الذي يمكن أن يناقش الإعجاز القرآني على أساسه </a:t>
            </a:r>
          </a:p>
          <a:p>
            <a:r>
              <a:rPr lang="ar-SA" sz="2000" dirty="0" smtClean="0"/>
              <a:t>ورأى أن التحدي القرآني لم يكن مطروحاً على معاصري النبي وحدهم حتى يكون صمتهم وعجزهم حجة تنسحب على من بعدهم , وإنما التحدي مطروح على هؤلاء وعلى كل من أتى بعدهم ومن هنا فلابد من تفسير هذا التفوق تفسيراً علمياً وتوضيح الجانب البلاغي الذي يتميز به الإعجاز وهذا ما دعا عبد القاهر إلى وضع نظرية النظم </a:t>
            </a:r>
          </a:p>
          <a:p>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12</a:t>
            </a:fld>
            <a:endParaRPr lang="en-US" smtClean="0">
              <a:cs typeface="Arial" pitchFamily="34" charset="0"/>
            </a:endParaRPr>
          </a:p>
        </p:txBody>
      </p:sp>
      <p:sp>
        <p:nvSpPr>
          <p:cNvPr id="4" name="مربع نص 3"/>
          <p:cNvSpPr txBox="1"/>
          <p:nvPr/>
        </p:nvSpPr>
        <p:spPr>
          <a:xfrm>
            <a:off x="1752600" y="2057400"/>
            <a:ext cx="6477000" cy="2308324"/>
          </a:xfrm>
          <a:prstGeom prst="rect">
            <a:avLst/>
          </a:prstGeom>
          <a:noFill/>
        </p:spPr>
        <p:txBody>
          <a:bodyPr wrap="square" rtlCol="0">
            <a:spAutoFit/>
          </a:bodyPr>
          <a:lstStyle/>
          <a:p>
            <a:r>
              <a:rPr lang="ar-SA" dirty="0" smtClean="0"/>
              <a:t>أمر آخر كان عبد القاهر يهدف إليه وهو محاولة استفادة الأدب العربي من البناء المحكم التي تميز </a:t>
            </a:r>
            <a:r>
              <a:rPr lang="ar-SA" dirty="0" err="1" smtClean="0"/>
              <a:t>بها</a:t>
            </a:r>
            <a:r>
              <a:rPr lang="ar-SA" dirty="0" smtClean="0"/>
              <a:t> الأسلوب القرآني , ومحاولة إدراك الخصائص الجمالية في اللغة التي أحسن القرآن استغلالها لأسلوبه المعجز , والسعي إلى إدراك هذه الخصائص الجمالية هو خطوة في طريق التفسير الموضوعي للجمال اللغوي وهذا التفسير من شأنه أن يضع أيدي دارسي اللغة وأدبائها على مواطن التعبير التي تشع بإمكانيات مختلفة يمكن استغلالها في المعاني النفسية </a:t>
            </a:r>
          </a:p>
          <a:p>
            <a:r>
              <a:rPr lang="ar-SA" dirty="0" smtClean="0"/>
              <a:t>انظر مثلاً كلامه على قوله تعالى : ( وقيل يا ارض ابلعي ماءك ويا سماء أقلعي وغيض الماء وقضي الأمر واستوت على الجوي وقيل بعداً للقوم الظالمين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13</a:t>
            </a:fld>
            <a:endParaRPr lang="en-US" smtClean="0">
              <a:cs typeface="Arial" pitchFamily="34" charset="0"/>
            </a:endParaRPr>
          </a:p>
        </p:txBody>
      </p:sp>
      <p:sp>
        <p:nvSpPr>
          <p:cNvPr id="4" name="مربع نص 3"/>
          <p:cNvSpPr txBox="1"/>
          <p:nvPr/>
        </p:nvSpPr>
        <p:spPr>
          <a:xfrm>
            <a:off x="1828800" y="1828800"/>
            <a:ext cx="6248400" cy="2308324"/>
          </a:xfrm>
          <a:prstGeom prst="rect">
            <a:avLst/>
          </a:prstGeom>
          <a:noFill/>
        </p:spPr>
        <p:txBody>
          <a:bodyPr wrap="square" rtlCol="0">
            <a:spAutoFit/>
          </a:bodyPr>
          <a:lstStyle/>
          <a:p>
            <a:r>
              <a:rPr lang="ar-SA" dirty="0" smtClean="0"/>
              <a:t>إنما فعله عبد القاهر لم يكن شيئاً هيناً بل كان عملاً ذا قيمة كبرى , لأنه طبق نظريته على كثير من النصوص الشعرية الخميلة لشعراء قدماء ومحدثين وبهذا أزال عبد القاهر الجفاء المفتعل بين دارسي الإعجاز القرآني وبين الشعر</a:t>
            </a:r>
          </a:p>
          <a:p>
            <a:r>
              <a:rPr lang="ar-SA" dirty="0" smtClean="0"/>
              <a:t>فدرس عبد القاهر أساليب اللغة الجمالية وأنه لابد أن نستفيد من طريقة التعبير المعجز في القرآن , وأن من الممكن أن نستخرج نظرية تفسر سر الجمال التعبيري في القرآن وتصلح في الوقت ذاته للتطبيق على الأدب العربي شعراً ونثراً , وأن من الممكن تبعاً لهذه النظرية ( نظرية النظم ) القول بأن القرآن لا يختلف عن كلام العرب المحكم في النوع فذلك يناقض دعوى الإعجاز , وإنما يختلف في </a:t>
            </a:r>
            <a:r>
              <a:rPr lang="ar-SA" smtClean="0"/>
              <a:t>الدرجة فقط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2712</TotalTime>
  <Words>1389</Words>
  <Application>Microsoft Office PowerPoint</Application>
  <PresentationFormat>A4 Paper (210x297 mm)‎</PresentationFormat>
  <Paragraphs>129</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الثالثة عشرة  البلاغة العربيّة ومعضلة المعنى قديما وحديثا.</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122</cp:revision>
  <dcterms:created xsi:type="dcterms:W3CDTF">2009-10-14T19:14:34Z</dcterms:created>
  <dcterms:modified xsi:type="dcterms:W3CDTF">2012-04-08T06:36:21Z</dcterms:modified>
</cp:coreProperties>
</file>