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301" r:id="rId4"/>
    <p:sldId id="288" r:id="rId5"/>
    <p:sldId id="302" r:id="rId6"/>
    <p:sldId id="289" r:id="rId7"/>
    <p:sldId id="297" r:id="rId8"/>
    <p:sldId id="290" r:id="rId9"/>
    <p:sldId id="303" r:id="rId10"/>
    <p:sldId id="291" r:id="rId11"/>
    <p:sldId id="296" r:id="rId12"/>
    <p:sldId id="298" r:id="rId13"/>
    <p:sldId id="304" r:id="rId14"/>
    <p:sldId id="293" r:id="rId15"/>
    <p:sldId id="295" r:id="rId16"/>
    <p:sldId id="305" r:id="rId17"/>
    <p:sldId id="292" r:id="rId18"/>
    <p:sldId id="299" r:id="rId19"/>
    <p:sldId id="300" r:id="rId20"/>
    <p:sldId id="29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840846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أدب الأطفال</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 عاصم بني عامر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أناشيد الأطفال وأغانيهم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الأناشيد</a:t>
            </a:r>
            <a:endParaRPr lang="ar-SA" dirty="0"/>
          </a:p>
        </p:txBody>
      </p:sp>
      <p:sp>
        <p:nvSpPr>
          <p:cNvPr id="3" name="Content Placeholder 2"/>
          <p:cNvSpPr>
            <a:spLocks noGrp="1"/>
          </p:cNvSpPr>
          <p:nvPr>
            <p:ph idx="1"/>
          </p:nvPr>
        </p:nvSpPr>
        <p:spPr/>
        <p:txBody>
          <a:bodyPr/>
          <a:lstStyle/>
          <a:p>
            <a:pPr indent="360000" eaLnBrk="1" hangingPunct="1">
              <a:spcBef>
                <a:spcPts val="768"/>
              </a:spcBef>
            </a:pPr>
            <a:r>
              <a:rPr lang="ar-SA" b="1" dirty="0" smtClean="0">
                <a:latin typeface="Simplified Arabic" pitchFamily="18" charset="-78"/>
                <a:cs typeface="Simplified Arabic" pitchFamily="18" charset="-78"/>
              </a:rPr>
              <a:t>    تعد </a:t>
            </a:r>
            <a:r>
              <a:rPr lang="ar-SA" b="1" dirty="0">
                <a:latin typeface="Simplified Arabic" pitchFamily="18" charset="-78"/>
                <a:cs typeface="Simplified Arabic" pitchFamily="18" charset="-78"/>
              </a:rPr>
              <a:t>الأناشيد والتنغيم من أهم الفنون التي يستجيب لها الطفل في بواكير حياته؛ لأنها تساعد الأطفال على سرعة الحفظ، كما تشجع النغمات الإيقاعية الطفل المتلعثم في الكلام أثناء الأناشيد، ويميل الأطفال إلى التنغيم </a:t>
            </a:r>
            <a:r>
              <a:rPr lang="ar-SA" b="1" dirty="0" smtClean="0">
                <a:latin typeface="Simplified Arabic" pitchFamily="18" charset="-78"/>
                <a:cs typeface="Simplified Arabic" pitchFamily="18" charset="-78"/>
              </a:rPr>
              <a:t>والإيقاع فطرياً، </a:t>
            </a:r>
            <a:r>
              <a:rPr lang="ar-SA" b="1" dirty="0">
                <a:latin typeface="Simplified Arabic" pitchFamily="18" charset="-78"/>
                <a:cs typeface="Simplified Arabic" pitchFamily="18" charset="-78"/>
              </a:rPr>
              <a:t>وقد أخذ النشيد طابعاً منهجياً حين دخل إلى كتب الأطفال بطريقة هادفة ومفيدة وموجهة ا</a:t>
            </a:r>
            <a:r>
              <a:rPr lang="ar-SA" b="1" dirty="0" smtClean="0">
                <a:latin typeface="Simplified Arabic" pitchFamily="18" charset="-78"/>
                <a:cs typeface="Simplified Arabic" pitchFamily="18" charset="-78"/>
              </a:rPr>
              <a:t>لأطفال على </a:t>
            </a:r>
            <a:r>
              <a:rPr lang="ar-SA" b="1" dirty="0">
                <a:latin typeface="Simplified Arabic" pitchFamily="18" charset="-78"/>
                <a:cs typeface="Simplified Arabic" pitchFamily="18" charset="-78"/>
              </a:rPr>
              <a:t>تنمية </a:t>
            </a:r>
            <a:r>
              <a:rPr lang="ar-SA" b="1" dirty="0" smtClean="0">
                <a:latin typeface="Simplified Arabic" pitchFamily="18" charset="-78"/>
                <a:cs typeface="Simplified Arabic" pitchFamily="18" charset="-78"/>
              </a:rPr>
              <a:t>جوانب</a:t>
            </a:r>
            <a:r>
              <a:rPr lang="en-US" b="1" dirty="0" smtClean="0">
                <a:latin typeface="Simplified Arabic" pitchFamily="18" charset="-78"/>
                <a:cs typeface="Simplified Arabic" pitchFamily="18" charset="-78"/>
              </a:rPr>
              <a:t> </a:t>
            </a:r>
            <a:r>
              <a:rPr lang="ar-SA" b="1" dirty="0">
                <a:latin typeface="Simplified Arabic" pitchFamily="18" charset="-78"/>
                <a:cs typeface="Simplified Arabic" pitchFamily="18" charset="-78"/>
              </a:rPr>
              <a:t>وهكذا يساعد </a:t>
            </a:r>
            <a:r>
              <a:rPr lang="ar-SA" b="1" dirty="0" smtClean="0">
                <a:latin typeface="Simplified Arabic" pitchFamily="18" charset="-78"/>
                <a:cs typeface="Simplified Arabic" pitchFamily="18" charset="-78"/>
              </a:rPr>
              <a:t>هذا النشاط</a:t>
            </a:r>
            <a:endParaRPr lang="ar-SA" sz="2400" b="1" dirty="0" smtClean="0">
              <a:latin typeface="Simplified Arabic" pitchFamily="18" charset="-78"/>
              <a:cs typeface="Simplified Arabic" pitchFamily="18" charset="-78"/>
            </a:endParaRPr>
          </a:p>
          <a:p>
            <a:pPr indent="360000" eaLnBrk="1" hangingPunct="1"/>
            <a:r>
              <a:rPr lang="ar-SA" b="1" dirty="0" smtClean="0">
                <a:latin typeface="Simplified Arabic" pitchFamily="18" charset="-78"/>
                <a:cs typeface="Simplified Arabic" pitchFamily="18" charset="-78"/>
              </a:rPr>
              <a:t>الموسيقي المعرفية والوجدانية والحركية، أي أنه ليس نشاطاً قائماً بذاته، بل يشتمل على المعاني الجميلة والتعود على سماع العبارات الأدبية</a:t>
            </a:r>
            <a:r>
              <a:rPr lang="ar-SA" b="1" dirty="0" smtClean="0"/>
              <a:t> والغناء والألعاب الحركية المختلفة.</a:t>
            </a:r>
            <a:r>
              <a:rPr lang="en-US" dirty="0" smtClean="0"/>
              <a:t>. </a:t>
            </a:r>
            <a:endParaRPr lang="ar-SA" dirty="0" smtClean="0">
              <a:latin typeface="Simplified Arabic" pitchFamily="18" charset="-78"/>
              <a:cs typeface="Simplified Arabic" pitchFamily="18" charset="-78"/>
            </a:endParaRPr>
          </a:p>
          <a:p>
            <a:pPr indent="360000" eaLnBrk="1" hangingPunct="1"/>
            <a:endParaRPr lang="ar-SA" dirty="0">
              <a:latin typeface="Simplified Arabic" pitchFamily="18" charset="-78"/>
              <a:cs typeface="Simplified Arabic" pitchFamily="18" charset="-78"/>
            </a:endParaRPr>
          </a:p>
          <a:p>
            <a:endParaRPr lang="ar-SA" dirty="0"/>
          </a:p>
        </p:txBody>
      </p:sp>
    </p:spTree>
    <p:extLst>
      <p:ext uri="{BB962C8B-B14F-4D97-AF65-F5344CB8AC3E}">
        <p14:creationId xmlns:p14="http://schemas.microsoft.com/office/powerpoint/2010/main" xmlns="" val="1286413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dirty="0"/>
              <a:t> </a:t>
            </a:r>
            <a:r>
              <a:rPr lang="ar-SA" dirty="0" smtClean="0"/>
              <a:t>    </a:t>
            </a:r>
            <a:r>
              <a:rPr lang="ar-SA" b="1" dirty="0" smtClean="0"/>
              <a:t>أهداف </a:t>
            </a:r>
            <a:r>
              <a:rPr lang="ar-SA" b="1" dirty="0"/>
              <a:t>أ</a:t>
            </a:r>
            <a:r>
              <a:rPr lang="ar-SA" b="1" dirty="0" smtClean="0"/>
              <a:t>ناشيد </a:t>
            </a:r>
            <a:r>
              <a:rPr lang="ar-SA" b="1" dirty="0"/>
              <a:t>الأطفال</a:t>
            </a:r>
            <a:r>
              <a:rPr lang="en-US" b="1" dirty="0"/>
              <a:t> : </a:t>
            </a:r>
            <a:br>
              <a:rPr lang="en-US" b="1" dirty="0"/>
            </a:br>
            <a:r>
              <a:rPr lang="en-US" b="1" dirty="0" smtClean="0"/>
              <a:t> .1 </a:t>
            </a:r>
            <a:r>
              <a:rPr lang="ar-SA" b="1" dirty="0"/>
              <a:t>تنمية حب التنغيم والإنشاد عند الطفل وتذوق الشعر</a:t>
            </a:r>
            <a:r>
              <a:rPr lang="en-US" b="1" dirty="0"/>
              <a:t>. </a:t>
            </a:r>
            <a:br>
              <a:rPr lang="en-US" b="1" dirty="0"/>
            </a:br>
            <a:r>
              <a:rPr lang="en-US" b="1" dirty="0" smtClean="0"/>
              <a:t> .2 </a:t>
            </a:r>
            <a:r>
              <a:rPr lang="ar-SA" b="1" dirty="0"/>
              <a:t>تنمية قدرة كل طفل على استخدام صوته</a:t>
            </a:r>
            <a:r>
              <a:rPr lang="en-US" b="1" dirty="0"/>
              <a:t>. </a:t>
            </a:r>
            <a:br>
              <a:rPr lang="en-US" b="1" dirty="0"/>
            </a:br>
            <a:r>
              <a:rPr lang="en-US" b="1" dirty="0" smtClean="0"/>
              <a:t>.3</a:t>
            </a:r>
            <a:r>
              <a:rPr lang="ar-SA" b="1" dirty="0" smtClean="0"/>
              <a:t> تهيئة </a:t>
            </a:r>
            <a:r>
              <a:rPr lang="ar-SA" b="1" dirty="0"/>
              <a:t>الفرصة للأطفال للتعبير عن أنفسهم</a:t>
            </a:r>
            <a:r>
              <a:rPr lang="en-US" b="1" dirty="0"/>
              <a:t>. </a:t>
            </a:r>
            <a:br>
              <a:rPr lang="en-US" b="1" dirty="0"/>
            </a:br>
            <a:r>
              <a:rPr lang="en-US" b="1" dirty="0" smtClean="0"/>
              <a:t> .4 </a:t>
            </a:r>
            <a:r>
              <a:rPr lang="ar-SA" b="1" dirty="0"/>
              <a:t>ترغيب </a:t>
            </a:r>
            <a:r>
              <a:rPr lang="ar-SA" b="1" dirty="0" smtClean="0"/>
              <a:t>الأطفال </a:t>
            </a:r>
            <a:r>
              <a:rPr lang="ar-SA" b="1" dirty="0"/>
              <a:t>في اكتساب المهارات التعليمية عن </a:t>
            </a:r>
            <a:r>
              <a:rPr lang="ar-SA" b="1" dirty="0" smtClean="0"/>
              <a:t>طريق</a:t>
            </a:r>
          </a:p>
          <a:p>
            <a:pPr rtl="1"/>
            <a:r>
              <a:rPr lang="ar-SA" b="1" dirty="0"/>
              <a:t> </a:t>
            </a:r>
            <a:r>
              <a:rPr lang="ar-SA" b="1" dirty="0" smtClean="0"/>
              <a:t>إنشاد </a:t>
            </a:r>
            <a:r>
              <a:rPr lang="ar-SA" b="1" dirty="0"/>
              <a:t>الأنشودة</a:t>
            </a:r>
            <a:r>
              <a:rPr lang="en-US" b="1" dirty="0"/>
              <a:t>.</a:t>
            </a:r>
            <a:endParaRPr lang="ar-SA" b="1" dirty="0"/>
          </a:p>
        </p:txBody>
      </p:sp>
    </p:spTree>
    <p:extLst>
      <p:ext uri="{BB962C8B-B14F-4D97-AF65-F5344CB8AC3E}">
        <p14:creationId xmlns:p14="http://schemas.microsoft.com/office/powerpoint/2010/main" xmlns="" val="378688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en-US" dirty="0"/>
              <a:t/>
            </a:r>
            <a:br>
              <a:rPr lang="en-US" dirty="0"/>
            </a:br>
            <a:r>
              <a:rPr lang="en-US" dirty="0" smtClean="0"/>
              <a:t> .</a:t>
            </a:r>
            <a:r>
              <a:rPr lang="en-US" b="1" dirty="0" smtClean="0"/>
              <a:t>5 </a:t>
            </a:r>
            <a:r>
              <a:rPr lang="ar-SA" b="1" dirty="0"/>
              <a:t>المساهمة في تخليص الطفل من التمركز حول ذاته</a:t>
            </a:r>
            <a:r>
              <a:rPr lang="en-US" b="1" dirty="0"/>
              <a:t>. </a:t>
            </a:r>
            <a:br>
              <a:rPr lang="en-US" b="1" dirty="0"/>
            </a:br>
            <a:r>
              <a:rPr lang="en-US" b="1" dirty="0" smtClean="0"/>
              <a:t>.6 </a:t>
            </a:r>
            <a:r>
              <a:rPr lang="ar-SA" b="1" dirty="0" smtClean="0"/>
              <a:t> مساعدة </a:t>
            </a:r>
            <a:r>
              <a:rPr lang="ar-SA" b="1" dirty="0"/>
              <a:t>الطفل على التكيف مع الظروف التي يمر بها</a:t>
            </a:r>
            <a:r>
              <a:rPr lang="en-US" b="1" dirty="0"/>
              <a:t>. </a:t>
            </a:r>
            <a:br>
              <a:rPr lang="en-US" b="1" dirty="0"/>
            </a:br>
            <a:endParaRPr lang="ar-SA" b="1" dirty="0"/>
          </a:p>
          <a:p>
            <a:pPr rtl="1"/>
            <a:endParaRPr lang="ar-SA" dirty="0"/>
          </a:p>
        </p:txBody>
      </p:sp>
    </p:spTree>
    <p:extLst>
      <p:ext uri="{BB962C8B-B14F-4D97-AF65-F5344CB8AC3E}">
        <p14:creationId xmlns:p14="http://schemas.microsoft.com/office/powerpoint/2010/main" xmlns="" val="2467236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en-US" dirty="0"/>
              <a:t/>
            </a:r>
            <a:br>
              <a:rPr lang="en-US" dirty="0"/>
            </a:br>
            <a:r>
              <a:rPr lang="ar-SA" b="1" dirty="0"/>
              <a:t>شروط اختيار النشيد للأطفال</a:t>
            </a:r>
            <a:r>
              <a:rPr lang="en-US" b="1" dirty="0"/>
              <a:t> : </a:t>
            </a:r>
            <a:br>
              <a:rPr lang="en-US" b="1" dirty="0"/>
            </a:br>
            <a:r>
              <a:rPr lang="en-US" b="1" dirty="0" smtClean="0"/>
              <a:t>.1 </a:t>
            </a:r>
            <a:r>
              <a:rPr lang="ar-SA" b="1" dirty="0"/>
              <a:t>يحب الأطفال الأغاني الموزونة ذات النغم واللحن البسيط</a:t>
            </a:r>
            <a:r>
              <a:rPr lang="en-US" b="1" dirty="0"/>
              <a:t>. </a:t>
            </a:r>
            <a:br>
              <a:rPr lang="en-US" b="1" dirty="0"/>
            </a:br>
            <a:r>
              <a:rPr lang="en-US" b="1" dirty="0" smtClean="0"/>
              <a:t>.2 </a:t>
            </a:r>
            <a:r>
              <a:rPr lang="ar-SA" b="1" dirty="0"/>
              <a:t>أن تناسب المرحلة العمرية التي يمر بها </a:t>
            </a:r>
            <a:r>
              <a:rPr lang="ar-SA" b="1" dirty="0" smtClean="0"/>
              <a:t>الطفل</a:t>
            </a:r>
            <a:r>
              <a:rPr lang="en-US" b="1" dirty="0"/>
              <a:t>.</a:t>
            </a:r>
            <a:br>
              <a:rPr lang="en-US" b="1" dirty="0"/>
            </a:br>
            <a:r>
              <a:rPr lang="en-US" b="1" dirty="0" smtClean="0"/>
              <a:t>.3 </a:t>
            </a:r>
            <a:r>
              <a:rPr lang="ar-SA" b="1" dirty="0"/>
              <a:t>أن تكون ملحنة ذاتياً أو سهلة التلحين</a:t>
            </a:r>
            <a:r>
              <a:rPr lang="en-US" b="1" dirty="0"/>
              <a:t>. </a:t>
            </a:r>
            <a:br>
              <a:rPr lang="en-US" b="1" dirty="0"/>
            </a:br>
            <a:r>
              <a:rPr lang="en-US" b="1" dirty="0" smtClean="0"/>
              <a:t>.4 </a:t>
            </a:r>
            <a:r>
              <a:rPr lang="ar-SA" b="1" dirty="0"/>
              <a:t>اختيار الأغاني المرتبطة بأحداث وأشياء مألوفة</a:t>
            </a:r>
            <a:r>
              <a:rPr lang="en-US" b="1" dirty="0"/>
              <a:t>. </a:t>
            </a:r>
            <a:br>
              <a:rPr lang="en-US" b="1" dirty="0"/>
            </a:br>
            <a:r>
              <a:rPr lang="en-US" b="1" dirty="0" smtClean="0"/>
              <a:t>.5 </a:t>
            </a:r>
            <a:r>
              <a:rPr lang="ar-SA" b="1" dirty="0"/>
              <a:t>اختيار الأغاني التي تتصل بالخبرات التي يتعلمها الأطفال</a:t>
            </a:r>
            <a:r>
              <a:rPr lang="en-US" b="1" dirty="0"/>
              <a:t>. </a:t>
            </a:r>
            <a:br>
              <a:rPr lang="en-US" b="1" dirty="0"/>
            </a:br>
            <a:r>
              <a:rPr lang="en-US" b="1" dirty="0" smtClean="0"/>
              <a:t>.6 </a:t>
            </a:r>
            <a:r>
              <a:rPr lang="ar-SA" b="1" dirty="0"/>
              <a:t>أن تكون سهلة الألفاظ </a:t>
            </a:r>
            <a:r>
              <a:rPr lang="ar-SA" b="1" dirty="0" smtClean="0"/>
              <a:t>من أجل الحفظ </a:t>
            </a:r>
            <a:r>
              <a:rPr lang="ar-SA" b="1" dirty="0"/>
              <a:t>والترديد</a:t>
            </a:r>
            <a:r>
              <a:rPr lang="en-US" b="1" dirty="0"/>
              <a:t>. </a:t>
            </a:r>
            <a:r>
              <a:rPr lang="en-US" dirty="0"/>
              <a:t/>
            </a:r>
            <a:br>
              <a:rPr lang="en-US" dirty="0"/>
            </a:br>
            <a:endParaRPr lang="ar-SA" dirty="0"/>
          </a:p>
        </p:txBody>
      </p:sp>
    </p:spTree>
    <p:extLst>
      <p:ext uri="{BB962C8B-B14F-4D97-AF65-F5344CB8AC3E}">
        <p14:creationId xmlns:p14="http://schemas.microsoft.com/office/powerpoint/2010/main" xmlns="" val="2473156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en-US" dirty="0" smtClean="0"/>
              <a:t>.</a:t>
            </a:r>
            <a:r>
              <a:rPr lang="en-US" b="1" dirty="0" smtClean="0"/>
              <a:t>7 </a:t>
            </a:r>
            <a:r>
              <a:rPr lang="ar-SA" b="1" dirty="0" smtClean="0"/>
              <a:t> أن </a:t>
            </a:r>
            <a:r>
              <a:rPr lang="ar-SA" b="1" dirty="0"/>
              <a:t>تراعي انفعالات الأطفال الشخصية والنفسية</a:t>
            </a:r>
            <a:r>
              <a:rPr lang="en-US" b="1" dirty="0"/>
              <a:t>. </a:t>
            </a:r>
            <a:r>
              <a:rPr lang="en-US" b="1" dirty="0" smtClean="0"/>
              <a:t/>
            </a:r>
            <a:br>
              <a:rPr lang="en-US" b="1" dirty="0" smtClean="0"/>
            </a:br>
            <a:r>
              <a:rPr lang="en-US" b="1" dirty="0" smtClean="0"/>
              <a:t>.8</a:t>
            </a:r>
            <a:r>
              <a:rPr lang="ar-SA" b="1" dirty="0" smtClean="0"/>
              <a:t> التركيز </a:t>
            </a:r>
            <a:r>
              <a:rPr lang="ar-SA" b="1" dirty="0"/>
              <a:t>على ميول الصغار واهتماماتهم المستمدة من حياتهم الخاصة</a:t>
            </a:r>
            <a:r>
              <a:rPr lang="en-US" b="1" dirty="0"/>
              <a:t>. </a:t>
            </a:r>
            <a:br>
              <a:rPr lang="en-US" b="1" dirty="0"/>
            </a:br>
            <a:r>
              <a:rPr lang="en-US" b="1" dirty="0" smtClean="0"/>
              <a:t>9 </a:t>
            </a:r>
            <a:r>
              <a:rPr lang="ar-SA" b="1" dirty="0" smtClean="0"/>
              <a:t> التركيز </a:t>
            </a:r>
            <a:r>
              <a:rPr lang="ar-SA" b="1" dirty="0"/>
              <a:t>على المبادئ التي تدعو إلى الإيمان والمحبة والصداقة وإلى كثير من المثل والقيم والاتجاهات الحسنة</a:t>
            </a:r>
            <a:r>
              <a:rPr lang="en-US" b="1" dirty="0"/>
              <a:t>. </a:t>
            </a:r>
            <a:br>
              <a:rPr lang="en-US" b="1" dirty="0"/>
            </a:br>
            <a:r>
              <a:rPr lang="en-US" b="1" dirty="0" smtClean="0"/>
              <a:t> .10 </a:t>
            </a:r>
            <a:r>
              <a:rPr lang="ar-SA" b="1" dirty="0"/>
              <a:t>التركيز على المرح وما يبعث على الراحة والبهجة في النفوس</a:t>
            </a:r>
            <a:r>
              <a:rPr lang="en-US" b="1" dirty="0"/>
              <a:t>. </a:t>
            </a:r>
            <a:br>
              <a:rPr lang="en-US" b="1" dirty="0"/>
            </a:br>
            <a:endParaRPr lang="ar-SA" b="1" dirty="0"/>
          </a:p>
        </p:txBody>
      </p:sp>
    </p:spTree>
    <p:extLst>
      <p:ext uri="{BB962C8B-B14F-4D97-AF65-F5344CB8AC3E}">
        <p14:creationId xmlns:p14="http://schemas.microsoft.com/office/powerpoint/2010/main" xmlns="" val="477054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أنواع الأناشيد</a:t>
            </a:r>
            <a:r>
              <a:rPr lang="en-US" dirty="0"/>
              <a:t> :</a:t>
            </a:r>
            <a:endParaRPr lang="ar-SA" dirty="0"/>
          </a:p>
        </p:txBody>
      </p:sp>
      <p:sp>
        <p:nvSpPr>
          <p:cNvPr id="3" name="Content Placeholder 2"/>
          <p:cNvSpPr>
            <a:spLocks noGrp="1"/>
          </p:cNvSpPr>
          <p:nvPr>
            <p:ph idx="1"/>
          </p:nvPr>
        </p:nvSpPr>
        <p:spPr/>
        <p:txBody>
          <a:bodyPr/>
          <a:lstStyle/>
          <a:p>
            <a:pPr rtl="1"/>
            <a:r>
              <a:rPr lang="en-US" dirty="0"/>
              <a:t/>
            </a:r>
            <a:br>
              <a:rPr lang="en-US" dirty="0"/>
            </a:br>
            <a:r>
              <a:rPr lang="en-US" dirty="0" smtClean="0"/>
              <a:t>.</a:t>
            </a:r>
            <a:r>
              <a:rPr lang="en-US" b="1" dirty="0" smtClean="0"/>
              <a:t>1 </a:t>
            </a:r>
            <a:r>
              <a:rPr lang="ar-SA" b="1" dirty="0"/>
              <a:t>النشيد الديني</a:t>
            </a:r>
            <a:r>
              <a:rPr lang="en-US" b="1" dirty="0"/>
              <a:t> : </a:t>
            </a:r>
            <a:br>
              <a:rPr lang="en-US" b="1" dirty="0"/>
            </a:br>
            <a:r>
              <a:rPr lang="ar-SA" b="1" dirty="0"/>
              <a:t> </a:t>
            </a:r>
            <a:r>
              <a:rPr lang="ar-SA" b="1" dirty="0" smtClean="0"/>
              <a:t> هو </a:t>
            </a:r>
            <a:r>
              <a:rPr lang="ar-SA" b="1" dirty="0"/>
              <a:t>النشيد الذي يركز على تعلم الطفل العقيدة </a:t>
            </a:r>
            <a:r>
              <a:rPr lang="ar-SA" b="1" dirty="0" smtClean="0"/>
              <a:t>الإسلامية، </a:t>
            </a:r>
            <a:r>
              <a:rPr lang="ar-SA" b="1" dirty="0"/>
              <a:t>ومعرفة الخالق </a:t>
            </a:r>
            <a:r>
              <a:rPr lang="ar-SA" b="1" dirty="0" smtClean="0"/>
              <a:t>سبحانه، </a:t>
            </a:r>
            <a:r>
              <a:rPr lang="ar-SA" b="1" dirty="0"/>
              <a:t>والتعرف على صفات رسوله، وأركان الإسلام، ومن أمثلة أناشيد الأطفال الدينية</a:t>
            </a:r>
            <a:r>
              <a:rPr lang="en-US" b="1" dirty="0"/>
              <a:t> : </a:t>
            </a:r>
            <a:br>
              <a:rPr lang="en-US" b="1" dirty="0"/>
            </a:br>
            <a:r>
              <a:rPr lang="en-US" b="1" dirty="0"/>
              <a:t>  </a:t>
            </a:r>
            <a:r>
              <a:rPr lang="en-US" b="1" dirty="0" smtClean="0"/>
              <a:t> </a:t>
            </a:r>
            <a:r>
              <a:rPr lang="en-US" b="1" dirty="0"/>
              <a:t/>
            </a:r>
            <a:br>
              <a:rPr lang="en-US" b="1" dirty="0"/>
            </a:br>
            <a:r>
              <a:rPr lang="ar-SA" b="1" dirty="0"/>
              <a:t>أنا إنسان لي عينـان</a:t>
            </a:r>
            <a:r>
              <a:rPr lang="en-US" b="1" dirty="0"/>
              <a:t>                 </a:t>
            </a:r>
            <a:r>
              <a:rPr lang="ar-SA" b="1" dirty="0"/>
              <a:t>أقرأ بهمـا في القرآن</a:t>
            </a:r>
            <a:r>
              <a:rPr lang="en-US" b="1" dirty="0"/>
              <a:t> </a:t>
            </a:r>
            <a:br>
              <a:rPr lang="en-US" b="1" dirty="0"/>
            </a:br>
            <a:r>
              <a:rPr lang="ar-SA" b="1" dirty="0"/>
              <a:t>أنا إنسان لي أذنـان                 أسمع بهمـا كـل أذان</a:t>
            </a:r>
            <a:r>
              <a:rPr lang="en-US" b="1" dirty="0"/>
              <a:t> </a:t>
            </a:r>
            <a:br>
              <a:rPr lang="en-US" b="1" dirty="0"/>
            </a:br>
            <a:r>
              <a:rPr lang="en-US" b="1" dirty="0" smtClean="0"/>
              <a:t> </a:t>
            </a:r>
            <a:r>
              <a:rPr lang="en-US" b="1" dirty="0"/>
              <a:t/>
            </a:r>
            <a:br>
              <a:rPr lang="en-US" b="1" dirty="0"/>
            </a:br>
            <a:endParaRPr lang="ar-SA" dirty="0"/>
          </a:p>
        </p:txBody>
      </p:sp>
    </p:spTree>
    <p:extLst>
      <p:ext uri="{BB962C8B-B14F-4D97-AF65-F5344CB8AC3E}">
        <p14:creationId xmlns:p14="http://schemas.microsoft.com/office/powerpoint/2010/main" xmlns="" val="264422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أنا إنسان لي رجلان                 أمشي بهما في اطمئنان</a:t>
            </a:r>
            <a:r>
              <a:rPr lang="en-US" b="1" dirty="0"/>
              <a:t> </a:t>
            </a:r>
            <a:br>
              <a:rPr lang="en-US" b="1" dirty="0"/>
            </a:br>
            <a:r>
              <a:rPr lang="ar-SA" b="1" dirty="0"/>
              <a:t>شكراً لله الرحمــن                 فالله يجازي من يشكـر</a:t>
            </a:r>
            <a:r>
              <a:rPr lang="en-US" b="1" dirty="0"/>
              <a:t> </a:t>
            </a:r>
            <a:br>
              <a:rPr lang="en-US" b="1" dirty="0"/>
            </a:br>
            <a:r>
              <a:rPr lang="en-US" dirty="0"/>
              <a:t> </a:t>
            </a:r>
            <a:br>
              <a:rPr lang="en-US" dirty="0"/>
            </a:br>
            <a:r>
              <a:rPr lang="en-US" dirty="0"/>
              <a:t>                  </a:t>
            </a:r>
            <a:endParaRPr lang="ar-SA" dirty="0"/>
          </a:p>
        </p:txBody>
      </p:sp>
    </p:spTree>
    <p:extLst>
      <p:ext uri="{BB962C8B-B14F-4D97-AF65-F5344CB8AC3E}">
        <p14:creationId xmlns:p14="http://schemas.microsoft.com/office/powerpoint/2010/main" xmlns="" val="2097722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a:t>
            </a:r>
            <a:r>
              <a:rPr lang="ar-SA" dirty="0"/>
              <a:t>محمد نبينا</a:t>
            </a:r>
            <a:r>
              <a:rPr lang="en-US" dirty="0"/>
              <a:t> </a:t>
            </a:r>
            <a:endParaRPr lang="ar-SA" dirty="0"/>
          </a:p>
        </p:txBody>
      </p:sp>
      <p:sp>
        <p:nvSpPr>
          <p:cNvPr id="3" name="Content Placeholder 2"/>
          <p:cNvSpPr>
            <a:spLocks noGrp="1"/>
          </p:cNvSpPr>
          <p:nvPr>
            <p:ph idx="1"/>
          </p:nvPr>
        </p:nvSpPr>
        <p:spPr>
          <a:xfrm>
            <a:off x="457200" y="1600200"/>
            <a:ext cx="8915400" cy="4525963"/>
          </a:xfrm>
        </p:spPr>
        <p:txBody>
          <a:bodyPr/>
          <a:lstStyle/>
          <a:p>
            <a:r>
              <a:rPr lang="en-US" b="1" dirty="0"/>
              <a:t> </a:t>
            </a:r>
            <a:br>
              <a:rPr lang="en-US" b="1" dirty="0"/>
            </a:br>
            <a:r>
              <a:rPr lang="en-US" b="1" dirty="0"/>
              <a:t>          </a:t>
            </a:r>
            <a:r>
              <a:rPr lang="ar-SA" b="1" dirty="0" smtClean="0"/>
              <a:t>محمد </a:t>
            </a:r>
            <a:r>
              <a:rPr lang="ar-SA" b="1" dirty="0"/>
              <a:t>نبـينـا            أمـه آمنـة</a:t>
            </a:r>
            <a:r>
              <a:rPr lang="en-US" b="1" dirty="0"/>
              <a:t> </a:t>
            </a:r>
            <a:br>
              <a:rPr lang="en-US" b="1" dirty="0"/>
            </a:br>
            <a:r>
              <a:rPr lang="en-US" b="1" dirty="0"/>
              <a:t> </a:t>
            </a:r>
            <a:r>
              <a:rPr lang="ar-SA" b="1" dirty="0"/>
              <a:t>أبوه عبـد الله           ما مـا رآه</a:t>
            </a:r>
            <a:r>
              <a:rPr lang="en-US" b="1" dirty="0"/>
              <a:t> </a:t>
            </a:r>
            <a:br>
              <a:rPr lang="en-US" b="1" dirty="0"/>
            </a:br>
            <a:r>
              <a:rPr lang="en-US" b="1" dirty="0"/>
              <a:t>            </a:t>
            </a:r>
            <a:r>
              <a:rPr lang="ar-SA" b="1" dirty="0"/>
              <a:t>جـده اللي ربـاه</a:t>
            </a:r>
            <a:r>
              <a:rPr lang="en-US" b="1" dirty="0"/>
              <a:t> </a:t>
            </a:r>
            <a:br>
              <a:rPr lang="en-US" b="1" dirty="0"/>
            </a:br>
            <a:r>
              <a:rPr lang="ar-SA" b="1" dirty="0"/>
              <a:t>أبو طالب عمه       كان يدافع عنـه</a:t>
            </a:r>
            <a:r>
              <a:rPr lang="en-US" b="1" dirty="0"/>
              <a:t> </a:t>
            </a:r>
            <a:br>
              <a:rPr lang="en-US" b="1" dirty="0"/>
            </a:br>
            <a:r>
              <a:rPr lang="ar-SA" b="1" dirty="0"/>
              <a:t>السيدة حليمـة       مرضعـة نبينـا</a:t>
            </a:r>
            <a:r>
              <a:rPr lang="en-US" b="1" dirty="0"/>
              <a:t> </a:t>
            </a:r>
            <a:br>
              <a:rPr lang="en-US" b="1" dirty="0"/>
            </a:br>
            <a:r>
              <a:rPr lang="ar-SA" b="1" dirty="0"/>
              <a:t>ولد في مكـة        مات في المدينة</a:t>
            </a:r>
            <a:r>
              <a:rPr lang="en-US" b="1" dirty="0"/>
              <a:t> </a:t>
            </a:r>
            <a:br>
              <a:rPr lang="en-US" b="1" dirty="0"/>
            </a:br>
            <a:r>
              <a:rPr lang="en-US" b="1" dirty="0"/>
              <a:t>         </a:t>
            </a:r>
            <a:r>
              <a:rPr lang="ar-SA" b="1" dirty="0"/>
              <a:t>صلى الله عليه وسلم</a:t>
            </a:r>
            <a:r>
              <a:rPr lang="en-US" b="1" dirty="0"/>
              <a:t> </a:t>
            </a:r>
            <a:br>
              <a:rPr lang="en-US" b="1" dirty="0"/>
            </a:br>
            <a:endParaRPr lang="ar-SA" b="1" dirty="0"/>
          </a:p>
        </p:txBody>
      </p:sp>
    </p:spTree>
    <p:extLst>
      <p:ext uri="{BB962C8B-B14F-4D97-AF65-F5344CB8AC3E}">
        <p14:creationId xmlns:p14="http://schemas.microsoft.com/office/powerpoint/2010/main" xmlns="" val="2227913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b="1" dirty="0"/>
              <a:t> </a:t>
            </a:r>
            <a:br>
              <a:rPr lang="en-US" b="1" dirty="0"/>
            </a:br>
            <a:r>
              <a:rPr lang="en-US" b="1" dirty="0"/>
              <a:t>           </a:t>
            </a:r>
            <a:br>
              <a:rPr lang="en-US" b="1" dirty="0"/>
            </a:br>
            <a:r>
              <a:rPr lang="ar-SA" b="1" dirty="0" smtClean="0"/>
              <a:t>النشيد الوطني:</a:t>
            </a:r>
            <a:r>
              <a:rPr lang="en-US" b="1" dirty="0" smtClean="0"/>
              <a:t> .2</a:t>
            </a:r>
            <a:r>
              <a:rPr lang="en-US" b="1" dirty="0"/>
              <a:t/>
            </a:r>
            <a:br>
              <a:rPr lang="en-US" b="1" dirty="0"/>
            </a:br>
            <a:r>
              <a:rPr lang="ar-SA" b="1" dirty="0"/>
              <a:t>وهو النشيد الذي يحث الطفل على التعلق بأرضه ووطنه والانتماء إليه والدفاع </a:t>
            </a:r>
            <a:r>
              <a:rPr lang="ar-SA" b="1" dirty="0" smtClean="0"/>
              <a:t>عنه.</a:t>
            </a:r>
            <a:endParaRPr lang="ar-SA" b="1" dirty="0"/>
          </a:p>
        </p:txBody>
      </p:sp>
    </p:spTree>
    <p:extLst>
      <p:ext uri="{BB962C8B-B14F-4D97-AF65-F5344CB8AC3E}">
        <p14:creationId xmlns:p14="http://schemas.microsoft.com/office/powerpoint/2010/main" xmlns="" val="4241600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a:t>3</a:t>
            </a:r>
            <a:r>
              <a:rPr lang="ar-SA" b="1" dirty="0" smtClean="0"/>
              <a:t>. النشيد </a:t>
            </a:r>
            <a:r>
              <a:rPr lang="ar-SA" b="1" dirty="0"/>
              <a:t>الاجتماعي</a:t>
            </a:r>
            <a:r>
              <a:rPr lang="en-US" b="1" dirty="0"/>
              <a:t> : </a:t>
            </a:r>
            <a:br>
              <a:rPr lang="en-US" b="1" dirty="0"/>
            </a:br>
            <a:r>
              <a:rPr lang="ar-SA" b="1" dirty="0"/>
              <a:t>ويركز على تنمية الروح الاجتماعية عند الأطفال، وتعريفهم بآداب التعامل </a:t>
            </a:r>
            <a:r>
              <a:rPr lang="ar-SA" b="1" dirty="0" smtClean="0"/>
              <a:t>والحديث مثل قول محمد الهراوي على لسان طفل يعمل نجارا بعد الدروس</a:t>
            </a:r>
          </a:p>
          <a:p>
            <a:pPr rtl="1"/>
            <a:r>
              <a:rPr lang="ar-SA" b="1" dirty="0" smtClean="0"/>
              <a:t>أنا في الصبح تلميذ         وبعد الظهر نجار</a:t>
            </a:r>
          </a:p>
          <a:p>
            <a:pPr rtl="1"/>
            <a:r>
              <a:rPr lang="ar-SA" b="1" dirty="0" smtClean="0"/>
              <a:t>فلي قلم وقرطاس           وإزميل ومنشار</a:t>
            </a:r>
          </a:p>
          <a:p>
            <a:pPr rtl="1"/>
            <a:r>
              <a:rPr lang="ar-SA" b="1" dirty="0" smtClean="0"/>
              <a:t>وعلمي إن يكن شرفا     فما في صنعتي عار</a:t>
            </a:r>
          </a:p>
          <a:p>
            <a:pPr rtl="1"/>
            <a:r>
              <a:rPr lang="ar-SA" b="1" dirty="0" smtClean="0"/>
              <a:t>فللعلماء مرتبة              وللصناع مقدار</a:t>
            </a:r>
            <a:r>
              <a:rPr lang="en-US" b="1" dirty="0" smtClean="0"/>
              <a:t>.</a:t>
            </a:r>
            <a:r>
              <a:rPr lang="en-US" dirty="0" smtClean="0"/>
              <a:t> </a:t>
            </a:r>
            <a:endParaRPr lang="ar-SA" dirty="0"/>
          </a:p>
        </p:txBody>
      </p:sp>
    </p:spTree>
    <p:extLst>
      <p:ext uri="{BB962C8B-B14F-4D97-AF65-F5344CB8AC3E}">
        <p14:creationId xmlns:p14="http://schemas.microsoft.com/office/powerpoint/2010/main" xmlns="" val="3750859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4</a:t>
            </a:r>
            <a:r>
              <a:rPr lang="ar-SA" b="1" dirty="0" smtClean="0"/>
              <a:t>. النشيد الترفيهي:</a:t>
            </a:r>
            <a:r>
              <a:rPr lang="en-US" b="1" dirty="0" smtClean="0"/>
              <a:t> </a:t>
            </a:r>
            <a:r>
              <a:rPr lang="en-US" b="1" dirty="0"/>
              <a:t/>
            </a:r>
            <a:br>
              <a:rPr lang="en-US" b="1" dirty="0"/>
            </a:br>
            <a:r>
              <a:rPr lang="ar-SA" b="1" dirty="0" smtClean="0"/>
              <a:t>       يسعى </a:t>
            </a:r>
            <a:r>
              <a:rPr lang="ar-SA" b="1" dirty="0"/>
              <a:t>إلى إدخال البهجة والسرور إلى قلوب </a:t>
            </a:r>
            <a:r>
              <a:rPr lang="ar-SA" b="1" dirty="0" smtClean="0"/>
              <a:t>الأطفال</a:t>
            </a:r>
            <a:r>
              <a:rPr lang="en-US" b="1" dirty="0"/>
              <a:t/>
            </a:r>
            <a:br>
              <a:rPr lang="en-US" b="1" dirty="0"/>
            </a:br>
            <a:r>
              <a:rPr lang="ar-SA" b="1" dirty="0" smtClean="0"/>
              <a:t>النشيد الوصفي:</a:t>
            </a:r>
            <a:r>
              <a:rPr lang="en-US" b="1" dirty="0" smtClean="0"/>
              <a:t> .</a:t>
            </a:r>
            <a:r>
              <a:rPr lang="en-US" b="1" dirty="0"/>
              <a:t>5</a:t>
            </a:r>
            <a:r>
              <a:rPr lang="en-US" b="1" dirty="0" smtClean="0"/>
              <a:t> </a:t>
            </a:r>
            <a:r>
              <a:rPr lang="en-US" b="1" dirty="0"/>
              <a:t/>
            </a:r>
            <a:br>
              <a:rPr lang="en-US" b="1" dirty="0"/>
            </a:br>
            <a:r>
              <a:rPr lang="ar-SA" b="1" dirty="0"/>
              <a:t>ويركز على وصف الطبيعة ويربط الأطفال بما يحيط بهم من مظاهر </a:t>
            </a:r>
            <a:r>
              <a:rPr lang="ar-SA" b="1" dirty="0" smtClean="0"/>
              <a:t>طبيعية.</a:t>
            </a:r>
            <a:endParaRPr lang="ar-SA" b="1" dirty="0"/>
          </a:p>
          <a:p>
            <a:r>
              <a:rPr lang="ar-SA" b="1" dirty="0" smtClean="0"/>
              <a:t>النشيد الحركي:</a:t>
            </a:r>
            <a:r>
              <a:rPr lang="en-US" b="1" dirty="0" smtClean="0"/>
              <a:t> .6</a:t>
            </a:r>
            <a:r>
              <a:rPr lang="en-US" b="1" dirty="0"/>
              <a:t/>
            </a:r>
            <a:br>
              <a:rPr lang="en-US" b="1" dirty="0"/>
            </a:br>
            <a:r>
              <a:rPr lang="ar-SA" b="1" dirty="0" smtClean="0"/>
              <a:t>يسهم </a:t>
            </a:r>
            <a:r>
              <a:rPr lang="ar-SA" b="1" dirty="0"/>
              <a:t>في تنمية الثقة لدى </a:t>
            </a:r>
            <a:r>
              <a:rPr lang="ar-SA" b="1" dirty="0" smtClean="0"/>
              <a:t>الطفل، </a:t>
            </a:r>
            <a:r>
              <a:rPr lang="ar-SA" b="1" dirty="0"/>
              <a:t>وفي تقبله </a:t>
            </a:r>
            <a:r>
              <a:rPr lang="ar-SA" b="1" dirty="0" smtClean="0"/>
              <a:t>للآخرين، </a:t>
            </a:r>
            <a:r>
              <a:rPr lang="ar-SA" b="1" dirty="0"/>
              <a:t>وخروجه من التمركز حول نفسه ليتأقلم </a:t>
            </a:r>
            <a:r>
              <a:rPr lang="ar-SA" b="1" dirty="0" smtClean="0"/>
              <a:t>ويحب الآخرين.</a:t>
            </a:r>
            <a:endParaRPr lang="ar-SA" b="1" dirty="0"/>
          </a:p>
          <a:p>
            <a:endParaRPr lang="ar-SA" dirty="0"/>
          </a:p>
          <a:p>
            <a:endParaRPr lang="ar-SA" dirty="0"/>
          </a:p>
        </p:txBody>
      </p:sp>
    </p:spTree>
    <p:extLst>
      <p:ext uri="{BB962C8B-B14F-4D97-AF65-F5344CB8AC3E}">
        <p14:creationId xmlns:p14="http://schemas.microsoft.com/office/powerpoint/2010/main" xmlns="" val="1588470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كيف ن</a:t>
            </a:r>
            <a:r>
              <a:rPr lang="ar-SA" dirty="0" smtClean="0"/>
              <a:t>علم الأناشيد</a:t>
            </a:r>
            <a:endParaRPr lang="ar-SA" dirty="0"/>
          </a:p>
        </p:txBody>
      </p:sp>
      <p:sp>
        <p:nvSpPr>
          <p:cNvPr id="3" name="Content Placeholder 2"/>
          <p:cNvSpPr>
            <a:spLocks noGrp="1"/>
          </p:cNvSpPr>
          <p:nvPr>
            <p:ph idx="1"/>
          </p:nvPr>
        </p:nvSpPr>
        <p:spPr/>
        <p:txBody>
          <a:bodyPr/>
          <a:lstStyle/>
          <a:p>
            <a:pPr rtl="1"/>
            <a:r>
              <a:rPr lang="en-US" dirty="0"/>
              <a:t/>
            </a:r>
            <a:br>
              <a:rPr lang="en-US" dirty="0"/>
            </a:br>
            <a:r>
              <a:rPr lang="en-US" dirty="0" smtClean="0"/>
              <a:t>.</a:t>
            </a:r>
            <a:r>
              <a:rPr lang="en-US" b="1" dirty="0" smtClean="0"/>
              <a:t>1 </a:t>
            </a:r>
            <a:r>
              <a:rPr lang="ar-SA" b="1" dirty="0" smtClean="0"/>
              <a:t> </a:t>
            </a:r>
            <a:r>
              <a:rPr lang="ar-SA" b="1" dirty="0"/>
              <a:t>حفظ النشيد أولاً</a:t>
            </a:r>
            <a:r>
              <a:rPr lang="en-US" b="1" dirty="0"/>
              <a:t>. </a:t>
            </a:r>
            <a:br>
              <a:rPr lang="en-US" b="1" dirty="0"/>
            </a:br>
            <a:r>
              <a:rPr lang="en-US" b="1" dirty="0" smtClean="0"/>
              <a:t>.2</a:t>
            </a:r>
            <a:r>
              <a:rPr lang="ar-SA" b="1" dirty="0" smtClean="0"/>
              <a:t>استخدام </a:t>
            </a:r>
            <a:r>
              <a:rPr lang="ar-SA" b="1" dirty="0"/>
              <a:t>حركة الأيدي والأصابع</a:t>
            </a:r>
            <a:r>
              <a:rPr lang="en-US" b="1" dirty="0"/>
              <a:t>. </a:t>
            </a:r>
            <a:br>
              <a:rPr lang="en-US" b="1" dirty="0"/>
            </a:br>
            <a:r>
              <a:rPr lang="en-US" b="1" dirty="0" smtClean="0"/>
              <a:t>.3 </a:t>
            </a:r>
            <a:r>
              <a:rPr lang="ar-SA" b="1" dirty="0" smtClean="0"/>
              <a:t>توزيع </a:t>
            </a:r>
            <a:r>
              <a:rPr lang="ar-SA" b="1" dirty="0"/>
              <a:t>أدوات موسيقية بسيطة على الأطفال</a:t>
            </a:r>
            <a:r>
              <a:rPr lang="en-US" b="1" dirty="0"/>
              <a:t>. </a:t>
            </a:r>
            <a:br>
              <a:rPr lang="en-US" b="1" dirty="0"/>
            </a:br>
            <a:r>
              <a:rPr lang="en-US" b="1" dirty="0" smtClean="0"/>
              <a:t>.4</a:t>
            </a:r>
            <a:r>
              <a:rPr lang="ar-SA" b="1" dirty="0" smtClean="0"/>
              <a:t>الترديد </a:t>
            </a:r>
            <a:r>
              <a:rPr lang="ar-SA" b="1" dirty="0"/>
              <a:t>مع الأطفال الأغنية من ثلاث إلى أربع مرات</a:t>
            </a:r>
            <a:r>
              <a:rPr lang="en-US" b="1" dirty="0"/>
              <a:t>. </a:t>
            </a:r>
            <a:br>
              <a:rPr lang="en-US" b="1" dirty="0"/>
            </a:br>
            <a:endParaRPr lang="ar-SA" b="1" dirty="0"/>
          </a:p>
        </p:txBody>
      </p:sp>
    </p:spTree>
    <p:extLst>
      <p:ext uri="{BB962C8B-B14F-4D97-AF65-F5344CB8AC3E}">
        <p14:creationId xmlns:p14="http://schemas.microsoft.com/office/powerpoint/2010/main" xmlns="" val="1918387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شروط نجاح الأناشيد</a:t>
            </a:r>
          </a:p>
        </p:txBody>
      </p:sp>
      <p:sp>
        <p:nvSpPr>
          <p:cNvPr id="3" name="Content Placeholder 2"/>
          <p:cNvSpPr>
            <a:spLocks noGrp="1"/>
          </p:cNvSpPr>
          <p:nvPr>
            <p:ph idx="1"/>
          </p:nvPr>
        </p:nvSpPr>
        <p:spPr/>
        <p:txBody>
          <a:bodyPr/>
          <a:lstStyle/>
          <a:p>
            <a:pPr rtl="1"/>
            <a:r>
              <a:rPr lang="ar-SA" dirty="0" smtClean="0"/>
              <a:t>    1</a:t>
            </a:r>
            <a:r>
              <a:rPr lang="ar-SA" b="1" dirty="0" smtClean="0"/>
              <a:t>. اجتماع </a:t>
            </a:r>
            <a:r>
              <a:rPr lang="ar-SA" b="1" dirty="0"/>
              <a:t>الأطفال في غرفة التعلم</a:t>
            </a:r>
            <a:r>
              <a:rPr lang="en-US" b="1" dirty="0"/>
              <a:t>. </a:t>
            </a:r>
            <a:br>
              <a:rPr lang="en-US" b="1" dirty="0"/>
            </a:br>
            <a:r>
              <a:rPr lang="ar-SA" b="1" dirty="0" smtClean="0"/>
              <a:t>2. وجود مساعد في </a:t>
            </a:r>
            <a:r>
              <a:rPr lang="ar-SA" b="1" dirty="0"/>
              <a:t>التنظيم والإعداد</a:t>
            </a:r>
            <a:r>
              <a:rPr lang="en-US" b="1" dirty="0"/>
              <a:t>. </a:t>
            </a:r>
            <a:br>
              <a:rPr lang="en-US" b="1" dirty="0"/>
            </a:br>
            <a:r>
              <a:rPr lang="ar-SA" b="1" dirty="0" smtClean="0"/>
              <a:t>3. خبرات </a:t>
            </a:r>
            <a:r>
              <a:rPr lang="ar-SA" b="1" dirty="0"/>
              <a:t>الأطفال السابقة</a:t>
            </a:r>
            <a:r>
              <a:rPr lang="en-US" b="1" dirty="0"/>
              <a:t>. </a:t>
            </a:r>
            <a:br>
              <a:rPr lang="en-US" b="1" dirty="0"/>
            </a:br>
            <a:r>
              <a:rPr lang="ar-SA" b="1" dirty="0" smtClean="0"/>
              <a:t>4. خبرات المدرب ومهاراته </a:t>
            </a:r>
            <a:r>
              <a:rPr lang="ar-SA" b="1" dirty="0"/>
              <a:t>الفنية</a:t>
            </a:r>
            <a:r>
              <a:rPr lang="en-US" b="1" dirty="0"/>
              <a:t>. </a:t>
            </a:r>
            <a:br>
              <a:rPr lang="en-US" b="1" dirty="0"/>
            </a:br>
            <a:r>
              <a:rPr lang="ar-SA" b="1" dirty="0" smtClean="0"/>
              <a:t>5. توفير </a:t>
            </a:r>
            <a:r>
              <a:rPr lang="ar-SA" b="1" dirty="0"/>
              <a:t>الإمكانات المادية مثل الإكسسوارات والملابس ومسرح العرائس</a:t>
            </a:r>
            <a:r>
              <a:rPr lang="en-US" b="1" dirty="0"/>
              <a:t>. </a:t>
            </a:r>
            <a:br>
              <a:rPr lang="en-US" b="1" dirty="0"/>
            </a:br>
            <a:r>
              <a:rPr lang="ar-SA" b="1" dirty="0" smtClean="0"/>
              <a:t>6. مراعاة </a:t>
            </a:r>
            <a:r>
              <a:rPr lang="ar-SA" b="1" dirty="0"/>
              <a:t>خصائص نمو الطفل العقلية والنفسية </a:t>
            </a:r>
            <a:r>
              <a:rPr lang="ar-SA" b="1" dirty="0" smtClean="0"/>
              <a:t>والاجتماعية واللغوية</a:t>
            </a:r>
            <a:r>
              <a:rPr lang="ar-SA" b="1" dirty="0"/>
              <a:t>.</a:t>
            </a:r>
          </a:p>
          <a:p>
            <a:pPr rtl="1"/>
            <a:r>
              <a:rPr lang="en-US" dirty="0" smtClean="0"/>
              <a:t>. </a:t>
            </a:r>
            <a:endParaRPr lang="ar-SA" dirty="0"/>
          </a:p>
        </p:txBody>
      </p:sp>
    </p:spTree>
    <p:extLst>
      <p:ext uri="{BB962C8B-B14F-4D97-AF65-F5344CB8AC3E}">
        <p14:creationId xmlns:p14="http://schemas.microsoft.com/office/powerpoint/2010/main" xmlns="" val="1311088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smtClean="0"/>
              <a:t>    7</a:t>
            </a:r>
            <a:r>
              <a:rPr lang="ar-SA" b="1" dirty="0" smtClean="0"/>
              <a:t>. التركيز </a:t>
            </a:r>
            <a:r>
              <a:rPr lang="ar-SA" b="1" dirty="0"/>
              <a:t>على فكرة واحدة قدر الإمكان</a:t>
            </a:r>
            <a:r>
              <a:rPr lang="en-US" b="1" dirty="0"/>
              <a:t>. </a:t>
            </a:r>
            <a:r>
              <a:rPr lang="en-US" b="1" dirty="0" smtClean="0"/>
              <a:t/>
            </a:r>
            <a:br>
              <a:rPr lang="en-US" b="1" dirty="0" smtClean="0"/>
            </a:br>
            <a:r>
              <a:rPr lang="ar-SA" b="1" dirty="0" smtClean="0"/>
              <a:t>8. أن </a:t>
            </a:r>
            <a:r>
              <a:rPr lang="ar-SA" b="1" dirty="0"/>
              <a:t>تكون </a:t>
            </a:r>
            <a:r>
              <a:rPr lang="ar-SA" b="1" dirty="0" smtClean="0"/>
              <a:t>هذه الفكرة قريبة </a:t>
            </a:r>
            <a:r>
              <a:rPr lang="ar-SA" b="1" dirty="0"/>
              <a:t>من بيئة </a:t>
            </a:r>
            <a:r>
              <a:rPr lang="ar-SA" b="1" dirty="0" smtClean="0"/>
              <a:t>الطفل.</a:t>
            </a:r>
            <a:endParaRPr lang="ar-SA" b="1" dirty="0"/>
          </a:p>
        </p:txBody>
      </p:sp>
    </p:spTree>
    <p:extLst>
      <p:ext uri="{BB962C8B-B14F-4D97-AF65-F5344CB8AC3E}">
        <p14:creationId xmlns:p14="http://schemas.microsoft.com/office/powerpoint/2010/main" xmlns="" val="348333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فوائد الأغاني والأناشيد</a:t>
            </a:r>
          </a:p>
        </p:txBody>
      </p:sp>
      <p:sp>
        <p:nvSpPr>
          <p:cNvPr id="3" name="Content Placeholder 2"/>
          <p:cNvSpPr>
            <a:spLocks noGrp="1"/>
          </p:cNvSpPr>
          <p:nvPr>
            <p:ph idx="1"/>
          </p:nvPr>
        </p:nvSpPr>
        <p:spPr/>
        <p:txBody>
          <a:bodyPr/>
          <a:lstStyle/>
          <a:p>
            <a:pPr rtl="1"/>
            <a:r>
              <a:rPr lang="en-US" dirty="0"/>
              <a:t/>
            </a:r>
            <a:br>
              <a:rPr lang="en-US" dirty="0"/>
            </a:br>
            <a:r>
              <a:rPr lang="en-US" dirty="0" smtClean="0"/>
              <a:t>.</a:t>
            </a:r>
            <a:r>
              <a:rPr lang="en-US" b="1" dirty="0" smtClean="0"/>
              <a:t>1 </a:t>
            </a:r>
            <a:r>
              <a:rPr lang="ar-SA" b="1" dirty="0"/>
              <a:t>الناحية البدنية : </a:t>
            </a:r>
            <a:r>
              <a:rPr lang="ar-SA" b="1" dirty="0" smtClean="0"/>
              <a:t>يعد </a:t>
            </a:r>
            <a:r>
              <a:rPr lang="ar-SA" b="1" dirty="0"/>
              <a:t>النشيد نوعاً من التدريب للجسم والعضلات </a:t>
            </a:r>
            <a:r>
              <a:rPr lang="ar-SA" b="1" dirty="0" smtClean="0"/>
              <a:t>الصوتية، </a:t>
            </a:r>
            <a:r>
              <a:rPr lang="ar-SA" b="1" dirty="0"/>
              <a:t>حيث ينمي المرونة والقوة والنشاط والحيوية</a:t>
            </a:r>
            <a:r>
              <a:rPr lang="en-US" b="1" dirty="0"/>
              <a:t>.</a:t>
            </a:r>
            <a:br>
              <a:rPr lang="en-US" b="1" dirty="0"/>
            </a:br>
            <a:r>
              <a:rPr lang="en-US" b="1" dirty="0" smtClean="0"/>
              <a:t>.2 </a:t>
            </a:r>
            <a:r>
              <a:rPr lang="ar-SA" b="1" dirty="0" smtClean="0"/>
              <a:t>الضبط </a:t>
            </a:r>
            <a:r>
              <a:rPr lang="ar-SA" b="1" dirty="0"/>
              <a:t>والعمل داخل الروضة : ينمي النشيد عند الأطفال </a:t>
            </a:r>
            <a:r>
              <a:rPr lang="ar-SA" b="1" dirty="0" smtClean="0"/>
              <a:t> النظام</a:t>
            </a:r>
            <a:r>
              <a:rPr lang="en-US" b="1" dirty="0"/>
              <a:t>. </a:t>
            </a:r>
            <a:br>
              <a:rPr lang="en-US" b="1" dirty="0"/>
            </a:br>
            <a:r>
              <a:rPr lang="en-US" b="1" dirty="0" smtClean="0"/>
              <a:t>.3 </a:t>
            </a:r>
            <a:r>
              <a:rPr lang="ar-SA" b="1" dirty="0"/>
              <a:t>الناحية العقلية</a:t>
            </a:r>
            <a:r>
              <a:rPr lang="en-US" b="1" dirty="0"/>
              <a:t> : </a:t>
            </a:r>
            <a:r>
              <a:rPr lang="ar-SA" b="1" dirty="0"/>
              <a:t>ينمي الحس الإبداعي عند </a:t>
            </a:r>
            <a:r>
              <a:rPr lang="ar-SA" b="1" dirty="0" smtClean="0"/>
              <a:t>الأطفال، </a:t>
            </a:r>
            <a:r>
              <a:rPr lang="ar-SA" b="1" dirty="0"/>
              <a:t>ويعرفهم بما هو جدير بالتأمل </a:t>
            </a:r>
            <a:r>
              <a:rPr lang="ar-SA" b="1" dirty="0" smtClean="0"/>
              <a:t>والإعجاب، </a:t>
            </a:r>
            <a:r>
              <a:rPr lang="ar-SA" b="1" dirty="0"/>
              <a:t>بالإضافة إلى ما يحمله من أفكار جديدة</a:t>
            </a:r>
            <a:r>
              <a:rPr lang="en-US" b="1" dirty="0" smtClean="0"/>
              <a:t>.</a:t>
            </a:r>
            <a:r>
              <a:rPr lang="ar-SA" b="1" dirty="0" smtClean="0"/>
              <a:t> </a:t>
            </a:r>
          </a:p>
          <a:p>
            <a:pPr rtl="1"/>
            <a:r>
              <a:rPr lang="en-US" dirty="0"/>
              <a:t/>
            </a:r>
            <a:br>
              <a:rPr lang="en-US" dirty="0"/>
            </a:br>
            <a:r>
              <a:rPr lang="en-US" b="1" dirty="0" smtClean="0"/>
              <a:t>. </a:t>
            </a:r>
            <a:endParaRPr lang="ar-SA" dirty="0"/>
          </a:p>
        </p:txBody>
      </p:sp>
    </p:spTree>
    <p:extLst>
      <p:ext uri="{BB962C8B-B14F-4D97-AF65-F5344CB8AC3E}">
        <p14:creationId xmlns:p14="http://schemas.microsoft.com/office/powerpoint/2010/main" xmlns="" val="2140327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dirty="0" smtClean="0"/>
              <a:t>4</a:t>
            </a:r>
            <a:r>
              <a:rPr lang="ar-SA" b="1" dirty="0" smtClean="0"/>
              <a:t>. الناحية </a:t>
            </a:r>
            <a:r>
              <a:rPr lang="ar-SA" b="1" dirty="0"/>
              <a:t>الأخلاقية : عنصر النشيد من عناصر السمو الأخلاقي، يدفع إلى حب الحياة وحب الناس ويكسب الطفل السلوكيات الخلقية الحسنة والعادات والقيم الفاضلة</a:t>
            </a:r>
            <a:r>
              <a:rPr lang="en-US" b="1" dirty="0"/>
              <a:t>. </a:t>
            </a:r>
            <a:br>
              <a:rPr lang="en-US" b="1" dirty="0"/>
            </a:br>
            <a:r>
              <a:rPr lang="en-US" b="1" dirty="0" smtClean="0"/>
              <a:t>.5 </a:t>
            </a:r>
            <a:r>
              <a:rPr lang="ar-SA" b="1" dirty="0" smtClean="0"/>
              <a:t> الناحية </a:t>
            </a:r>
            <a:r>
              <a:rPr lang="ar-SA" b="1" dirty="0"/>
              <a:t>اللغوية : يصقل النشيد لغة الطفل ويساعده عى النطق والأداء </a:t>
            </a:r>
            <a:r>
              <a:rPr lang="ar-SA" b="1" dirty="0" smtClean="0"/>
              <a:t>الصحيح، </a:t>
            </a:r>
            <a:r>
              <a:rPr lang="ar-SA" b="1" dirty="0"/>
              <a:t>ويزيد من قاموسه اللغوي والمعرفي</a:t>
            </a:r>
            <a:r>
              <a:rPr lang="en-US" b="1" dirty="0"/>
              <a:t>. </a:t>
            </a:r>
            <a:br>
              <a:rPr lang="en-US" b="1" dirty="0"/>
            </a:br>
            <a:r>
              <a:rPr lang="en-US" b="1" dirty="0" smtClean="0"/>
              <a:t> .6</a:t>
            </a:r>
            <a:r>
              <a:rPr lang="ar-SA" b="1" dirty="0" smtClean="0"/>
              <a:t>الناحية </a:t>
            </a:r>
            <a:r>
              <a:rPr lang="ar-SA" b="1" dirty="0"/>
              <a:t>النفسية : يعالج النشيد الخجل والانطواء والعزلة ويعطي الطفل الجرأة والقدرة على مشاركة </a:t>
            </a:r>
            <a:r>
              <a:rPr lang="ar-SA" b="1" dirty="0" smtClean="0"/>
              <a:t>الجماعة.</a:t>
            </a:r>
            <a:endParaRPr lang="ar-SA" b="1" dirty="0"/>
          </a:p>
        </p:txBody>
      </p:sp>
    </p:spTree>
    <p:extLst>
      <p:ext uri="{BB962C8B-B14F-4D97-AF65-F5344CB8AC3E}">
        <p14:creationId xmlns:p14="http://schemas.microsoft.com/office/powerpoint/2010/main" xmlns="" val="1564011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en-US" b="1" dirty="0"/>
              <a:t>. </a:t>
            </a:r>
            <a:br>
              <a:rPr lang="en-US" b="1" dirty="0"/>
            </a:br>
            <a:r>
              <a:rPr lang="en-US" b="1" dirty="0" smtClean="0"/>
              <a:t>.8 </a:t>
            </a:r>
            <a:r>
              <a:rPr lang="ar-SA" b="1" dirty="0" smtClean="0"/>
              <a:t> صقل </a:t>
            </a:r>
            <a:r>
              <a:rPr lang="ar-SA" b="1" dirty="0"/>
              <a:t>مواهب الأطفال وإبداعاتهم</a:t>
            </a:r>
            <a:r>
              <a:rPr lang="en-US" b="1" dirty="0"/>
              <a:t>. </a:t>
            </a:r>
            <a:br>
              <a:rPr lang="en-US" b="1" dirty="0"/>
            </a:br>
            <a:r>
              <a:rPr lang="en-US" b="1" dirty="0" smtClean="0"/>
              <a:t>.9</a:t>
            </a:r>
            <a:r>
              <a:rPr lang="ar-SA" b="1" dirty="0" smtClean="0"/>
              <a:t> غرس </a:t>
            </a:r>
            <a:r>
              <a:rPr lang="ar-SA" b="1" dirty="0"/>
              <a:t>الفضائل والقيم والاتجاهات السلوكية والدينية السليمة</a:t>
            </a:r>
            <a:r>
              <a:rPr lang="en-US" b="1" dirty="0"/>
              <a:t>. </a:t>
            </a:r>
            <a:br>
              <a:rPr lang="en-US" b="1" dirty="0"/>
            </a:br>
            <a:r>
              <a:rPr lang="en-US" b="1" dirty="0" smtClean="0"/>
              <a:t>.10</a:t>
            </a:r>
            <a:r>
              <a:rPr lang="ar-SA" b="1" dirty="0" smtClean="0"/>
              <a:t> تدريبهم </a:t>
            </a:r>
            <a:r>
              <a:rPr lang="ar-SA" b="1" dirty="0"/>
              <a:t>على النطق اللغوي السليم</a:t>
            </a:r>
            <a:r>
              <a:rPr lang="en-US" b="1" dirty="0"/>
              <a:t>. </a:t>
            </a:r>
            <a:br>
              <a:rPr lang="en-US" b="1" dirty="0"/>
            </a:br>
            <a:r>
              <a:rPr lang="en-US" b="1" dirty="0" smtClean="0"/>
              <a:t>.11</a:t>
            </a:r>
            <a:r>
              <a:rPr lang="ar-SA" b="1" dirty="0" smtClean="0"/>
              <a:t> جلب </a:t>
            </a:r>
            <a:r>
              <a:rPr lang="ar-SA" b="1" dirty="0"/>
              <a:t>البهجة والسرور والمرح إلى أنفسهم</a:t>
            </a:r>
            <a:r>
              <a:rPr lang="en-US" b="1" dirty="0"/>
              <a:t>. </a:t>
            </a:r>
            <a:br>
              <a:rPr lang="en-US" b="1" dirty="0"/>
            </a:br>
            <a:r>
              <a:rPr lang="en-US" b="1" dirty="0"/>
              <a:t/>
            </a:r>
            <a:br>
              <a:rPr lang="en-US" b="1" dirty="0"/>
            </a:br>
            <a:endParaRPr lang="ar-SA" b="1" dirty="0"/>
          </a:p>
        </p:txBody>
      </p:sp>
    </p:spTree>
    <p:extLst>
      <p:ext uri="{BB962C8B-B14F-4D97-AF65-F5344CB8AC3E}">
        <p14:creationId xmlns:p14="http://schemas.microsoft.com/office/powerpoint/2010/main" xmlns="" val="2515651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المعينات التربوية </a:t>
            </a:r>
            <a:r>
              <a:rPr lang="ar-SA" smtClean="0"/>
              <a:t>والأجهزة على تقديم نشيد متكامل</a:t>
            </a:r>
            <a:endParaRPr lang="ar-SA"/>
          </a:p>
        </p:txBody>
      </p:sp>
      <p:sp>
        <p:nvSpPr>
          <p:cNvPr id="3" name="Content Placeholder 2"/>
          <p:cNvSpPr>
            <a:spLocks noGrp="1"/>
          </p:cNvSpPr>
          <p:nvPr>
            <p:ph idx="1"/>
          </p:nvPr>
        </p:nvSpPr>
        <p:spPr/>
        <p:txBody>
          <a:bodyPr/>
          <a:lstStyle/>
          <a:p>
            <a:pPr rtl="1"/>
            <a:r>
              <a:rPr lang="en-US" dirty="0" smtClean="0"/>
              <a:t>: </a:t>
            </a:r>
            <a:r>
              <a:rPr lang="en-US" dirty="0"/>
              <a:t/>
            </a:r>
            <a:br>
              <a:rPr lang="en-US" dirty="0"/>
            </a:br>
            <a:r>
              <a:rPr lang="ar-SA" dirty="0" smtClean="0"/>
              <a:t>1</a:t>
            </a:r>
            <a:r>
              <a:rPr lang="ar-SA" b="1" dirty="0" smtClean="0"/>
              <a:t>.عرائس </a:t>
            </a:r>
            <a:r>
              <a:rPr lang="ar-SA" b="1" dirty="0"/>
              <a:t>يد</a:t>
            </a:r>
            <a:r>
              <a:rPr lang="en-US" b="1" dirty="0"/>
              <a:t> </a:t>
            </a:r>
            <a:br>
              <a:rPr lang="en-US" b="1" dirty="0"/>
            </a:br>
            <a:r>
              <a:rPr lang="ar-SA" b="1" dirty="0" smtClean="0"/>
              <a:t>2. مسرح </a:t>
            </a:r>
            <a:r>
              <a:rPr lang="ar-SA" b="1" dirty="0"/>
              <a:t>العرائس</a:t>
            </a:r>
            <a:r>
              <a:rPr lang="en-US" b="1" dirty="0"/>
              <a:t>. </a:t>
            </a:r>
            <a:br>
              <a:rPr lang="en-US" b="1" dirty="0"/>
            </a:br>
            <a:r>
              <a:rPr lang="ar-SA" b="1" dirty="0" smtClean="0"/>
              <a:t>3.جهاز </a:t>
            </a:r>
            <a:r>
              <a:rPr lang="ar-SA" b="1" dirty="0"/>
              <a:t>تسجيل</a:t>
            </a:r>
            <a:r>
              <a:rPr lang="en-US" b="1" dirty="0"/>
              <a:t>. </a:t>
            </a:r>
            <a:br>
              <a:rPr lang="en-US" b="1" dirty="0"/>
            </a:br>
            <a:r>
              <a:rPr lang="ar-SA" b="1" dirty="0" smtClean="0"/>
              <a:t>4. جهاز </a:t>
            </a:r>
            <a:r>
              <a:rPr lang="ar-SA" b="1" dirty="0"/>
              <a:t>العرض العلوي</a:t>
            </a:r>
            <a:r>
              <a:rPr lang="en-US" b="1" dirty="0"/>
              <a:t>. </a:t>
            </a:r>
            <a:br>
              <a:rPr lang="en-US" b="1" dirty="0"/>
            </a:br>
            <a:r>
              <a:rPr lang="ar-SA" b="1" dirty="0" smtClean="0"/>
              <a:t>5. جهاز </a:t>
            </a:r>
            <a:r>
              <a:rPr lang="ar-SA" b="1" dirty="0"/>
              <a:t>التلفزيون</a:t>
            </a:r>
            <a:r>
              <a:rPr lang="en-US" b="1" dirty="0"/>
              <a:t>. </a:t>
            </a:r>
            <a:br>
              <a:rPr lang="en-US" b="1" dirty="0"/>
            </a:br>
            <a:r>
              <a:rPr lang="ar-SA" b="1" dirty="0" smtClean="0"/>
              <a:t>6. أدوات </a:t>
            </a:r>
            <a:r>
              <a:rPr lang="ar-SA" b="1" dirty="0"/>
              <a:t>وخامات مختلفة من البيئة</a:t>
            </a:r>
            <a:r>
              <a:rPr lang="en-US" b="1" dirty="0"/>
              <a:t>. </a:t>
            </a:r>
            <a:br>
              <a:rPr lang="en-US" b="1" dirty="0"/>
            </a:br>
            <a:r>
              <a:rPr lang="ar-SA" b="1" dirty="0" smtClean="0"/>
              <a:t>7. صور </a:t>
            </a:r>
            <a:r>
              <a:rPr lang="ar-SA" b="1" dirty="0"/>
              <a:t>لمناظر مختلفة</a:t>
            </a:r>
            <a:r>
              <a:rPr lang="en-US" b="1" dirty="0"/>
              <a:t>. </a:t>
            </a:r>
            <a:r>
              <a:rPr lang="en-US" dirty="0"/>
              <a:t/>
            </a:r>
            <a:br>
              <a:rPr lang="en-US" dirty="0"/>
            </a:br>
            <a:r>
              <a:rPr lang="en-US" b="1" dirty="0"/>
              <a:t>__</a:t>
            </a:r>
            <a:endParaRPr lang="ar-SA" dirty="0"/>
          </a:p>
        </p:txBody>
      </p:sp>
    </p:spTree>
    <p:extLst>
      <p:ext uri="{BB962C8B-B14F-4D97-AF65-F5344CB8AC3E}">
        <p14:creationId xmlns:p14="http://schemas.microsoft.com/office/powerpoint/2010/main" xmlns="" val="3414013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1605</TotalTime>
  <Words>217</Words>
  <Application>Microsoft Office PowerPoint</Application>
  <PresentationFormat>A4 Paper (210x297 mm)‎</PresentationFormat>
  <Paragraphs>46</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vt:lpstr>
      <vt:lpstr>الأناشيد</vt:lpstr>
      <vt:lpstr>الشريحة 4</vt:lpstr>
      <vt:lpstr>الشريحة 5</vt:lpstr>
      <vt:lpstr>الشريحة 6</vt:lpstr>
      <vt:lpstr>الشريحة 7</vt:lpstr>
      <vt:lpstr>أنواع الأناشيد :</vt:lpstr>
      <vt:lpstr>الشريحة 9</vt:lpstr>
      <vt:lpstr> محمد نبينا </vt:lpstr>
      <vt:lpstr>الشريحة 11</vt:lpstr>
      <vt:lpstr>الشريحة 12</vt:lpstr>
      <vt:lpstr>الشريحة 13</vt:lpstr>
      <vt:lpstr>كيف نعلم الأناشيد</vt:lpstr>
      <vt:lpstr>شروط نجاح الأناشيد</vt:lpstr>
      <vt:lpstr>الشريحة 16</vt:lpstr>
      <vt:lpstr>فوائد الأغاني والأناشيد</vt:lpstr>
      <vt:lpstr>الشريحة 18</vt:lpstr>
      <vt:lpstr>الشريحة 19</vt:lpstr>
      <vt:lpstr>المعينات التربوية والأجهزة على تقديم نشيد متكامل</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136</cp:revision>
  <dcterms:created xsi:type="dcterms:W3CDTF">2009-10-14T19:14:34Z</dcterms:created>
  <dcterms:modified xsi:type="dcterms:W3CDTF">2011-10-22T09:27:46Z</dcterms:modified>
</cp:coreProperties>
</file>