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7" r:id="rId4"/>
    <p:sldId id="268" r:id="rId5"/>
    <p:sldId id="269" r:id="rId6"/>
    <p:sldId id="270" r:id="rId7"/>
    <p:sldId id="271" r:id="rId8"/>
    <p:sldId id="272" r:id="rId9"/>
    <p:sldId id="274" r:id="rId10"/>
    <p:sldId id="275" r:id="rId11"/>
    <p:sldId id="277"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834" y="-3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28408468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أدب الأطفال</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a:t>
            </a:r>
            <a:r>
              <a:rPr lang="ar-SA" sz="2600" b="1" dirty="0" smtClean="0">
                <a:solidFill>
                  <a:srgbClr val="7F7F7F"/>
                </a:solidFill>
                <a:latin typeface="Calibri" pitchFamily="34" charset="0"/>
                <a:cs typeface="Times New Roman" pitchFamily="18" charset="0"/>
              </a:rPr>
              <a:t> عاصم بني عامر</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الحادية عشر</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السمات اللغوية لفنون أدب الأطفال </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مرحلة الطفولة المبكرة</a:t>
            </a:r>
            <a:endParaRPr lang="ar-SA" dirty="0"/>
          </a:p>
        </p:txBody>
      </p:sp>
      <p:sp>
        <p:nvSpPr>
          <p:cNvPr id="3" name="Content Placeholder 2"/>
          <p:cNvSpPr>
            <a:spLocks noGrp="1"/>
          </p:cNvSpPr>
          <p:nvPr>
            <p:ph idx="1"/>
          </p:nvPr>
        </p:nvSpPr>
        <p:spPr/>
        <p:txBody>
          <a:bodyPr/>
          <a:lstStyle/>
          <a:p>
            <a:r>
              <a:rPr lang="ar-SA" dirty="0" smtClean="0"/>
              <a:t>تمتد </a:t>
            </a:r>
            <a:r>
              <a:rPr lang="ar-SA" dirty="0"/>
              <a:t>مرحلة الطفولة </a:t>
            </a:r>
            <a:r>
              <a:rPr lang="ar-SA" dirty="0" smtClean="0"/>
              <a:t>المبكرة من سن سنتين إلى ست سنوات، وأنسب الفنون فيها للطفل ما يدور في بيئة واقعية محدودة.</a:t>
            </a:r>
            <a:endParaRPr lang="ar-SA" dirty="0"/>
          </a:p>
        </p:txBody>
      </p:sp>
    </p:spTree>
    <p:extLst>
      <p:ext uri="{BB962C8B-B14F-4D97-AF65-F5344CB8AC3E}">
        <p14:creationId xmlns:p14="http://schemas.microsoft.com/office/powerpoint/2010/main" val="913188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السمات اللغوية</a:t>
            </a:r>
            <a:endParaRPr lang="ar-SA" dirty="0"/>
          </a:p>
        </p:txBody>
      </p:sp>
      <p:sp>
        <p:nvSpPr>
          <p:cNvPr id="3" name="Content Placeholder 2"/>
          <p:cNvSpPr>
            <a:spLocks noGrp="1"/>
          </p:cNvSpPr>
          <p:nvPr>
            <p:ph idx="1"/>
          </p:nvPr>
        </p:nvSpPr>
        <p:spPr/>
        <p:txBody>
          <a:bodyPr/>
          <a:lstStyle/>
          <a:p>
            <a:r>
              <a:rPr lang="ar-SA" dirty="0" smtClean="0"/>
              <a:t>- التطور </a:t>
            </a:r>
            <a:r>
              <a:rPr lang="ar-SA" dirty="0" smtClean="0"/>
              <a:t>السريع في اللغة، والعناية بموسيقى الكلمات،والاستمتاع بالجمل المنغومة، والفتتان بالسجع، والوزن، ولو لم يؤديا معنى</a:t>
            </a:r>
            <a:r>
              <a:rPr lang="ar-SA" dirty="0" smtClean="0"/>
              <a:t>، والشوق </a:t>
            </a:r>
            <a:r>
              <a:rPr lang="ar-SA" dirty="0" smtClean="0"/>
              <a:t>إلى سماع التكرار الموسيقي للجمل والكلمات المعادة، مما يزيد في خبرته اللغوية، ويعاظم ثروته اللغوية، وغالبا ما تأخذ الكلمة في البداية  في ذهن الطفل دلالة غيردقيقة تتعدل بتزايد المواقف والخبرات.  </a:t>
            </a:r>
            <a:endParaRPr lang="ar-SA" dirty="0"/>
          </a:p>
        </p:txBody>
      </p:sp>
    </p:spTree>
    <p:extLst>
      <p:ext uri="{BB962C8B-B14F-4D97-AF65-F5344CB8AC3E}">
        <p14:creationId xmlns:p14="http://schemas.microsoft.com/office/powerpoint/2010/main" val="1039250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r>
              <a:rPr lang="ar-SA" dirty="0" smtClean="0"/>
              <a:t>- الطفل </a:t>
            </a:r>
            <a:r>
              <a:rPr lang="ar-SA" dirty="0" smtClean="0"/>
              <a:t>يتعلم الأسماء أولا وخاصة أسماء الأشياء المحيطة به،وتأتي بعد ذلك الأفعال،ثم تأتي فترة يبطئ فيها نمو الأسماء، </a:t>
            </a:r>
            <a:r>
              <a:rPr lang="ar-SA" dirty="0" smtClean="0"/>
              <a:t>ويزيد نمو </a:t>
            </a:r>
            <a:r>
              <a:rPr lang="ar-SA" dirty="0" smtClean="0"/>
              <a:t>الأفعال،وتظهر الصفات مع الأفعال أو البعدها، والصفات المحسوسة تسبق الصفات المعنوية، ثم يتعلم الظروف، لان الصفات تملك خصائص يسهل إدراكها مثل أبيض أحمر</a:t>
            </a:r>
          </a:p>
        </p:txBody>
      </p:sp>
    </p:spTree>
    <p:extLst>
      <p:ext uri="{BB962C8B-B14F-4D97-AF65-F5344CB8AC3E}">
        <p14:creationId xmlns:p14="http://schemas.microsoft.com/office/powerpoint/2010/main" val="1288489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smtClean="0"/>
              <a:t>يغلب على لغة الطفل تناول المحسوسات لا المجردات يبدأ الأطفال تعلم الأسماء المحسوسة يتبعها الأفعال والحروف ويتأخر ظهور المعنويات مثاالكرامة والشعور والحرية، لأنها تقتضي خبرات مستمرة</a:t>
            </a:r>
            <a:endParaRPr lang="ar-SA" dirty="0"/>
          </a:p>
        </p:txBody>
      </p:sp>
    </p:spTree>
    <p:extLst>
      <p:ext uri="{BB962C8B-B14F-4D97-AF65-F5344CB8AC3E}">
        <p14:creationId xmlns:p14="http://schemas.microsoft.com/office/powerpoint/2010/main" val="3241117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a:t>يغلب على لغة </a:t>
            </a:r>
            <a:r>
              <a:rPr lang="ar-SA" dirty="0" smtClean="0"/>
              <a:t>الطفل التركيز حول الذات فالطفل قبل سن المدرسة غير اجتماعي متمركز حول نفسه وحتى إذا خاطب غيره فيكون مقصده النهائي هو النفس لذا تكثر عنده ضمائر المتكلم أنا،تاء الفاعل وياء المفعول، بل إنه يكرر ضمير الأنا حيث يمكنه الاستغناء عنه</a:t>
            </a:r>
            <a:endParaRPr lang="ar-SA" dirty="0"/>
          </a:p>
        </p:txBody>
      </p:sp>
    </p:spTree>
    <p:extLst>
      <p:ext uri="{BB962C8B-B14F-4D97-AF65-F5344CB8AC3E}">
        <p14:creationId xmlns:p14="http://schemas.microsoft.com/office/powerpoint/2010/main" val="3095093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smtClean="0"/>
              <a:t>يشوب كلمات فاموس الطفل الغموض ويعوزه التحديد،فكون مفرداته اللغوية في تزايد حيث تبلغ أكثر من ألفي كلمة في حوالي السنة السادسة من عمره هذا الكم من المفردات يدخله في منطقة ضبابية  تقود إلى استخدام الطفل للمفردات أستخداما مشوشا غير دقيق</a:t>
            </a:r>
            <a:endParaRPr lang="ar-SA" dirty="0"/>
          </a:p>
        </p:txBody>
      </p:sp>
    </p:spTree>
    <p:extLst>
      <p:ext uri="{BB962C8B-B14F-4D97-AF65-F5344CB8AC3E}">
        <p14:creationId xmlns:p14="http://schemas.microsoft.com/office/powerpoint/2010/main" val="1398847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smtClean="0"/>
              <a:t>تكرار الكلمات والعبارات، فثمة نزوع طبيعي من الطفل تجاه تكرار الكلمات  والعبارات يعود لغريزة المحاكاة والتقليد المخبوءة في الطفل. </a:t>
            </a:r>
            <a:endParaRPr lang="ar-SA" dirty="0"/>
          </a:p>
        </p:txBody>
      </p:sp>
    </p:spTree>
    <p:extLst>
      <p:ext uri="{BB962C8B-B14F-4D97-AF65-F5344CB8AC3E}">
        <p14:creationId xmlns:p14="http://schemas.microsoft.com/office/powerpoint/2010/main" val="3834826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smtClean="0"/>
              <a:t>تقديم المتحدث عنه في الجملة الخبرية، فيقول الشمس طلعت لا طلعت الشمس إلا في إجابة السؤال.</a:t>
            </a:r>
            <a:endParaRPr lang="ar-SA" dirty="0"/>
          </a:p>
        </p:txBody>
      </p:sp>
    </p:spTree>
    <p:extLst>
      <p:ext uri="{BB962C8B-B14F-4D97-AF65-F5344CB8AC3E}">
        <p14:creationId xmlns:p14="http://schemas.microsoft.com/office/powerpoint/2010/main" val="887419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r>
              <a:rPr lang="ar-SA" dirty="0" smtClean="0"/>
              <a:t>اختلاف مفاهيم الاطفال لكثير من الكلمات والتراكيب عن مفاهيم الكبار لنفس الكلمات والتراكيب، حيث إن النمو اللغوي مظهر من مظاهر النمو العقلي، يخضع لعامل النضج من ناحية ثم لعامل التعلم من ناحية أخرى، فكلما ازدادتخبراته العقلية ازدادت مفاهيمه اللغوية دقة ووضوحا</a:t>
            </a:r>
            <a:endParaRPr lang="ar-SA" dirty="0"/>
          </a:p>
        </p:txBody>
      </p:sp>
    </p:spTree>
    <p:extLst>
      <p:ext uri="{BB962C8B-B14F-4D97-AF65-F5344CB8AC3E}">
        <p14:creationId xmlns:p14="http://schemas.microsoft.com/office/powerpoint/2010/main" val="4209061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1601</TotalTime>
  <Words>357</Words>
  <Application>Microsoft Office PowerPoint</Application>
  <PresentationFormat>A4 Paper (210x297 mm)</PresentationFormat>
  <Paragraphs>23</Paragraphs>
  <Slides>12</Slides>
  <Notes>0</Notes>
  <HiddenSlides>0</HiddenSlides>
  <MMClips>0</MMClips>
  <ScaleCrop>false</ScaleCrop>
  <HeadingPairs>
    <vt:vector size="4" baseType="variant">
      <vt:variant>
        <vt:lpstr>نسق</vt:lpstr>
      </vt:variant>
      <vt:variant>
        <vt:i4>1</vt:i4>
      </vt:variant>
      <vt:variant>
        <vt:lpstr>عناوين الشرائح</vt:lpstr>
      </vt:variant>
      <vt:variant>
        <vt:i4>12</vt:i4>
      </vt:variant>
    </vt:vector>
  </HeadingPairs>
  <TitlesOfParts>
    <vt:vector size="13" baseType="lpstr">
      <vt:lpstr>Office Theme</vt:lpstr>
      <vt:lpstr>عرض تقديمي في PowerPoint</vt:lpstr>
      <vt:lpstr>المحاضرة الحادية عشر</vt:lpstr>
      <vt:lpstr>مرحلة الطفولة المبكرة</vt:lpstr>
      <vt:lpstr>السمات اللغوية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118</cp:revision>
  <dcterms:created xsi:type="dcterms:W3CDTF">2009-10-14T19:14:34Z</dcterms:created>
  <dcterms:modified xsi:type="dcterms:W3CDTF">2011-10-19T15:51:56Z</dcterms:modified>
</cp:coreProperties>
</file>