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04" r:id="rId3"/>
    <p:sldId id="288" r:id="rId4"/>
    <p:sldId id="289" r:id="rId5"/>
    <p:sldId id="290" r:id="rId6"/>
    <p:sldId id="292" r:id="rId7"/>
    <p:sldId id="305" r:id="rId8"/>
    <p:sldId id="293" r:id="rId9"/>
    <p:sldId id="294" r:id="rId10"/>
    <p:sldId id="296" r:id="rId11"/>
    <p:sldId id="297" r:id="rId12"/>
    <p:sldId id="298" r:id="rId13"/>
    <p:sldId id="300" r:id="rId14"/>
    <p:sldId id="301" r:id="rId15"/>
    <p:sldId id="302" r:id="rId16"/>
    <p:sldId id="303"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8408468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SA" sz="3700" b="1" dirty="0" smtClean="0">
                <a:latin typeface="AYM Wadiy S_U normal."/>
                <a:cs typeface="Times New Roman" pitchFamily="18" charset="0"/>
              </a:rPr>
              <a:t>أنواع أدب الأطفال</a:t>
            </a:r>
            <a:endParaRPr lang="en-US" sz="26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en-US" dirty="0" smtClean="0"/>
              <a:t>:</a:t>
            </a:r>
            <a:r>
              <a:rPr lang="ar-SA" dirty="0" smtClean="0"/>
              <a:t>ينقسم أدب الأطفال في أنواعه إلى</a:t>
            </a:r>
          </a:p>
          <a:p>
            <a:r>
              <a:rPr lang="ar-SA" dirty="0" smtClean="0"/>
              <a:t>                                     القصة    </a:t>
            </a:r>
          </a:p>
          <a:p>
            <a:r>
              <a:rPr lang="ar-SA" dirty="0" smtClean="0"/>
              <a:t>                                     المسرحية                                                                  الأغاني والأشعار     </a:t>
            </a:r>
            <a:endParaRPr lang="ar-SA" dirty="0"/>
          </a:p>
        </p:txBody>
      </p:sp>
    </p:spTree>
    <p:extLst>
      <p:ext uri="{BB962C8B-B14F-4D97-AF65-F5344CB8AC3E}">
        <p14:creationId xmlns:p14="http://schemas.microsoft.com/office/powerpoint/2010/main" val="3145252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chemeClr val="tx1"/>
                </a:solidFill>
              </a:rPr>
              <a:t>أولا:  قصص الأطفال</a:t>
            </a:r>
            <a:endParaRPr lang="ar-SA" dirty="0">
              <a:solidFill>
                <a:schemeClr val="tx1"/>
              </a:solidFill>
            </a:endParaRPr>
          </a:p>
        </p:txBody>
      </p:sp>
      <p:sp>
        <p:nvSpPr>
          <p:cNvPr id="3" name="Content Placeholder 2"/>
          <p:cNvSpPr>
            <a:spLocks noGrp="1"/>
          </p:cNvSpPr>
          <p:nvPr>
            <p:ph idx="1"/>
          </p:nvPr>
        </p:nvSpPr>
        <p:spPr/>
        <p:txBody>
          <a:bodyPr/>
          <a:lstStyle/>
          <a:p>
            <a:r>
              <a:rPr lang="ar-SA" dirty="0" smtClean="0">
                <a:latin typeface="Simplified Arabic" pitchFamily="18" charset="-78"/>
                <a:cs typeface="Simplified Arabic" pitchFamily="18" charset="-78"/>
              </a:rPr>
              <a:t>        المفهوم</a:t>
            </a:r>
            <a:r>
              <a:rPr lang="ar-SA" dirty="0" smtClean="0">
                <a:latin typeface="Simplified Arabic" pitchFamily="18" charset="-78"/>
                <a:cs typeface="Simplified Arabic" pitchFamily="18" charset="-78"/>
              </a:rPr>
              <a:t>: </a:t>
            </a:r>
          </a:p>
          <a:p>
            <a:pPr algn="just" rtl="1"/>
            <a:r>
              <a:rPr lang="ar-SA" dirty="0" smtClean="0">
                <a:latin typeface="Simplified Arabic" pitchFamily="18" charset="-78"/>
                <a:cs typeface="Simplified Arabic" pitchFamily="18" charset="-78"/>
              </a:rPr>
              <a:t>        قصص الأطفال فن من فنون أدب الاطفال، له خصائص وعناصر بنائية من خلالها يتعلم الطفل فن الحياة. فهي فن نثري تخيلي يرمي منه الكاتب إلى تقديم رؤية خاصة للأطفال، والقصة تحتل المرتبة الأولى في الإنتاج الفكري الموجه للطفل على اختلاف عمره ولغته، حيث يبدأ استمتاع الطفل بالقصة منذ وقت مبكر في أواخر السنة الثالثة من عمره.</a:t>
            </a:r>
          </a:p>
          <a:p>
            <a:pPr algn="just" rtl="1"/>
            <a:endParaRPr lang="ar-SA" dirty="0">
              <a:latin typeface="Simplified Arabic" pitchFamily="18" charset="-78"/>
              <a:cs typeface="Simplified Arabic" pitchFamily="18" charset="-78"/>
            </a:endParaRPr>
          </a:p>
        </p:txBody>
      </p:sp>
    </p:spTree>
    <p:extLst>
      <p:ext uri="{BB962C8B-B14F-4D97-AF65-F5344CB8AC3E}">
        <p14:creationId xmlns:p14="http://schemas.microsoft.com/office/powerpoint/2010/main" val="2089226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chemeClr val="tx1"/>
                </a:solidFill>
                <a:latin typeface="Simplified Arabic" pitchFamily="18" charset="-78"/>
                <a:cs typeface="Simplified Arabic" pitchFamily="18" charset="-78"/>
              </a:rPr>
              <a:t>أهمية القصة في أدب الطفل</a:t>
            </a:r>
            <a:endParaRPr lang="ar-SA" dirty="0">
              <a:solidFill>
                <a:schemeClr val="tx1"/>
              </a:solidFill>
              <a:latin typeface="Simplified Arabic" pitchFamily="18" charset="-78"/>
              <a:cs typeface="Simplified Arabic" pitchFamily="18" charset="-78"/>
            </a:endParaRPr>
          </a:p>
        </p:txBody>
      </p:sp>
      <p:sp>
        <p:nvSpPr>
          <p:cNvPr id="3" name="Content Placeholder 2"/>
          <p:cNvSpPr>
            <a:spLocks noGrp="1"/>
          </p:cNvSpPr>
          <p:nvPr>
            <p:ph idx="1"/>
          </p:nvPr>
        </p:nvSpPr>
        <p:spPr/>
        <p:txBody>
          <a:bodyPr/>
          <a:lstStyle/>
          <a:p>
            <a:r>
              <a:rPr lang="ar-SA" dirty="0" smtClean="0"/>
              <a:t>     تعد القصة من الأنشطة المحببة للأطفال، فكل طفل لديه ميل طبيعي للاستماع للقصص وهذا الميل نابع من أهميتها التي تتمثل في الأمور الآتية:</a:t>
            </a:r>
          </a:p>
          <a:p>
            <a:r>
              <a:rPr lang="en-US" dirty="0" smtClean="0"/>
              <a:t>   </a:t>
            </a:r>
            <a:r>
              <a:rPr lang="ar-SA" dirty="0" smtClean="0"/>
              <a:t>     - تتيح القصة للأطفال الاستماع للغة جيدة ، حيث يغني الأطفال محصولهم اللغوي، إضافة إلى تعرفهم على تراكيب لغوية متعددة ومتنوعة.</a:t>
            </a:r>
          </a:p>
          <a:p>
            <a:r>
              <a:rPr lang="ar-SA" dirty="0" smtClean="0"/>
              <a:t>       - يستخلص </a:t>
            </a:r>
            <a:r>
              <a:rPr lang="ar-SA" dirty="0"/>
              <a:t>الأطفال من خلال القصة </a:t>
            </a:r>
            <a:r>
              <a:rPr lang="ar-SA" dirty="0" smtClean="0"/>
              <a:t>العبرة والمفهوم والسلوك المرغوب فيه بطريقة شائقة تخلو من الأمر والنهي. </a:t>
            </a:r>
            <a:endParaRPr lang="ar-SA" dirty="0"/>
          </a:p>
        </p:txBody>
      </p:sp>
    </p:spTree>
    <p:extLst>
      <p:ext uri="{BB962C8B-B14F-4D97-AF65-F5344CB8AC3E}">
        <p14:creationId xmlns:p14="http://schemas.microsoft.com/office/powerpoint/2010/main" val="2059234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algn="just" rtl="1"/>
            <a:r>
              <a:rPr lang="ar-SA" dirty="0" smtClean="0">
                <a:latin typeface="Simplified Arabic" pitchFamily="18" charset="-78"/>
                <a:cs typeface="Simplified Arabic" pitchFamily="18" charset="-78"/>
              </a:rPr>
              <a:t>    - تعمل القصة على توسيع خيالات الطفل، وتشجيع ميوله الاستقلالية والإبداعية، </a:t>
            </a:r>
            <a:r>
              <a:rPr lang="ar-SA" dirty="0">
                <a:latin typeface="Simplified Arabic" pitchFamily="18" charset="-78"/>
                <a:cs typeface="Simplified Arabic" pitchFamily="18" charset="-78"/>
              </a:rPr>
              <a:t>مما يساعد على بناء شخصيته.</a:t>
            </a:r>
            <a:endParaRPr lang="ar-SA" dirty="0" smtClean="0">
              <a:latin typeface="Simplified Arabic" pitchFamily="18" charset="-78"/>
              <a:cs typeface="Simplified Arabic" pitchFamily="18" charset="-78"/>
            </a:endParaRPr>
          </a:p>
          <a:p>
            <a:pPr algn="just" rtl="1"/>
            <a:r>
              <a:rPr lang="ar-SA" dirty="0" smtClean="0">
                <a:latin typeface="Simplified Arabic" pitchFamily="18" charset="-78"/>
                <a:cs typeface="Simplified Arabic" pitchFamily="18" charset="-78"/>
              </a:rPr>
              <a:t>    - تزود القصة الطفل بالمعلومات وتعرفه المناسب من غير المناسب، وتنمي معرفته بالماضي والحاضر، وتُهيء له المستقبل.</a:t>
            </a:r>
          </a:p>
          <a:p>
            <a:pPr algn="just" rtl="1"/>
            <a:r>
              <a:rPr lang="ar-SA" dirty="0" smtClean="0">
                <a:latin typeface="Simplified Arabic" pitchFamily="18" charset="-78"/>
                <a:cs typeface="Simplified Arabic" pitchFamily="18" charset="-78"/>
              </a:rPr>
              <a:t>     - تنمي له مهارات التذوق الأدبي، فترتقي بإحساسه الأدبي، مما يجعله أكثر تفاعلا مع قضاياه ومجتمعه . </a:t>
            </a:r>
            <a:endParaRPr lang="ar-SA" dirty="0">
              <a:latin typeface="Simplified Arabic" pitchFamily="18" charset="-78"/>
              <a:cs typeface="Simplified Arabic" pitchFamily="18" charset="-78"/>
            </a:endParaRPr>
          </a:p>
        </p:txBody>
      </p:sp>
    </p:spTree>
    <p:extLst>
      <p:ext uri="{BB962C8B-B14F-4D97-AF65-F5344CB8AC3E}">
        <p14:creationId xmlns:p14="http://schemas.microsoft.com/office/powerpoint/2010/main" val="1794922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solidFill>
                  <a:schemeClr val="tx1"/>
                </a:solidFill>
              </a:rPr>
              <a:t>عناصر ومقومات القصة</a:t>
            </a:r>
            <a:endParaRPr lang="ar-SA" dirty="0"/>
          </a:p>
        </p:txBody>
      </p:sp>
      <p:sp>
        <p:nvSpPr>
          <p:cNvPr id="3" name="Content Placeholder 2"/>
          <p:cNvSpPr>
            <a:spLocks noGrp="1"/>
          </p:cNvSpPr>
          <p:nvPr>
            <p:ph idx="1"/>
          </p:nvPr>
        </p:nvSpPr>
        <p:spPr/>
        <p:txBody>
          <a:bodyPr/>
          <a:lstStyle/>
          <a:p>
            <a:r>
              <a:rPr lang="ar-SA" dirty="0" smtClean="0"/>
              <a:t>      </a:t>
            </a:r>
            <a:r>
              <a:rPr lang="ar-SA" dirty="0"/>
              <a:t>المعايير التي يجب </a:t>
            </a:r>
            <a:r>
              <a:rPr lang="ar-SA" dirty="0" smtClean="0"/>
              <a:t>توافرها </a:t>
            </a:r>
            <a:r>
              <a:rPr lang="ar-SA" dirty="0"/>
              <a:t>في قصص </a:t>
            </a:r>
            <a:r>
              <a:rPr lang="ar-SA" dirty="0" smtClean="0"/>
              <a:t>الأطفال، </a:t>
            </a:r>
            <a:r>
              <a:rPr lang="ar-SA" dirty="0"/>
              <a:t>وتُقدر </a:t>
            </a:r>
            <a:endParaRPr lang="en-US" dirty="0"/>
          </a:p>
          <a:p>
            <a:r>
              <a:rPr lang="ar-SA" dirty="0" smtClean="0"/>
              <a:t>قيمة القصة بناءً </a:t>
            </a:r>
            <a:r>
              <a:rPr lang="ar-SA" dirty="0"/>
              <a:t>على تمام هذه </a:t>
            </a:r>
            <a:r>
              <a:rPr lang="ar-SA" dirty="0" smtClean="0"/>
              <a:t>المقومات هي:</a:t>
            </a:r>
          </a:p>
        </p:txBody>
      </p:sp>
    </p:spTree>
    <p:extLst>
      <p:ext uri="{BB962C8B-B14F-4D97-AF65-F5344CB8AC3E}">
        <p14:creationId xmlns:p14="http://schemas.microsoft.com/office/powerpoint/2010/main" val="17562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457200" indent="-457200" algn="ctr"/>
            <a:r>
              <a:rPr lang="ar-SA" b="1" dirty="0">
                <a:solidFill>
                  <a:schemeClr val="tx1"/>
                </a:solidFill>
                <a:latin typeface="Simplified Arabic" pitchFamily="18" charset="-78"/>
                <a:cs typeface="Simplified Arabic" pitchFamily="18" charset="-78"/>
              </a:rPr>
              <a:t>الموضوع أو الفكرة الرئيسية</a:t>
            </a:r>
          </a:p>
        </p:txBody>
      </p:sp>
      <p:sp>
        <p:nvSpPr>
          <p:cNvPr id="3" name="Content Placeholder 2"/>
          <p:cNvSpPr>
            <a:spLocks noGrp="1"/>
          </p:cNvSpPr>
          <p:nvPr>
            <p:ph idx="1"/>
          </p:nvPr>
        </p:nvSpPr>
        <p:spPr/>
        <p:txBody>
          <a:bodyPr/>
          <a:lstStyle/>
          <a:p>
            <a:pPr marL="0" indent="0" algn="just" rtl="1"/>
            <a:r>
              <a:rPr lang="ar-SA" dirty="0" smtClean="0"/>
              <a:t>       يعد </a:t>
            </a:r>
            <a:r>
              <a:rPr lang="ar-SA" dirty="0"/>
              <a:t>اختيار الفكرة الخطوة الأولى في طريق وضع قصة ناجحة، حيث يجب اختيار فكرة أو موضوع يتناسب مع </a:t>
            </a:r>
            <a:r>
              <a:rPr lang="ar-SA" dirty="0" smtClean="0"/>
              <a:t>الطفل </a:t>
            </a:r>
            <a:r>
              <a:rPr lang="ar-SA" dirty="0"/>
              <a:t>في كل مرحلة من مراحل نموه مع مراعاة الخصائص النفسية والعاطفية </a:t>
            </a:r>
            <a:r>
              <a:rPr lang="ar-SA" dirty="0" smtClean="0"/>
              <a:t>والعقلية له. </a:t>
            </a:r>
            <a:r>
              <a:rPr lang="ar-SA" dirty="0"/>
              <a:t>وأن يكون الموضوع الذي تتناوله القصة موضوعاً قيّماً وجديراً بأن يُقدم للأطفال، ومن أفضل المواضيع التي من الممكن أن </a:t>
            </a:r>
            <a:r>
              <a:rPr lang="ar-SA" dirty="0" smtClean="0"/>
              <a:t>تطرح، </a:t>
            </a:r>
            <a:r>
              <a:rPr lang="ar-SA" dirty="0"/>
              <a:t>قصص تنطوي أحداثها على حقائق تستحق أن تخلد وتستلهم الحياة الشعورية الداخلية للإنسان، </a:t>
            </a:r>
            <a:r>
              <a:rPr lang="ar-SA" dirty="0" smtClean="0"/>
              <a:t>شريطة أن هذه الحقائق </a:t>
            </a:r>
            <a:r>
              <a:rPr lang="ar-SA" dirty="0"/>
              <a:t>لا تنمي </a:t>
            </a:r>
            <a:r>
              <a:rPr lang="ar-SA" dirty="0" smtClean="0"/>
              <a:t>فيهم </a:t>
            </a:r>
            <a:r>
              <a:rPr lang="ar-SA" dirty="0"/>
              <a:t>العواطف الحمقاء أو </a:t>
            </a:r>
            <a:r>
              <a:rPr lang="ar-SA" dirty="0" smtClean="0"/>
              <a:t>الشعور </a:t>
            </a:r>
            <a:r>
              <a:rPr lang="ar-SA" dirty="0"/>
              <a:t>الواهي، بل </a:t>
            </a:r>
            <a:r>
              <a:rPr lang="ar-SA" dirty="0" smtClean="0"/>
              <a:t>تُكوّن </a:t>
            </a:r>
            <a:r>
              <a:rPr lang="ar-SA" dirty="0"/>
              <a:t>فيهم دقة الشعور ورقة الإحساس.</a:t>
            </a:r>
          </a:p>
          <a:p>
            <a:pPr marL="457200" indent="-457200" algn="just" rtl="1">
              <a:buFontTx/>
              <a:buChar char="-"/>
            </a:pPr>
            <a:endParaRPr lang="ar-SA" dirty="0"/>
          </a:p>
          <a:p>
            <a:endParaRPr lang="ar-SA" dirty="0"/>
          </a:p>
          <a:p>
            <a:endParaRPr lang="ar-SA" dirty="0"/>
          </a:p>
        </p:txBody>
      </p:sp>
    </p:spTree>
    <p:extLst>
      <p:ext uri="{BB962C8B-B14F-4D97-AF65-F5344CB8AC3E}">
        <p14:creationId xmlns:p14="http://schemas.microsoft.com/office/powerpoint/2010/main" val="1724089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chemeClr val="tx1"/>
                </a:solidFill>
                <a:latin typeface="Simplified Arabic" pitchFamily="18" charset="-78"/>
                <a:cs typeface="Simplified Arabic" pitchFamily="18" charset="-78"/>
              </a:rPr>
              <a:t> </a:t>
            </a:r>
            <a:r>
              <a:rPr lang="ar-SA" dirty="0">
                <a:solidFill>
                  <a:schemeClr val="tx1"/>
                </a:solidFill>
                <a:latin typeface="Simplified Arabic" pitchFamily="18" charset="-78"/>
                <a:cs typeface="Simplified Arabic" pitchFamily="18" charset="-78"/>
              </a:rPr>
              <a:t>البناء </a:t>
            </a:r>
            <a:r>
              <a:rPr lang="ar-SA" dirty="0" smtClean="0">
                <a:solidFill>
                  <a:schemeClr val="tx1"/>
                </a:solidFill>
                <a:latin typeface="Simplified Arabic" pitchFamily="18" charset="-78"/>
                <a:cs typeface="Simplified Arabic" pitchFamily="18" charset="-78"/>
              </a:rPr>
              <a:t>والحُبكة</a:t>
            </a:r>
            <a:endParaRPr lang="ar-SA" dirty="0">
              <a:solidFill>
                <a:schemeClr val="tx1"/>
              </a:solidFill>
              <a:latin typeface="Simplified Arabic" pitchFamily="18" charset="-78"/>
              <a:cs typeface="Simplified Arabic" pitchFamily="18" charset="-78"/>
            </a:endParaRPr>
          </a:p>
        </p:txBody>
      </p:sp>
      <p:sp>
        <p:nvSpPr>
          <p:cNvPr id="3" name="Content Placeholder 2"/>
          <p:cNvSpPr>
            <a:spLocks noGrp="1"/>
          </p:cNvSpPr>
          <p:nvPr>
            <p:ph idx="1"/>
          </p:nvPr>
        </p:nvSpPr>
        <p:spPr/>
        <p:txBody>
          <a:bodyPr/>
          <a:lstStyle/>
          <a:p>
            <a:pPr algn="just" rtl="1"/>
            <a:r>
              <a:rPr lang="ar-SA" dirty="0" smtClean="0"/>
              <a:t>      على الكاتب أن يبني سلسلة من الوقائع والحوادث تُكوّن بنية القصة، بحيث تأتي بطريقة مقنعة ومرتبطة ارتباطاً </a:t>
            </a:r>
            <a:r>
              <a:rPr lang="ar-SA" dirty="0"/>
              <a:t>منطقياً يجعل </a:t>
            </a:r>
            <a:r>
              <a:rPr lang="ar-SA" dirty="0" smtClean="0"/>
              <a:t>من مجموعها </a:t>
            </a:r>
            <a:r>
              <a:rPr lang="ar-SA" dirty="0"/>
              <a:t>وحدة متماسكة الأجزاء. </a:t>
            </a:r>
            <a:endParaRPr lang="ar-SA" dirty="0" smtClean="0"/>
          </a:p>
          <a:p>
            <a:pPr algn="just" rtl="1"/>
            <a:r>
              <a:rPr lang="ar-SA" dirty="0" smtClean="0"/>
              <a:t>وهناك </a:t>
            </a:r>
            <a:r>
              <a:rPr lang="ar-SA" dirty="0"/>
              <a:t>صورتان رئيسيتان لبناء الحُبكة </a:t>
            </a:r>
            <a:r>
              <a:rPr lang="ar-SA" dirty="0" smtClean="0"/>
              <a:t>القصصية</a:t>
            </a:r>
          </a:p>
          <a:p>
            <a:pPr algn="just" rtl="1"/>
            <a:r>
              <a:rPr lang="ar-SA" dirty="0"/>
              <a:t>أ. صورة البناء:</a:t>
            </a:r>
          </a:p>
          <a:p>
            <a:pPr algn="just" rtl="1"/>
            <a:r>
              <a:rPr lang="ar-SA" dirty="0" smtClean="0"/>
              <a:t>       تعتمد </a:t>
            </a:r>
            <a:r>
              <a:rPr lang="ar-SA" dirty="0"/>
              <a:t>وحدة السرد على شخصية البطل الذي تتبلور </a:t>
            </a:r>
            <a:r>
              <a:rPr lang="ar-SA" dirty="0" smtClean="0"/>
              <a:t>حوله الحوادث</a:t>
            </a:r>
            <a:r>
              <a:rPr lang="ar-SA" dirty="0"/>
              <a:t>، بحيث يمثل العمود الفقري الذي يربط بين أجزاء القصة، مثال ذلك قصص المغامرات.</a:t>
            </a:r>
          </a:p>
          <a:p>
            <a:pPr algn="just" rtl="1"/>
            <a:endParaRPr lang="ar-SA" dirty="0"/>
          </a:p>
        </p:txBody>
      </p:sp>
    </p:spTree>
    <p:extLst>
      <p:ext uri="{BB962C8B-B14F-4D97-AF65-F5344CB8AC3E}">
        <p14:creationId xmlns:p14="http://schemas.microsoft.com/office/powerpoint/2010/main" val="1939387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smtClean="0"/>
              <a:t>ب. الصورة العضوية:</a:t>
            </a:r>
          </a:p>
          <a:p>
            <a:pPr algn="just" rtl="1"/>
            <a:r>
              <a:rPr lang="ar-SA" dirty="0" smtClean="0"/>
              <a:t>       وفيها يرسم الكاتب تصميماً واضحاً للقصة ويُعنى بجميع جوانب</a:t>
            </a:r>
            <a:r>
              <a:rPr lang="ar-SA" dirty="0"/>
              <a:t> </a:t>
            </a:r>
            <a:r>
              <a:rPr lang="ar-SA" dirty="0" smtClean="0"/>
              <a:t>القصة </a:t>
            </a:r>
            <a:r>
              <a:rPr lang="ar-SA" dirty="0"/>
              <a:t>بحيث يؤدي كل منها دوره في مكانه المناسب </a:t>
            </a:r>
            <a:r>
              <a:rPr lang="ar-SA" dirty="0" smtClean="0"/>
              <a:t>لتقود </a:t>
            </a:r>
            <a:r>
              <a:rPr lang="ar-SA" dirty="0"/>
              <a:t>كل خطوط القصة للنهاية المرسومة.</a:t>
            </a:r>
          </a:p>
          <a:p>
            <a:pPr algn="just" rtl="1"/>
            <a:endParaRPr lang="ar-SA" dirty="0"/>
          </a:p>
        </p:txBody>
      </p:sp>
    </p:spTree>
    <p:extLst>
      <p:ext uri="{BB962C8B-B14F-4D97-AF65-F5344CB8AC3E}">
        <p14:creationId xmlns:p14="http://schemas.microsoft.com/office/powerpoint/2010/main" val="3096872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chemeClr val="tx1"/>
                </a:solidFill>
              </a:rPr>
              <a:t>سمات الحُبكة الجيدة</a:t>
            </a:r>
            <a:endParaRPr lang="ar-SA" dirty="0">
              <a:solidFill>
                <a:schemeClr val="tx1"/>
              </a:solidFill>
            </a:endParaRPr>
          </a:p>
        </p:txBody>
      </p:sp>
      <p:sp>
        <p:nvSpPr>
          <p:cNvPr id="3" name="Content Placeholder 2"/>
          <p:cNvSpPr>
            <a:spLocks noGrp="1"/>
          </p:cNvSpPr>
          <p:nvPr>
            <p:ph idx="1"/>
          </p:nvPr>
        </p:nvSpPr>
        <p:spPr/>
        <p:txBody>
          <a:bodyPr/>
          <a:lstStyle/>
          <a:p>
            <a:pPr algn="just" rtl="1"/>
            <a:r>
              <a:rPr lang="ar-SA" dirty="0" smtClean="0"/>
              <a:t>أ. ارتباط أحداث القصة وشخصياتها وما تقوم به من أعمال ارتباطاً منطقياً مقنعاً.</a:t>
            </a:r>
          </a:p>
          <a:p>
            <a:pPr algn="just" rtl="1"/>
            <a:r>
              <a:rPr lang="ar-SA" dirty="0" smtClean="0"/>
              <a:t>ب. انتهاء أحداث القصة إلى عقدة يشعر القارئ معها بالسعادة والرضا وهو يتابع حل هذه العقدة التي هي نهاية العمل القصصي.</a:t>
            </a:r>
          </a:p>
          <a:p>
            <a:pPr algn="just" rtl="1"/>
            <a:r>
              <a:rPr lang="ar-SA" dirty="0" smtClean="0"/>
              <a:t>ج. أن تحوي القصة مشكلة واحدة أو عقدة واحدة أو عددا محدود من الشخصيات، لأنه ليس للطفل إدراك كاف يمكنه من متابعة أكثر من مشكلة أو عقدة في العمل القصصي أو أحداث وذكريات حدثت في العصور القديمة مكاناً وزماناً.</a:t>
            </a:r>
          </a:p>
          <a:p>
            <a:pPr algn="r"/>
            <a:endParaRPr lang="ar-SA" dirty="0"/>
          </a:p>
        </p:txBody>
      </p:sp>
    </p:spTree>
    <p:extLst>
      <p:ext uri="{BB962C8B-B14F-4D97-AF65-F5344CB8AC3E}">
        <p14:creationId xmlns:p14="http://schemas.microsoft.com/office/powerpoint/2010/main" val="3878221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chemeClr val="tx1"/>
                </a:solidFill>
                <a:latin typeface="Simplified Arabic" pitchFamily="18" charset="-78"/>
                <a:cs typeface="Simplified Arabic" pitchFamily="18" charset="-78"/>
              </a:rPr>
              <a:t>السرد</a:t>
            </a:r>
            <a:endParaRPr lang="ar-SA" dirty="0">
              <a:solidFill>
                <a:schemeClr val="tx1"/>
              </a:solidFill>
              <a:latin typeface="Simplified Arabic" pitchFamily="18" charset="-78"/>
              <a:cs typeface="Simplified Arabic" pitchFamily="18" charset="-78"/>
            </a:endParaRPr>
          </a:p>
        </p:txBody>
      </p:sp>
      <p:sp>
        <p:nvSpPr>
          <p:cNvPr id="3" name="Content Placeholder 2"/>
          <p:cNvSpPr>
            <a:spLocks noGrp="1"/>
          </p:cNvSpPr>
          <p:nvPr>
            <p:ph idx="1"/>
          </p:nvPr>
        </p:nvSpPr>
        <p:spPr/>
        <p:txBody>
          <a:bodyPr/>
          <a:lstStyle/>
          <a:p>
            <a:pPr algn="just" rtl="1"/>
            <a:r>
              <a:rPr lang="ar-SA" dirty="0"/>
              <a:t> </a:t>
            </a:r>
            <a:r>
              <a:rPr lang="ar-SA" dirty="0" smtClean="0"/>
              <a:t>  هناك العديد من الطرق يمكن أن يراوح بينها كاتب قصص الأطفال في سرده :</a:t>
            </a:r>
          </a:p>
          <a:p>
            <a:pPr algn="just" rtl="1"/>
            <a:r>
              <a:rPr lang="ar-SA" dirty="0" smtClean="0"/>
              <a:t>        الطريقة المباشرة: يتخذ الكاتب فيها لنفسه موقعا خارج أحداث القصة</a:t>
            </a:r>
          </a:p>
          <a:p>
            <a:pPr algn="just" rtl="1"/>
            <a:r>
              <a:rPr lang="ar-SA" dirty="0" smtClean="0"/>
              <a:t>       طريقة السرد الذاتي:يسرد الكاتب قصته على لسان إحدى الشخصيات</a:t>
            </a:r>
          </a:p>
          <a:p>
            <a:pPr algn="just" rtl="1"/>
            <a:r>
              <a:rPr lang="ar-SA" dirty="0" smtClean="0"/>
              <a:t>      طريقة الوثائق: يقدم الكاتب القصة عن طريق عرض مجموعة من الخطابات أو اليوميات أو الوثائق.</a:t>
            </a:r>
          </a:p>
          <a:p>
            <a:pPr algn="just" rtl="1"/>
            <a:endParaRPr lang="ar-SA" dirty="0"/>
          </a:p>
        </p:txBody>
      </p:sp>
    </p:spTree>
    <p:extLst>
      <p:ext uri="{BB962C8B-B14F-4D97-AF65-F5344CB8AC3E}">
        <p14:creationId xmlns:p14="http://schemas.microsoft.com/office/powerpoint/2010/main" val="3613745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chemeClr val="tx1"/>
                </a:solidFill>
              </a:rPr>
              <a:t>الشخصيات</a:t>
            </a:r>
            <a:endParaRPr lang="ar-SA" dirty="0">
              <a:solidFill>
                <a:schemeClr val="tx1"/>
              </a:solidFill>
            </a:endParaRPr>
          </a:p>
        </p:txBody>
      </p:sp>
      <p:sp>
        <p:nvSpPr>
          <p:cNvPr id="3" name="Content Placeholder 2"/>
          <p:cNvSpPr>
            <a:spLocks noGrp="1"/>
          </p:cNvSpPr>
          <p:nvPr>
            <p:ph idx="1"/>
          </p:nvPr>
        </p:nvSpPr>
        <p:spPr/>
        <p:txBody>
          <a:bodyPr/>
          <a:lstStyle/>
          <a:p>
            <a:pPr algn="just" rtl="1"/>
            <a:r>
              <a:rPr lang="ar-SA" dirty="0" smtClean="0"/>
              <a:t>         الشخصية: هي من تقوم بالأحداث في القصة، ويجب أن تكون واقعية تتكلم بصدق  وحرارة وإخلاص. وهي على نوعين:</a:t>
            </a:r>
          </a:p>
          <a:p>
            <a:pPr algn="just" rtl="1"/>
            <a:r>
              <a:rPr lang="ar-SA" dirty="0" smtClean="0"/>
              <a:t>       شخصيات نامية: تتطور من موقف لآخر وتتغير تصرفاتها تبعاً لتغير المواقف والظروف.</a:t>
            </a:r>
          </a:p>
          <a:p>
            <a:pPr algn="just" rtl="1"/>
            <a:r>
              <a:rPr lang="ar-SA" dirty="0" smtClean="0"/>
              <a:t>      شخصيات ثابتة: لا تتأثر بالأحداث ولا تنمو ولا تتطور، ويصعب جعل شخصيات قصص الأطفال تتغير وتنمو لأن هذه القصص قصيرة ولا تتحمل شخصياتها عملية التغيير، وعادة </a:t>
            </a:r>
            <a:r>
              <a:rPr lang="ar-SA" dirty="0"/>
              <a:t>تكون الشخصيات في </a:t>
            </a:r>
            <a:r>
              <a:rPr lang="ar-SA" dirty="0" smtClean="0"/>
              <a:t>قصص الأطفال واضحة لا يزيد عددها عن مستوى قدرة الطفل على التذكر والاستيعاب ويجب </a:t>
            </a:r>
            <a:r>
              <a:rPr lang="ar-SA" dirty="0"/>
              <a:t>أن تكون مقنعة للقارئ الصغير.</a:t>
            </a:r>
          </a:p>
          <a:p>
            <a:endParaRPr lang="ar-SA" dirty="0"/>
          </a:p>
          <a:p>
            <a:r>
              <a:rPr lang="ar-SA" dirty="0" smtClean="0"/>
              <a:t>. </a:t>
            </a:r>
            <a:endParaRPr lang="ar-SA" dirty="0"/>
          </a:p>
        </p:txBody>
      </p:sp>
    </p:spTree>
    <p:extLst>
      <p:ext uri="{BB962C8B-B14F-4D97-AF65-F5344CB8AC3E}">
        <p14:creationId xmlns:p14="http://schemas.microsoft.com/office/powerpoint/2010/main" val="4234310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chemeClr val="tx1"/>
                </a:solidFill>
              </a:rPr>
              <a:t>الزمان والمكان</a:t>
            </a:r>
            <a:endParaRPr lang="ar-SA" dirty="0">
              <a:solidFill>
                <a:schemeClr val="tx1"/>
              </a:solidFill>
            </a:endParaRPr>
          </a:p>
        </p:txBody>
      </p:sp>
      <p:sp>
        <p:nvSpPr>
          <p:cNvPr id="3" name="Content Placeholder 2"/>
          <p:cNvSpPr>
            <a:spLocks noGrp="1"/>
          </p:cNvSpPr>
          <p:nvPr>
            <p:ph idx="1"/>
          </p:nvPr>
        </p:nvSpPr>
        <p:spPr>
          <a:xfrm>
            <a:off x="533400" y="1600200"/>
            <a:ext cx="8915400" cy="4525963"/>
          </a:xfrm>
        </p:spPr>
        <p:txBody>
          <a:bodyPr/>
          <a:lstStyle/>
          <a:p>
            <a:pPr algn="just" rtl="1"/>
            <a:r>
              <a:rPr lang="ar-SA" dirty="0" smtClean="0"/>
              <a:t>       </a:t>
            </a:r>
            <a:r>
              <a:rPr lang="ar-SA" dirty="0"/>
              <a:t> </a:t>
            </a:r>
            <a:r>
              <a:rPr lang="ar-SA" dirty="0" smtClean="0"/>
              <a:t> الزمان والمكان في قصص الأطفال لهما خصائصهما ومؤثراتهما، فالبيئة يجب أن تكون أصيلة، أو خيالية مثل الخيال العلمي المستقبلي، وفي كلا الحالين يجب أن يعطي الزمان والمكان إحساساً صادقاً.</a:t>
            </a:r>
            <a:endParaRPr lang="ar-SA" dirty="0"/>
          </a:p>
        </p:txBody>
      </p:sp>
    </p:spTree>
    <p:extLst>
      <p:ext uri="{BB962C8B-B14F-4D97-AF65-F5344CB8AC3E}">
        <p14:creationId xmlns:p14="http://schemas.microsoft.com/office/powerpoint/2010/main" val="4252756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chemeClr val="tx1"/>
                </a:solidFill>
              </a:rPr>
              <a:t>الحل</a:t>
            </a:r>
            <a:endParaRPr lang="ar-SA" dirty="0">
              <a:solidFill>
                <a:schemeClr val="tx1"/>
              </a:solidFill>
            </a:endParaRPr>
          </a:p>
        </p:txBody>
      </p:sp>
      <p:sp>
        <p:nvSpPr>
          <p:cNvPr id="3" name="Content Placeholder 2"/>
          <p:cNvSpPr>
            <a:spLocks noGrp="1"/>
          </p:cNvSpPr>
          <p:nvPr>
            <p:ph idx="1"/>
          </p:nvPr>
        </p:nvSpPr>
        <p:spPr/>
        <p:txBody>
          <a:bodyPr/>
          <a:lstStyle/>
          <a:p>
            <a:pPr algn="just" rtl="1"/>
            <a:r>
              <a:rPr lang="ar-SA" dirty="0" smtClean="0"/>
              <a:t>       الحل وهو ما تنتهي به القصة، ولكل قصة حل، إلا أن بعض الكُتاب لا يعنون به ويرون أن قوانين الحياة وأعمالها متجددة باستمرار.</a:t>
            </a:r>
            <a:endParaRPr lang="ar-SA" dirty="0"/>
          </a:p>
        </p:txBody>
      </p:sp>
    </p:spTree>
    <p:extLst>
      <p:ext uri="{BB962C8B-B14F-4D97-AF65-F5344CB8AC3E}">
        <p14:creationId xmlns:p14="http://schemas.microsoft.com/office/powerpoint/2010/main" val="1118403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chemeClr val="tx1"/>
                </a:solidFill>
              </a:rPr>
              <a:t>المغزى</a:t>
            </a:r>
            <a:endParaRPr lang="ar-SA" dirty="0">
              <a:solidFill>
                <a:schemeClr val="tx1"/>
              </a:solidFill>
            </a:endParaRPr>
          </a:p>
        </p:txBody>
      </p:sp>
      <p:sp>
        <p:nvSpPr>
          <p:cNvPr id="3" name="Content Placeholder 2"/>
          <p:cNvSpPr>
            <a:spLocks noGrp="1"/>
          </p:cNvSpPr>
          <p:nvPr>
            <p:ph idx="1"/>
          </p:nvPr>
        </p:nvSpPr>
        <p:spPr/>
        <p:txBody>
          <a:bodyPr/>
          <a:lstStyle/>
          <a:p>
            <a:r>
              <a:rPr lang="ar-SA" dirty="0" smtClean="0"/>
              <a:t>       أن يكون للقصة هدف إنساني نبيل تحاول زرعه في الطفل.</a:t>
            </a:r>
            <a:endParaRPr lang="ar-SA" dirty="0"/>
          </a:p>
        </p:txBody>
      </p:sp>
    </p:spTree>
    <p:extLst>
      <p:ext uri="{BB962C8B-B14F-4D97-AF65-F5344CB8AC3E}">
        <p14:creationId xmlns:p14="http://schemas.microsoft.com/office/powerpoint/2010/main" val="3973132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solidFill>
                  <a:schemeClr val="tx1"/>
                </a:solidFill>
              </a:rPr>
              <a:t>الحوار</a:t>
            </a:r>
            <a:endParaRPr lang="ar-SA" dirty="0">
              <a:solidFill>
                <a:schemeClr val="tx1"/>
              </a:solidFill>
            </a:endParaRPr>
          </a:p>
        </p:txBody>
      </p:sp>
      <p:sp>
        <p:nvSpPr>
          <p:cNvPr id="3" name="Content Placeholder 2"/>
          <p:cNvSpPr>
            <a:spLocks noGrp="1"/>
          </p:cNvSpPr>
          <p:nvPr>
            <p:ph idx="1"/>
          </p:nvPr>
        </p:nvSpPr>
        <p:spPr/>
        <p:txBody>
          <a:bodyPr/>
          <a:lstStyle/>
          <a:p>
            <a:r>
              <a:rPr lang="ar-SA" dirty="0" smtClean="0"/>
              <a:t>       يستعمل في تطوير الأحداث وبناء </a:t>
            </a:r>
            <a:r>
              <a:rPr lang="ar-SA" dirty="0"/>
              <a:t>القصة </a:t>
            </a:r>
            <a:r>
              <a:rPr lang="ar-SA" dirty="0" smtClean="0"/>
              <a:t>وكشف عناصر </a:t>
            </a:r>
            <a:r>
              <a:rPr lang="ar-SA" dirty="0"/>
              <a:t>الشخصية وأحاسيسها وشعورها </a:t>
            </a:r>
            <a:r>
              <a:rPr lang="ar-SA" dirty="0" smtClean="0"/>
              <a:t>الباطن، وينقسم قسمين:</a:t>
            </a:r>
          </a:p>
          <a:p>
            <a:r>
              <a:rPr lang="ar-SA" dirty="0" smtClean="0"/>
              <a:t>                                                        حوار داخلي</a:t>
            </a:r>
          </a:p>
          <a:p>
            <a:r>
              <a:rPr lang="ar-SA" dirty="0" smtClean="0"/>
              <a:t>                                                        حوار خارجي</a:t>
            </a:r>
            <a:endParaRPr lang="ar-SA" dirty="0"/>
          </a:p>
        </p:txBody>
      </p:sp>
    </p:spTree>
    <p:extLst>
      <p:ext uri="{BB962C8B-B14F-4D97-AF65-F5344CB8AC3E}">
        <p14:creationId xmlns:p14="http://schemas.microsoft.com/office/powerpoint/2010/main" val="2306971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1662</TotalTime>
  <Words>783</Words>
  <Application>Microsoft Office PowerPoint</Application>
  <PresentationFormat>A4 Paper (210x297 mm)</PresentationFormat>
  <Paragraphs>58</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أولا:  قصص الأطفال</vt:lpstr>
      <vt:lpstr>أهمية القصة في أدب الطفل</vt:lpstr>
      <vt:lpstr>PowerPoint Presentation</vt:lpstr>
      <vt:lpstr>عناصر ومقومات القصة</vt:lpstr>
      <vt:lpstr>الموضوع أو الفكرة الرئيسية</vt:lpstr>
      <vt:lpstr> البناء والحُبكة</vt:lpstr>
      <vt:lpstr>PowerPoint Presentation</vt:lpstr>
      <vt:lpstr>سمات الحُبكة الجيدة</vt:lpstr>
      <vt:lpstr>السرد</vt:lpstr>
      <vt:lpstr>الشخصيات</vt:lpstr>
      <vt:lpstr>الزمان والمكان</vt:lpstr>
      <vt:lpstr>الحل</vt:lpstr>
      <vt:lpstr>المغزى</vt:lpstr>
      <vt:lpstr>الحوار</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189</cp:revision>
  <dcterms:created xsi:type="dcterms:W3CDTF">2009-10-14T19:14:34Z</dcterms:created>
  <dcterms:modified xsi:type="dcterms:W3CDTF">2011-09-15T19:10:16Z</dcterms:modified>
</cp:coreProperties>
</file>