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93" r:id="rId4"/>
    <p:sldId id="288" r:id="rId5"/>
    <p:sldId id="289" r:id="rId6"/>
    <p:sldId id="294" r:id="rId7"/>
    <p:sldId id="290" r:id="rId8"/>
    <p:sldId id="291"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8408468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أدب الطفل</a:t>
            </a:r>
          </a:p>
          <a:p>
            <a:pPr algn="ctr"/>
            <a:r>
              <a:rPr lang="ar-SA" sz="3700" b="1" dirty="0" smtClean="0">
                <a:solidFill>
                  <a:schemeClr val="accent1">
                    <a:lumMod val="50000"/>
                  </a:schemeClr>
                </a:solidFill>
                <a:latin typeface="AYM Wadiy S_U normal."/>
                <a:cs typeface="Times New Roman" pitchFamily="18" charset="0"/>
              </a:rPr>
              <a:t>د. عاصم بني عامر</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000" b="1" spc="-150" dirty="0" smtClean="0">
                <a:solidFill>
                  <a:schemeClr val="tx1"/>
                </a:solidFill>
                <a:latin typeface="Simplified Arabic" pitchFamily="18" charset="-78"/>
                <a:cs typeface="Simplified Arabic" pitchFamily="18" charset="-78"/>
              </a:rPr>
              <a:t>أوجه التشابه والاختلاف</a:t>
            </a:r>
            <a:br>
              <a:rPr lang="ar-SA" sz="4000" b="1" spc="-150" dirty="0" smtClean="0">
                <a:solidFill>
                  <a:schemeClr val="tx1"/>
                </a:solidFill>
                <a:latin typeface="Simplified Arabic" pitchFamily="18" charset="-78"/>
                <a:cs typeface="Simplified Arabic" pitchFamily="18" charset="-78"/>
              </a:rPr>
            </a:br>
            <a:r>
              <a:rPr lang="ar-SA" sz="4000" b="1" spc="-150" dirty="0" smtClean="0">
                <a:solidFill>
                  <a:schemeClr val="tx1"/>
                </a:solidFill>
                <a:latin typeface="Simplified Arabic" pitchFamily="18" charset="-78"/>
                <a:cs typeface="Simplified Arabic" pitchFamily="18" charset="-78"/>
              </a:rPr>
              <a:t> بين</a:t>
            </a:r>
            <a:br>
              <a:rPr lang="ar-SA" sz="4000" b="1" spc="-150" dirty="0" smtClean="0">
                <a:solidFill>
                  <a:schemeClr val="tx1"/>
                </a:solidFill>
                <a:latin typeface="Simplified Arabic" pitchFamily="18" charset="-78"/>
                <a:cs typeface="Simplified Arabic" pitchFamily="18" charset="-78"/>
              </a:rPr>
            </a:br>
            <a:r>
              <a:rPr lang="ar-SA" sz="4000" b="1" spc="-150" dirty="0" smtClean="0">
                <a:solidFill>
                  <a:schemeClr val="tx1"/>
                </a:solidFill>
                <a:latin typeface="Simplified Arabic" pitchFamily="18" charset="-78"/>
                <a:cs typeface="Simplified Arabic" pitchFamily="18" charset="-78"/>
              </a:rPr>
              <a:t> أدب الأطفال وأدب الكبار </a:t>
            </a:r>
            <a:endParaRPr lang="en-US" sz="4000" b="1" spc="-150" dirty="0" smtClean="0">
              <a:solidFill>
                <a:schemeClr val="tx1"/>
              </a:solidFill>
              <a:latin typeface="Simplified Arabic" pitchFamily="18" charset="-78"/>
              <a:cs typeface="Simplified Arabic" pitchFamily="18" charset="-78"/>
            </a:endParaRPr>
          </a:p>
        </p:txBody>
      </p:sp>
      <p:sp>
        <p:nvSpPr>
          <p:cNvPr id="6147" name="Subtitle 5"/>
          <p:cNvSpPr>
            <a:spLocks noGrp="1"/>
          </p:cNvSpPr>
          <p:nvPr>
            <p:ph type="subTitle" idx="1"/>
          </p:nvPr>
        </p:nvSpPr>
        <p:spPr>
          <a:xfrm>
            <a:off x="990600" y="3886200"/>
            <a:ext cx="7429500" cy="1752600"/>
          </a:xfrm>
        </p:spPr>
        <p:txBody>
          <a:bodyPr/>
          <a:lstStyle/>
          <a:p>
            <a:pPr algn="just" rtl="1" eaLnBrk="1" hangingPunct="1"/>
            <a:endParaRPr lang="ar-SA" dirty="0" smtClean="0">
              <a:solidFill>
                <a:schemeClr val="tx1"/>
              </a:solidFill>
              <a:latin typeface="Simplified Arabic" pitchFamily="18" charset="-78"/>
              <a:cs typeface="Simplified Arabic" pitchFamily="18" charset="-78"/>
            </a:endParaRPr>
          </a:p>
          <a:p>
            <a:pPr algn="just" rtl="1" eaLnBrk="1" hangingPunct="1"/>
            <a:r>
              <a:rPr lang="ar-SA" dirty="0" smtClean="0">
                <a:solidFill>
                  <a:schemeClr val="tx1"/>
                </a:solidFill>
                <a:latin typeface="Simplified Arabic" pitchFamily="18" charset="-78"/>
                <a:cs typeface="Simplified Arabic" pitchFamily="18" charset="-78"/>
              </a:rPr>
              <a:t> </a:t>
            </a:r>
            <a:endParaRPr lang="en-US" dirty="0" smtClean="0">
              <a:solidFill>
                <a:schemeClr val="tx1"/>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chemeClr val="tx1"/>
                </a:solidFill>
                <a:latin typeface="Simplified Arabic" pitchFamily="18" charset="-78"/>
                <a:cs typeface="Simplified Arabic" pitchFamily="18" charset="-78"/>
              </a:rPr>
              <a:t>تمهيد</a:t>
            </a:r>
            <a:endParaRPr lang="ar-SA" dirty="0">
              <a:solidFill>
                <a:schemeClr val="tx1"/>
              </a:solidFill>
              <a:latin typeface="Simplified Arabic" pitchFamily="18" charset="-78"/>
              <a:cs typeface="Simplified Arabic" pitchFamily="18" charset="-78"/>
            </a:endParaRPr>
          </a:p>
        </p:txBody>
      </p:sp>
      <p:sp>
        <p:nvSpPr>
          <p:cNvPr id="3" name="Content Placeholder 2"/>
          <p:cNvSpPr>
            <a:spLocks noGrp="1"/>
          </p:cNvSpPr>
          <p:nvPr>
            <p:ph idx="1"/>
          </p:nvPr>
        </p:nvSpPr>
        <p:spPr/>
        <p:txBody>
          <a:bodyPr/>
          <a:lstStyle/>
          <a:p>
            <a:pPr algn="just" rtl="1"/>
            <a:r>
              <a:rPr lang="ar-SA" dirty="0" smtClean="0">
                <a:latin typeface="Simplified Arabic" pitchFamily="18" charset="-78"/>
                <a:cs typeface="Simplified Arabic" pitchFamily="18" charset="-78"/>
              </a:rPr>
              <a:t>      يتضمن </a:t>
            </a:r>
            <a:r>
              <a:rPr lang="ar-SA" dirty="0">
                <a:latin typeface="Simplified Arabic" pitchFamily="18" charset="-78"/>
                <a:cs typeface="Simplified Arabic" pitchFamily="18" charset="-78"/>
              </a:rPr>
              <a:t>الأدب بمعناه </a:t>
            </a:r>
            <a:r>
              <a:rPr lang="ar-SA" dirty="0" smtClean="0">
                <a:latin typeface="Simplified Arabic" pitchFamily="18" charset="-78"/>
                <a:cs typeface="Simplified Arabic" pitchFamily="18" charset="-78"/>
              </a:rPr>
              <a:t>العام </a:t>
            </a:r>
            <a:r>
              <a:rPr lang="ar-SA" dirty="0">
                <a:latin typeface="Simplified Arabic" pitchFamily="18" charset="-78"/>
                <a:cs typeface="Simplified Arabic" pitchFamily="18" charset="-78"/>
              </a:rPr>
              <a:t>أدب الكبار وأدب الصغار على حد سواء، لكن هناك أوجه يتشابه فيها أدب الكبار مع أدب الصغار</a:t>
            </a:r>
            <a:r>
              <a:rPr lang="ar-SA" dirty="0" smtClean="0">
                <a:latin typeface="Simplified Arabic" pitchFamily="18" charset="-78"/>
                <a:cs typeface="Simplified Arabic" pitchFamily="18" charset="-78"/>
              </a:rPr>
              <a:t>، ومع ذلك</a:t>
            </a:r>
            <a:r>
              <a:rPr lang="ar-SA" dirty="0" smtClean="0"/>
              <a:t> </a:t>
            </a:r>
            <a:r>
              <a:rPr lang="ar-SA" dirty="0"/>
              <a:t>لا يعد </a:t>
            </a:r>
            <a:r>
              <a:rPr lang="ar-SA" dirty="0" smtClean="0"/>
              <a:t>أدب الصغار تصغيراً </a:t>
            </a:r>
            <a:r>
              <a:rPr lang="ar-SA" dirty="0"/>
              <a:t>لأدب الراشدين ؛لأن لأدب الأطفال خصائص تفرضها طبيعة الأطفال أنفسهم، فالطفل ليس مجرد رجل صغير كما كان يشاع من </a:t>
            </a:r>
            <a:r>
              <a:rPr lang="ar-SA" dirty="0" smtClean="0"/>
              <a:t>قبل, </a:t>
            </a:r>
            <a:r>
              <a:rPr lang="ar-SA" dirty="0"/>
              <a:t>إذ إن للأطفال حاجاتهم وقدراتهم وخصائصهم، </a:t>
            </a:r>
            <a:r>
              <a:rPr lang="ar-SA" dirty="0" smtClean="0"/>
              <a:t>أي أن </a:t>
            </a:r>
            <a:r>
              <a:rPr lang="ar-SA" smtClean="0"/>
              <a:t>هناك صفات </a:t>
            </a:r>
            <a:r>
              <a:rPr lang="ar-SA" dirty="0"/>
              <a:t>معينة تختص بها الطفولة </a:t>
            </a:r>
            <a:r>
              <a:rPr lang="ar-SA" dirty="0" smtClean="0"/>
              <a:t>وحدها.</a:t>
            </a:r>
            <a:endParaRPr lang="ar-SA" dirty="0"/>
          </a:p>
        </p:txBody>
      </p:sp>
    </p:spTree>
    <p:extLst>
      <p:ext uri="{BB962C8B-B14F-4D97-AF65-F5344CB8AC3E}">
        <p14:creationId xmlns:p14="http://schemas.microsoft.com/office/powerpoint/2010/main" val="2251978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solidFill>
                  <a:schemeClr val="tx1"/>
                </a:solidFill>
              </a:rPr>
              <a:t>أوجه التشابه</a:t>
            </a:r>
          </a:p>
        </p:txBody>
      </p:sp>
      <p:sp>
        <p:nvSpPr>
          <p:cNvPr id="3" name="Content Placeholder 2"/>
          <p:cNvSpPr>
            <a:spLocks noGrp="1"/>
          </p:cNvSpPr>
          <p:nvPr>
            <p:ph idx="1"/>
          </p:nvPr>
        </p:nvSpPr>
        <p:spPr/>
        <p:txBody>
          <a:bodyPr/>
          <a:lstStyle/>
          <a:p>
            <a:pPr algn="just" rtl="1"/>
            <a:r>
              <a:rPr lang="ar-SA" dirty="0" smtClean="0"/>
              <a:t>      يتفق أدب الأطفال وأدب الكبار في معايير الجودة في الكتابة الأدبية، إذ يجب أن يخضع الأدبان إلى معايير الجودة نفسها في الكتابة الأدبية من دقة في التعبير، وحسن في العرض، ومنطقية في البناء، وتكامل بين أجزاء العمل الأدبي، وجمال الصياغة إلى غير ذلك من المعايير التي تقيم على أساسها الأعمال الأدبية.</a:t>
            </a:r>
          </a:p>
          <a:p>
            <a:pPr algn="just" rtl="1"/>
            <a:endParaRPr lang="ar-SA" dirty="0"/>
          </a:p>
        </p:txBody>
      </p:sp>
    </p:spTree>
    <p:extLst>
      <p:ext uri="{BB962C8B-B14F-4D97-AF65-F5344CB8AC3E}">
        <p14:creationId xmlns:p14="http://schemas.microsoft.com/office/powerpoint/2010/main" val="1260020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solidFill>
                  <a:schemeClr val="tx1"/>
                </a:solidFill>
              </a:rPr>
              <a:t>أوجه الاختلاف</a:t>
            </a:r>
          </a:p>
        </p:txBody>
      </p:sp>
      <p:sp>
        <p:nvSpPr>
          <p:cNvPr id="3" name="Content Placeholder 2"/>
          <p:cNvSpPr>
            <a:spLocks noGrp="1"/>
          </p:cNvSpPr>
          <p:nvPr>
            <p:ph idx="1"/>
          </p:nvPr>
        </p:nvSpPr>
        <p:spPr/>
        <p:txBody>
          <a:bodyPr/>
          <a:lstStyle/>
          <a:p>
            <a:pPr algn="just" rtl="1"/>
            <a:r>
              <a:rPr lang="ar-SA" dirty="0" smtClean="0"/>
              <a:t>    هناك العدييد من نقاط الاختلاف بين أدب الكبار وأدب اللأطفال يمكن إجمالها في الآتي: </a:t>
            </a:r>
          </a:p>
          <a:p>
            <a:pPr algn="just" rtl="1"/>
            <a:r>
              <a:rPr lang="ar-SA" dirty="0"/>
              <a:t> </a:t>
            </a:r>
            <a:r>
              <a:rPr lang="ar-SA" dirty="0" smtClean="0"/>
              <a:t>      - الشكل الذي تخرج به كتب الأطفال ينبغي أن يختلف عن ذلك الذي يخرج للكبار من حيث الصور والرسوم ومن حيث نمط الكتابة أوغير ذلك من مقومات الإخراج الفني المتعددة.</a:t>
            </a:r>
          </a:p>
          <a:p>
            <a:pPr algn="just" rtl="1"/>
            <a:r>
              <a:rPr lang="ar-SA" dirty="0" smtClean="0"/>
              <a:t>      - لأدب الأطفال طريقة خاصة تُعرض بها الأحداث، ومنطق خاص يكمن ورائها، والعلاقات التي تحكمها ذات ميزة خاصة.</a:t>
            </a:r>
          </a:p>
          <a:p>
            <a:pPr algn="just" rtl="1"/>
            <a:endParaRPr lang="ar-SA" dirty="0" smtClean="0"/>
          </a:p>
          <a:p>
            <a:pPr algn="just" rtl="1"/>
            <a:endParaRPr lang="ar-SA" dirty="0"/>
          </a:p>
        </p:txBody>
      </p:sp>
    </p:spTree>
    <p:extLst>
      <p:ext uri="{BB962C8B-B14F-4D97-AF65-F5344CB8AC3E}">
        <p14:creationId xmlns:p14="http://schemas.microsoft.com/office/powerpoint/2010/main" val="2499501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just" rtl="1"/>
            <a:r>
              <a:rPr lang="ar-SA" dirty="0" smtClean="0"/>
              <a:t>     - مضمون </a:t>
            </a:r>
            <a:r>
              <a:rPr lang="ar-SA" dirty="0"/>
              <a:t>كتب الأطفال وقصصهم يختلف عن مضمون كتب </a:t>
            </a:r>
            <a:r>
              <a:rPr lang="ar-SA" dirty="0" smtClean="0"/>
              <a:t>الكبار ومؤلفاتهم، </a:t>
            </a:r>
            <a:r>
              <a:rPr lang="ar-SA" dirty="0"/>
              <a:t>سواء من حيث الأفكار أو الشخصيات أو الأماكن أو الأحداث أو غيرها من مقومات العمل الأدبي.</a:t>
            </a:r>
          </a:p>
          <a:p>
            <a:r>
              <a:rPr lang="ar-SA" dirty="0" smtClean="0"/>
              <a:t>   -  </a:t>
            </a:r>
            <a:r>
              <a:rPr lang="ar-SA" dirty="0"/>
              <a:t>اللغة التي يكتب بها للأطفال ينبغي أن تتميز عن تلك التي يُكتب </a:t>
            </a:r>
            <a:r>
              <a:rPr lang="ar-SA" dirty="0" smtClean="0"/>
              <a:t>بها للكبار.</a:t>
            </a:r>
            <a:endParaRPr lang="ar-SA" dirty="0"/>
          </a:p>
          <a:p>
            <a:endParaRPr lang="ar-SA" dirty="0"/>
          </a:p>
        </p:txBody>
      </p:sp>
    </p:spTree>
    <p:extLst>
      <p:ext uri="{BB962C8B-B14F-4D97-AF65-F5344CB8AC3E}">
        <p14:creationId xmlns:p14="http://schemas.microsoft.com/office/powerpoint/2010/main" val="2459402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44500" y="1600200"/>
            <a:ext cx="8915400" cy="4525963"/>
          </a:xfrm>
        </p:spPr>
        <p:txBody>
          <a:bodyPr/>
          <a:lstStyle/>
          <a:p>
            <a:pPr algn="just" rtl="1"/>
            <a:r>
              <a:rPr lang="ar-SA" dirty="0" smtClean="0"/>
              <a:t>-  تختلف عملية النقد والتحليل والتوجيه الأدبي حيث القيم النقدية والجمالية والنظرية الأدبية لكل من الأدبين لا تلتقي، ويترتب على هذا أن المعايير التي على أساسها ننقد ونحكم على أدب الكبار تختلف عنها بالنسبة لأدب الأطفال، حيث يخضع أدب الكبار إلى النظريات والمدارس الفنية والنقدية من كلاسيكية وواقعية ومنهج تاريخي وتفكيكي، في حين أن أدب الأطفال يخضع لأسس تتصل بعالم الطفولة، بما يفرضه من أسس </a:t>
            </a:r>
            <a:r>
              <a:rPr lang="ar-SA" dirty="0"/>
              <a:t>نفسية واجتماعية ولغوية ترتبط ارتباطاً وثيقاً بالمراحل العمرية للطفل التي جميعها تسعى لتهيئة </a:t>
            </a:r>
            <a:r>
              <a:rPr lang="ar-SA" dirty="0" smtClean="0"/>
              <a:t>الطفل </a:t>
            </a:r>
            <a:r>
              <a:rPr lang="ar-SA" dirty="0"/>
              <a:t>لمرحلة النضج وتحمل </a:t>
            </a:r>
            <a:r>
              <a:rPr lang="ar-SA" dirty="0" smtClean="0"/>
              <a:t>المسؤولية</a:t>
            </a:r>
            <a:endParaRPr lang="ar-SA" dirty="0"/>
          </a:p>
          <a:p>
            <a:r>
              <a:rPr lang="ar-SA" dirty="0" smtClean="0"/>
              <a:t> </a:t>
            </a:r>
            <a:endParaRPr lang="ar-SA" dirty="0"/>
          </a:p>
        </p:txBody>
      </p:sp>
    </p:spTree>
    <p:extLst>
      <p:ext uri="{BB962C8B-B14F-4D97-AF65-F5344CB8AC3E}">
        <p14:creationId xmlns:p14="http://schemas.microsoft.com/office/powerpoint/2010/main" val="901369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pPr algn="just" rtl="1"/>
            <a:r>
              <a:rPr lang="ar-SA" dirty="0" smtClean="0"/>
              <a:t>- أدب الكبار في معظمه أدب على الورق يُقرأ كثيراً ويُسمع كثيراً ويُشاهد أحياناً، أما أدب الأطفال فليس أدب ورق، بل مشاهدة بصرية قراءةً أو فُرجةً وتتلقاه الأذن كثيراً، وهو في كل الأحوال مرتبط بالمرحلة الزمنية للطفل، فالمرحلة الأولى تكون المشافهة والاستماع أكثر قبولاً وتأثيراً، وفي المرحلة المتوسطة ما بين طفولة المهد وطفولة الشباب تكون القراءة ممزوجة بالرؤية  </a:t>
            </a:r>
            <a:r>
              <a:rPr lang="ar-SA" dirty="0"/>
              <a:t>والمشاهدة من أفضل وسائل نقل أدب الطفل. أما في مراحل ما بعد سن التاسعة فإن القراءة ثم المشاهدة من أقوى قنوات التأثير بأدب الطفل </a:t>
            </a:r>
          </a:p>
          <a:p>
            <a:pPr algn="just" rtl="1"/>
            <a:endParaRPr lang="ar-SA" dirty="0"/>
          </a:p>
        </p:txBody>
      </p:sp>
    </p:spTree>
    <p:extLst>
      <p:ext uri="{BB962C8B-B14F-4D97-AF65-F5344CB8AC3E}">
        <p14:creationId xmlns:p14="http://schemas.microsoft.com/office/powerpoint/2010/main" val="4082295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1483</TotalTime>
  <Words>454</Words>
  <Application>Microsoft Office PowerPoint</Application>
  <PresentationFormat>A4 Paper (210x297 mm)</PresentationFormat>
  <Paragraphs>26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أوجه التشابه والاختلاف  بين  أدب الأطفال وأدب الكبار </vt:lpstr>
      <vt:lpstr>تمهيد</vt:lpstr>
      <vt:lpstr>أوجه التشابه</vt:lpstr>
      <vt:lpstr>أوجه الاختلاف</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213</cp:revision>
  <dcterms:created xsi:type="dcterms:W3CDTF">2009-10-14T19:14:34Z</dcterms:created>
  <dcterms:modified xsi:type="dcterms:W3CDTF">2011-09-15T05:07:48Z</dcterms:modified>
</cp:coreProperties>
</file>