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3" r:id="rId3"/>
    <p:sldId id="288" r:id="rId4"/>
    <p:sldId id="296" r:id="rId5"/>
    <p:sldId id="297" r:id="rId6"/>
    <p:sldId id="289" r:id="rId7"/>
    <p:sldId id="290" r:id="rId8"/>
    <p:sldId id="291" r:id="rId9"/>
    <p:sldId id="292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معايير اختيار قصص الأطفال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ثمة معايير أساسية يجب أن تتوفر في القصة الموجهة للطفل حتى </a:t>
            </a:r>
            <a:r>
              <a:rPr lang="en-US" dirty="0" smtClean="0"/>
              <a:t> </a:t>
            </a:r>
            <a:r>
              <a:rPr lang="ar-SA" dirty="0" smtClean="0"/>
              <a:t>تلقى النجاح المطلوب، وهذه المعايير تنسرب في:</a:t>
            </a:r>
          </a:p>
          <a:p>
            <a:r>
              <a:rPr lang="ar-SA" dirty="0" smtClean="0"/>
              <a:t>                                                        المضمون </a:t>
            </a:r>
          </a:p>
          <a:p>
            <a:r>
              <a:rPr lang="ar-SA" dirty="0" smtClean="0"/>
              <a:t>                                                                    الشكل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84660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أ. المضمون:</a:t>
            </a:r>
          </a:p>
          <a:p>
            <a:r>
              <a:rPr lang="ar-SA" dirty="0" smtClean="0"/>
              <a:t>- أن تكون أحداث القصة بسيطة ومصورة، وأن تكون الصور كبيرة؛ حيث إن الصور تعد لغة الطفل، كما يجب أن تتميز الصور بالحركة والنشاط والبهجة والألوان الزاهية.</a:t>
            </a:r>
          </a:p>
          <a:p>
            <a:r>
              <a:rPr lang="ar-SA" dirty="0" smtClean="0"/>
              <a:t>- أن تكون القصة خالية من صور العنف، على أن تتضمن السلوك والقيم الإيجابية المرغوب فيها.</a:t>
            </a:r>
          </a:p>
          <a:p>
            <a:r>
              <a:rPr lang="ar-SA" dirty="0" smtClean="0"/>
              <a:t>- تتضمن القصة إجابات عن أسئلة الأطفال وعما يحدث أو يدور حولهم في الحياة.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20618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- </a:t>
            </a:r>
            <a:r>
              <a:rPr lang="ar-SA" dirty="0"/>
              <a:t>يجب أن تكون للقصة فكرة جيدة واضحة لا غموض فيها، عميقة </a:t>
            </a:r>
            <a:endParaRPr lang="en-US" dirty="0"/>
          </a:p>
          <a:p>
            <a:pPr algn="just" rtl="1"/>
            <a:r>
              <a:rPr lang="ar-SA" dirty="0"/>
              <a:t>لا ساذجة ولا سطحية</a:t>
            </a:r>
            <a:r>
              <a:rPr lang="ar-SA" dirty="0" smtClean="0"/>
              <a:t>.  </a:t>
            </a:r>
            <a:endParaRPr lang="ar-SA" dirty="0"/>
          </a:p>
          <a:p>
            <a:r>
              <a:rPr lang="ar-SA" dirty="0" smtClean="0"/>
              <a:t>-لا </a:t>
            </a:r>
            <a:r>
              <a:rPr lang="ar-SA" dirty="0"/>
              <a:t>بد أن يكون للقصة التي تُحكى للطفل عنوان يشتق من بيئته، ويكون حسياً يحمل الفرح والمرح لا التخويف والإزعاج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 smtClean="0"/>
              <a:t>- السير </a:t>
            </a:r>
            <a:r>
              <a:rPr lang="ar-SA" dirty="0"/>
              <a:t>في القصة بأسلوب تام متدرج في الأحداث، يساعد الطفل على التمكن من مهارة ترتيب الأحداث وتتابعها، كما لا بد من تنويع الصوت ليتمثل المعنى. </a:t>
            </a:r>
          </a:p>
          <a:p>
            <a:r>
              <a:rPr lang="ar-SA" dirty="0" smtClean="0"/>
              <a:t>- التناول </a:t>
            </a:r>
            <a:r>
              <a:rPr lang="ar-SA" dirty="0"/>
              <a:t>السريع الذي لا يُعنى بالتفصيل في عرض جوانب </a:t>
            </a:r>
            <a:r>
              <a:rPr lang="ar-SA" dirty="0" smtClean="0"/>
              <a:t>القصة.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07829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/>
              <a:t> </a:t>
            </a:r>
            <a:r>
              <a:rPr lang="ar-SA" dirty="0" smtClean="0"/>
              <a:t>- العناية </a:t>
            </a:r>
            <a:r>
              <a:rPr lang="ar-SA" dirty="0"/>
              <a:t>بالجوانب العلمية أمر ضروري في القصة.</a:t>
            </a:r>
          </a:p>
          <a:p>
            <a:pPr algn="just" rtl="1"/>
            <a:r>
              <a:rPr lang="ar-SA" dirty="0"/>
              <a:t>-</a:t>
            </a:r>
            <a:r>
              <a:rPr lang="ar-SA" dirty="0" smtClean="0"/>
              <a:t> </a:t>
            </a:r>
            <a:r>
              <a:rPr lang="ar-SA" dirty="0"/>
              <a:t>إكساب الطفل اتجاهات مصاحبة بطريقة غير مباشرة، مثل احترام أراء غيره، ونسبية الحقائق، واستخدام الأسلوب العلمي في حل المشاكل.</a:t>
            </a:r>
          </a:p>
          <a:p>
            <a:pPr algn="just" rtl="1"/>
            <a:r>
              <a:rPr lang="ar-SA" dirty="0"/>
              <a:t>-</a:t>
            </a:r>
            <a:r>
              <a:rPr lang="ar-SA" dirty="0" smtClean="0"/>
              <a:t> </a:t>
            </a:r>
            <a:r>
              <a:rPr lang="ar-SA" dirty="0"/>
              <a:t>العناية بالحوار.</a:t>
            </a:r>
          </a:p>
          <a:p>
            <a:pPr algn="just" rtl="1"/>
            <a:r>
              <a:rPr lang="ar-SA" dirty="0"/>
              <a:t>-</a:t>
            </a:r>
            <a:r>
              <a:rPr lang="ar-SA" dirty="0" smtClean="0"/>
              <a:t> </a:t>
            </a:r>
            <a:r>
              <a:rPr lang="ar-SA" dirty="0"/>
              <a:t>الصراع في القصة، عنصر دائم الحضور، ولا بد من تأكيد انتصارالخير وتحبيذه لدى الأطفال.</a:t>
            </a:r>
          </a:p>
          <a:p>
            <a:pPr algn="just" rtl="1"/>
            <a:r>
              <a:rPr lang="ar-SA" dirty="0"/>
              <a:t> 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3991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تنمي في الطفل الخيال، وثتير التفكير والرغبة في استكشاف الحقائق والمعلومات.</a:t>
            </a:r>
          </a:p>
          <a:p>
            <a:r>
              <a:rPr lang="ar-SA" dirty="0" smtClean="0"/>
              <a:t>- يشكل الموضوع والصور والرسوم وحدة متكاملة داخل القصة، أما الكلمات فتكون قليلة وموجهة للكبار لكي يساعدوا الأطفال على فهم واستيعاب المضمون.</a:t>
            </a:r>
          </a:p>
          <a:p>
            <a:r>
              <a:rPr lang="ar-SA" dirty="0" smtClean="0"/>
              <a:t>- </a:t>
            </a:r>
            <a:r>
              <a:rPr lang="ar-SA" dirty="0" smtClean="0"/>
              <a:t>يجب أن يكون للصور دور في تحقيق المرح والسعادة وفي تنمية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6483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التخيل، وتنشيط التفكير، وتقريب مفهوم الكتاب للطفل، وتكوين اتجاهات إيجابية، وتقديم المعلومات الحسية، والعلاقات المكانية، والأطوال، والأوزان، والأحجام، وإدراك العلاقات، وتكامل الخبرة.</a:t>
            </a:r>
          </a:p>
          <a:p>
            <a:r>
              <a:rPr lang="ar-SA" dirty="0" smtClean="0"/>
              <a:t>ب. الشكل:</a:t>
            </a:r>
          </a:p>
          <a:p>
            <a:r>
              <a:rPr lang="ar-SA" dirty="0" smtClean="0"/>
              <a:t>- أن يكون غلاف القصة سميكاً وملوناً بألوان زاهية تجذب انتباه وعناية الأطفال </a:t>
            </a:r>
            <a:r>
              <a:rPr lang="ar-SA" dirty="0"/>
              <a:t>وتنمي لديهم </a:t>
            </a:r>
            <a:r>
              <a:rPr lang="ar-SA" dirty="0" smtClean="0"/>
              <a:t>الإحساس بالجمال.</a:t>
            </a:r>
          </a:p>
          <a:p>
            <a:r>
              <a:rPr lang="ar-SA" dirty="0" smtClean="0"/>
              <a:t>- أن يكون نوع الورق جيداً وسميكاً بحيث يتحمل كثرة استخدام الأطفال للقصة.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97488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أن تكون حروف الطباعة ذات حجم كبير.</a:t>
            </a:r>
          </a:p>
          <a:p>
            <a:r>
              <a:rPr lang="ar-SA" dirty="0" smtClean="0"/>
              <a:t>- تشتمل القصة على صور ورسومات للحيوانات والطيور والأطفال ونماذج من البيئة التي يعيشها الطفل.</a:t>
            </a:r>
          </a:p>
          <a:p>
            <a:r>
              <a:rPr lang="ar-SA" dirty="0" smtClean="0"/>
              <a:t>- أن يكون عنوان القصة مناسباً لإدراك الطفل وموجزاً ومثيراً لانتباهه.</a:t>
            </a:r>
          </a:p>
          <a:p>
            <a:r>
              <a:rPr lang="ar-SA" dirty="0" smtClean="0"/>
              <a:t>- قد تكون للقصة مزايا اللعبة، وقد تقدم للطفل على شكل أجزاء متحركة بحيث يستطيع الطفل أن يحركها بنفسه.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09162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قد يصاحب القصة شريطاً مسجلا ليستمع إليه الأطفال في شرح مضمون كل صورة وما تعبر عنه من أحداث.</a:t>
            </a:r>
          </a:p>
          <a:p>
            <a:r>
              <a:rPr lang="ar-SA" dirty="0" smtClean="0"/>
              <a:t>- قد </a:t>
            </a:r>
            <a:r>
              <a:rPr lang="ar-SA" dirty="0" smtClean="0"/>
              <a:t>تكون القصة على شكل حيوان أو طائر أو لعبة من اللعب التي </a:t>
            </a:r>
            <a:r>
              <a:rPr lang="en-US" dirty="0" smtClean="0"/>
              <a:t>.</a:t>
            </a:r>
            <a:r>
              <a:rPr lang="ar-SA" dirty="0" smtClean="0"/>
              <a:t>يميل إليها الأطفال</a:t>
            </a:r>
            <a:endParaRPr lang="en-US" dirty="0" smtClean="0"/>
          </a:p>
          <a:p>
            <a:r>
              <a:rPr lang="ar-SA" dirty="0"/>
              <a:t>- أن تكون الصور والرسوم كبيرة، لأنه من الصعب على الطفل أن يركز بصره لمدة طويلة على التفاصيل الدقيقة </a:t>
            </a:r>
            <a:r>
              <a:rPr lang="ar-SA" dirty="0" smtClean="0"/>
              <a:t>للصور.</a:t>
            </a:r>
          </a:p>
        </p:txBody>
      </p:sp>
    </p:spTree>
    <p:extLst>
      <p:ext uri="{BB962C8B-B14F-4D97-AF65-F5344CB8AC3E}">
        <p14:creationId xmlns:p14="http://schemas.microsoft.com/office/powerpoint/2010/main" val="371379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1430</TotalTime>
  <Words>486</Words>
  <Application>Microsoft Office PowerPoint</Application>
  <PresentationFormat>A4 Paper (210x297 mm)</PresentationFormat>
  <Paragraphs>38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129</cp:revision>
  <dcterms:created xsi:type="dcterms:W3CDTF">2009-10-14T19:14:34Z</dcterms:created>
  <dcterms:modified xsi:type="dcterms:W3CDTF">2011-10-03T04:28:38Z</dcterms:modified>
</cp:coreProperties>
</file>