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59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1" d="100"/>
          <a:sy n="71" d="100"/>
        </p:scale>
        <p:origin x="-234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24705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لك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0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النصوص الأدبية القديمة (1</a:t>
            </a:r>
            <a:r>
              <a:rPr lang="ar-EG" sz="40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)</a:t>
            </a:r>
            <a:r>
              <a:rPr lang="ar-SA" sz="40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 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عمر </a:t>
            </a:r>
            <a:r>
              <a:rPr lang="ar-SA" sz="26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شحاته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محمد</a:t>
            </a:r>
            <a:endParaRPr lang="en-US" sz="2600" b="1" dirty="0" smtClean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الثامنة</a:t>
            </a:r>
            <a:b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زفرة والد لأمية بن</a:t>
            </a:r>
            <a:r>
              <a:rPr lang="en-US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أبي </a:t>
            </a:r>
            <a:r>
              <a:rPr lang="ar-SA" b="1" spc="-150" dirty="0" err="1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الصَّلت</a:t>
            </a:r>
            <a:endParaRPr lang="en-US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b="1" dirty="0" smtClean="0">
                <a:solidFill>
                  <a:schemeClr val="tx2">
                    <a:lumMod val="75000"/>
                  </a:schemeClr>
                </a:solidFill>
              </a:rPr>
              <a:t>عناصر المحاضرة: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Simplified Arabic" pitchFamily="2" charset="-78"/>
              </a:rPr>
              <a:t>مقدمة.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Simplified Arabic" pitchFamily="2" charset="-78"/>
              </a:rPr>
              <a:t>النص.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Simplified Arabic" pitchFamily="2" charset="-78"/>
              </a:rPr>
              <a:t>التعريف بالشاعر.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Simplified Arabic" pitchFamily="2" charset="-78"/>
              </a:rPr>
              <a:t>المفردات.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Simplified Arabic" pitchFamily="2" charset="-78"/>
              </a:rPr>
              <a:t>الأفكار الأساسية.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Simplified Arabic" pitchFamily="2" charset="-78"/>
              </a:rPr>
              <a:t>العاطفة المسيطرة على النص.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Simplified Arabic" pitchFamily="2" charset="-78"/>
              </a:rPr>
              <a:t>البلاغة والأساليب.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Simplified Arabic" pitchFamily="2" charset="-78"/>
              </a:rPr>
              <a:t>الإعراب.</a:t>
            </a:r>
          </a:p>
          <a:p>
            <a:pPr rtl="1" eaLnBrk="1" hangingPunct="1"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/>
            <a:r>
              <a:rPr lang="ar-SA" b="1" dirty="0" smtClean="0">
                <a:cs typeface="Simplified Arabic" pitchFamily="2" charset="-78"/>
              </a:rPr>
              <a:t>يحاول الأب جاهداً أن يوفر حياة سعيدة لابنه ، </a:t>
            </a:r>
            <a:r>
              <a:rPr lang="ar-SA" b="1" dirty="0" err="1" smtClean="0">
                <a:cs typeface="Simplified Arabic" pitchFamily="2" charset="-78"/>
              </a:rPr>
              <a:t>فيتعهده</a:t>
            </a:r>
            <a:r>
              <a:rPr lang="ar-SA" b="1" dirty="0" smtClean="0">
                <a:cs typeface="Simplified Arabic" pitchFamily="2" charset="-78"/>
              </a:rPr>
              <a:t> منذ الطفولة بالرعاية والحنان، حتى يصبح شاباً قوياً يشار إليه بالبنان.</a:t>
            </a:r>
          </a:p>
          <a:p>
            <a:pPr algn="just" rtl="1" eaLnBrk="1" hangingPunct="1"/>
            <a:r>
              <a:rPr lang="ar-SA" b="1" dirty="0" smtClean="0">
                <a:cs typeface="Simplified Arabic" pitchFamily="2" charset="-78"/>
              </a:rPr>
              <a:t>وفي هذه الحالة يكون الأب قد هرم وذهبت قوته ، وفي ظنه أنه سيجد من يحمل عنه ، في ظنه أن جاء الوقت الذي يجني فيه ثماره .</a:t>
            </a:r>
          </a:p>
          <a:p>
            <a:pPr algn="just" rtl="1" eaLnBrk="1" hangingPunct="1"/>
            <a:r>
              <a:rPr lang="ar-SA" b="1" dirty="0" smtClean="0">
                <a:cs typeface="Simplified Arabic" pitchFamily="2" charset="-78"/>
              </a:rPr>
              <a:t>ولكن وللأسف يجد أن أحلامه واهية وأن ابنه الذي ضحى من أجله يعقه ويتخلى عنه في أصعب مرحلة يعيشها الأب .</a:t>
            </a:r>
          </a:p>
          <a:p>
            <a:pPr algn="just" rtl="1" eaLnBrk="1" hangingPunct="1"/>
            <a:r>
              <a:rPr lang="ar-SA" b="1" dirty="0" smtClean="0">
                <a:cs typeface="Simplified Arabic" pitchFamily="2" charset="-78"/>
              </a:rPr>
              <a:t>وهذا ما تصوره الأبيات الآتية: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النص: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 eaLnBrk="1" hangingPunct="1">
              <a:buNone/>
            </a:pPr>
            <a:r>
              <a:rPr lang="ar-SA" b="1" dirty="0" err="1" smtClean="0">
                <a:cs typeface="Simplified Arabic" pitchFamily="2" charset="-78"/>
              </a:rPr>
              <a:t>غذوتك</a:t>
            </a:r>
            <a:r>
              <a:rPr lang="ar-SA" b="1" dirty="0" smtClean="0">
                <a:cs typeface="Simplified Arabic" pitchFamily="2" charset="-78"/>
              </a:rPr>
              <a:t> مولوداً وعُلتُك يافعاً               تُعَلُّ بما أُحني عليك وتَنَهْلُ</a:t>
            </a:r>
          </a:p>
          <a:p>
            <a:pPr rtl="1" eaLnBrk="1" hangingPunct="1">
              <a:buNone/>
            </a:pPr>
            <a:r>
              <a:rPr lang="ar-SA" b="1" dirty="0" smtClean="0">
                <a:cs typeface="Simplified Arabic" pitchFamily="2" charset="-78"/>
              </a:rPr>
              <a:t>إذا ليلة </a:t>
            </a:r>
            <a:r>
              <a:rPr lang="ar-SA" b="1" dirty="0" err="1" smtClean="0">
                <a:cs typeface="Simplified Arabic" pitchFamily="2" charset="-78"/>
              </a:rPr>
              <a:t>نابتك</a:t>
            </a:r>
            <a:r>
              <a:rPr lang="ar-SA" b="1" dirty="0" smtClean="0">
                <a:cs typeface="Simplified Arabic" pitchFamily="2" charset="-78"/>
              </a:rPr>
              <a:t> </a:t>
            </a:r>
            <a:r>
              <a:rPr lang="ar-SA" b="1" dirty="0" err="1" smtClean="0">
                <a:cs typeface="Simplified Arabic" pitchFamily="2" charset="-78"/>
              </a:rPr>
              <a:t>بالشكو</a:t>
            </a:r>
            <a:r>
              <a:rPr lang="ar-SA" b="1" dirty="0" smtClean="0">
                <a:cs typeface="Simplified Arabic" pitchFamily="2" charset="-78"/>
              </a:rPr>
              <a:t> لم أبِتْ               لشكواكَ إلاَّ ساهراً أتململُ</a:t>
            </a:r>
          </a:p>
          <a:p>
            <a:pPr algn="l" rtl="1" eaLnBrk="1" hangingPunct="1">
              <a:buNone/>
            </a:pPr>
            <a:r>
              <a:rPr lang="ar-SA" b="1" dirty="0" smtClean="0">
                <a:cs typeface="Simplified Arabic" pitchFamily="2" charset="-78"/>
              </a:rPr>
              <a:t>كأنيّ أنا المطروق دونك بالذي         طُرقت </a:t>
            </a:r>
            <a:r>
              <a:rPr lang="ar-SA" b="1" dirty="0" err="1" smtClean="0">
                <a:cs typeface="Simplified Arabic" pitchFamily="2" charset="-78"/>
              </a:rPr>
              <a:t>به</a:t>
            </a:r>
            <a:r>
              <a:rPr lang="ar-SA" b="1" dirty="0" smtClean="0">
                <a:cs typeface="Simplified Arabic" pitchFamily="2" charset="-78"/>
              </a:rPr>
              <a:t> دوني فعيناي </a:t>
            </a:r>
            <a:r>
              <a:rPr lang="ar-SA" b="1" dirty="0" err="1" smtClean="0">
                <a:cs typeface="Simplified Arabic" pitchFamily="2" charset="-78"/>
              </a:rPr>
              <a:t>تَهمُلُ</a:t>
            </a:r>
            <a:endParaRPr lang="ar-SA" b="1" dirty="0" smtClean="0">
              <a:cs typeface="Simplified Arabic" pitchFamily="2" charset="-78"/>
            </a:endParaRPr>
          </a:p>
          <a:p>
            <a:pPr algn="l" rtl="1" eaLnBrk="1" hangingPunct="1">
              <a:buNone/>
            </a:pPr>
            <a:r>
              <a:rPr lang="ar-SA" b="1" dirty="0" smtClean="0">
                <a:cs typeface="Simplified Arabic" pitchFamily="2" charset="-78"/>
              </a:rPr>
              <a:t>تخاف الردى نفسي عليك وإنني         لأعلمُ إن الموتَ حتمٌ مؤجلُ</a:t>
            </a:r>
          </a:p>
          <a:p>
            <a:pPr algn="l" rtl="1" eaLnBrk="1" hangingPunct="1">
              <a:buNone/>
            </a:pPr>
            <a:r>
              <a:rPr lang="ar-SA" b="1" dirty="0" smtClean="0">
                <a:cs typeface="Simplified Arabic" pitchFamily="2" charset="-78"/>
              </a:rPr>
              <a:t>فلمَّا بلغتَ السن والغاية التي           إليها مدى ما كنتُ فيكَ أُؤمَّلُ</a:t>
            </a:r>
          </a:p>
          <a:p>
            <a:pPr algn="l" rtl="1" eaLnBrk="1" hangingPunct="1">
              <a:buNone/>
            </a:pPr>
            <a:r>
              <a:rPr lang="ar-SA" b="1" dirty="0" smtClean="0">
                <a:cs typeface="Simplified Arabic" pitchFamily="2" charset="-78"/>
              </a:rPr>
              <a:t>جعلت جزائي غلظةً وفظاظةً                كأنّك أنت المنعمُ المتفضلُ</a:t>
            </a:r>
          </a:p>
          <a:p>
            <a:pPr algn="l" rtl="1" eaLnBrk="1" hangingPunct="1">
              <a:buNone/>
            </a:pPr>
            <a:r>
              <a:rPr lang="ar-SA" b="1" dirty="0" smtClean="0">
                <a:cs typeface="Simplified Arabic" pitchFamily="2" charset="-78"/>
              </a:rPr>
              <a:t>فليتك إذ لم ترعَ حقَّ أبوتي            فعلتَ كما الجار المجاور يفعل</a:t>
            </a:r>
          </a:p>
          <a:p>
            <a:pPr algn="l" rtl="1" eaLnBrk="1" hangingPunct="1">
              <a:buNone/>
            </a:pPr>
            <a:r>
              <a:rPr lang="ar-SA" b="1" dirty="0" smtClean="0">
                <a:cs typeface="Simplified Arabic" pitchFamily="2" charset="-78"/>
              </a:rPr>
              <a:t>وسميتني باسم المفنَّدِ رأيُه            وفي رأيك التفنيدُ لو كنتَ تعقلُ</a:t>
            </a:r>
          </a:p>
          <a:p>
            <a:pPr eaLnBrk="1" hangingPunct="1"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التعريف بالشاعر: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أمية بن أبي </a:t>
            </a:r>
            <a:r>
              <a:rPr lang="ar-SA" b="1" dirty="0" err="1" smtClean="0">
                <a:cs typeface="Simplified Arabic" pitchFamily="2" charset="-78"/>
              </a:rPr>
              <a:t>الصَّلت</a:t>
            </a:r>
            <a:r>
              <a:rPr lang="ar-SA" b="1" dirty="0" smtClean="0">
                <a:cs typeface="Simplified Arabic" pitchFamily="2" charset="-78"/>
              </a:rPr>
              <a:t> شاعر مخضرم عاش في الجاهلية ، وأدرك الإسلام ولكنه لم يسلم ، وهو </a:t>
            </a:r>
            <a:r>
              <a:rPr lang="ar-SA" b="1" smtClean="0">
                <a:cs typeface="Simplified Arabic" pitchFamily="2" charset="-78"/>
              </a:rPr>
              <a:t>شاعر </a:t>
            </a:r>
            <a:r>
              <a:rPr lang="ar-SA" b="1" smtClean="0">
                <a:cs typeface="Simplified Arabic" pitchFamily="2" charset="-78"/>
              </a:rPr>
              <a:t>صاحب قيم </a:t>
            </a:r>
            <a:r>
              <a:rPr lang="ar-SA" b="1" dirty="0" smtClean="0">
                <a:cs typeface="Simplified Arabic" pitchFamily="2" charset="-78"/>
              </a:rPr>
              <a:t>ومبادئ أخذها عن أهل الديانات السابقة وحكماء العرب.</a:t>
            </a:r>
          </a:p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يمتاز شعره بالسهولة والدخيل من الألفاظ ، مات سنة تسع من الهجرة.</a:t>
            </a:r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>
                <a:cs typeface="Simplified Arabic" pitchFamily="2" charset="-78"/>
              </a:rPr>
              <a:t>المفردات: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err="1" smtClean="0">
                <a:cs typeface="Simplified Arabic" pitchFamily="2" charset="-78"/>
              </a:rPr>
              <a:t>غذاه</a:t>
            </a:r>
            <a:r>
              <a:rPr lang="ar-SA" b="1" dirty="0" smtClean="0">
                <a:cs typeface="Simplified Arabic" pitchFamily="2" charset="-78"/>
              </a:rPr>
              <a:t>:قام </a:t>
            </a:r>
            <a:r>
              <a:rPr lang="ar-SA" b="1" dirty="0" err="1" smtClean="0">
                <a:cs typeface="Simplified Arabic" pitchFamily="2" charset="-78"/>
              </a:rPr>
              <a:t>بمؤنته</a:t>
            </a:r>
            <a:r>
              <a:rPr lang="ar-SA" b="1" dirty="0" smtClean="0">
                <a:cs typeface="Simplified Arabic" pitchFamily="2" charset="-78"/>
              </a:rPr>
              <a:t>- عاله: كفله- اليافع: من قارب العشرين- تعل: من العَلل وهو الشرب الثاني- النهل: الشرب الأول. يريد أنه يسبغ عليه من نعمه مرة بعد مرة .</a:t>
            </a:r>
          </a:p>
          <a:p>
            <a:pPr rtl="1"/>
            <a:r>
              <a:rPr lang="ar-SA" b="1" dirty="0" err="1" smtClean="0">
                <a:cs typeface="Simplified Arabic" pitchFamily="2" charset="-78"/>
              </a:rPr>
              <a:t>نابتك</a:t>
            </a:r>
            <a:r>
              <a:rPr lang="ar-SA" b="1" dirty="0" smtClean="0">
                <a:cs typeface="Simplified Arabic" pitchFamily="2" charset="-78"/>
              </a:rPr>
              <a:t>: أصابتك- أتململ: أتقلب على </a:t>
            </a:r>
            <a:r>
              <a:rPr lang="ar-SA" b="1" dirty="0" err="1" smtClean="0">
                <a:cs typeface="Simplified Arabic" pitchFamily="2" charset="-78"/>
              </a:rPr>
              <a:t>المللَّة</a:t>
            </a:r>
            <a:r>
              <a:rPr lang="ar-SA" b="1" dirty="0" smtClean="0">
                <a:cs typeface="Simplified Arabic" pitchFamily="2" charset="-78"/>
              </a:rPr>
              <a:t> وهي الجمرة من شدة الألم. المطروق: المصاب . دونك: بدلاً منك.</a:t>
            </a:r>
            <a:r>
              <a:rPr lang="ar-SA" b="1" dirty="0" err="1" smtClean="0">
                <a:cs typeface="Simplified Arabic" pitchFamily="2" charset="-78"/>
              </a:rPr>
              <a:t>تهمل</a:t>
            </a:r>
            <a:r>
              <a:rPr lang="ar-SA" b="1" dirty="0" smtClean="0">
                <a:cs typeface="Simplified Arabic" pitchFamily="2" charset="-78"/>
              </a:rPr>
              <a:t> : يسيل منها الدمع. الردى: الهلاك والموت. حتم: لا مفر. مؤجل:أي له وقت مؤخر.الغاية : الهدف. </a:t>
            </a:r>
            <a:r>
              <a:rPr lang="ar-SA" b="1" dirty="0" err="1" smtClean="0">
                <a:cs typeface="Simplified Arabic" pitchFamily="2" charset="-78"/>
              </a:rPr>
              <a:t>أومَّل</a:t>
            </a:r>
            <a:r>
              <a:rPr lang="ar-SA" b="1" dirty="0" smtClean="0">
                <a:cs typeface="Simplified Arabic" pitchFamily="2" charset="-78"/>
              </a:rPr>
              <a:t>:أتمنى. جبهاً:مقابلتي بما أكره.</a:t>
            </a:r>
          </a:p>
          <a:p>
            <a:pPr rtl="1"/>
            <a:r>
              <a:rPr lang="ar-SA" b="1" dirty="0" smtClean="0">
                <a:cs typeface="Simplified Arabic" pitchFamily="2" charset="-78"/>
              </a:rPr>
              <a:t>غلظة:قسوة.المنعم:الذي ينعم ويتفضل.لم ترع:لم تحافظ.المفند:المجنون نسبة إلى سوء العقل.</a:t>
            </a:r>
            <a:endParaRPr lang="ar-SA" dirty="0" smtClean="0"/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Simplified Arabic" pitchFamily="2" charset="-78"/>
              </a:rPr>
              <a:t>الأفكار الأساسية: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b="1" dirty="0" smtClean="0">
                <a:cs typeface="Simplified Arabic" pitchFamily="2" charset="-78"/>
              </a:rPr>
              <a:t>1- في البيت الأول يبين مظاهر عطفه على ابنه.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2- في البيتين الثاني والثالث يبين مدى الألم الذي يعيشه الأب إذا أصاب ابنه مكروه 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3- في البيت الرابع يكشف لنا عن مدى خوفه على ابنه من شبح الموت.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4- في البيتين الخامس والسادس يعبر عن شدة صدمته في ابنه.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5- في البيت السابع يعاتب الأب ابنه فكم كان يتمنى لو عامله الابن معاملة الجار.</a:t>
            </a:r>
          </a:p>
          <a:p>
            <a:pPr algn="just" rtl="1"/>
            <a:r>
              <a:rPr lang="ar-SA" sz="2800" b="1" dirty="0" smtClean="0">
                <a:cs typeface="Simplified Arabic" pitchFamily="2" charset="-78"/>
              </a:rPr>
              <a:t>6- والبيت الثامن يبين أن الابن نسب إلى أبيه سوء العقل والعكس صحيح.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Simplified Arabic" pitchFamily="2" charset="-78"/>
              </a:rPr>
              <a:t>العاطفة المسيطرة على النص: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</a:pPr>
            <a:r>
              <a:rPr lang="ar-SA" b="1" dirty="0" smtClean="0">
                <a:cs typeface="Simplified Arabic" pitchFamily="2" charset="-78"/>
              </a:rPr>
              <a:t>العاطفة </a:t>
            </a:r>
            <a:r>
              <a:rPr lang="ar-SA" b="1" dirty="0" smtClean="0">
                <a:cs typeface="Simplified Arabic" pitchFamily="2" charset="-78"/>
              </a:rPr>
              <a:t>المسيطرة على القصيدة هي : عاطفة الألم والحزن والعتاب ؛ لعدم تقدير حق الأبوة ونكران الجميل ومقابلة الإحسان بالإساءة .</a:t>
            </a:r>
            <a:endParaRPr lang="ar-SA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Simplified Arabic" pitchFamily="2" charset="-78"/>
              </a:rPr>
              <a:t>البلاغة والأساليب: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1- بين: ( مولوداً – يافعاً) طباق جمع بين الشيء وضده في الكلام.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2- ( تعل بما أدني إليك وتنهل ) كناية عن تقديم الأب لابنه كل متطلباته.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3-( كأنك أنت المنعم المتفضل) تشبيه. وكذلك في( فعلت كما الجار المجاور يفعل).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( لم أبت لشكواك إلا ساهراً) أسلوب قصر.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4- ( فليتك) أسلوب إنشائي ، نوعه طلبي، وغرضه التمني. </a:t>
            </a:r>
            <a:endParaRPr lang="ar-SA" b="1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الإعراب: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>
                <a:cs typeface="Simplified Arabic" pitchFamily="2" charset="-78"/>
              </a:rPr>
              <a:t>1- ( </a:t>
            </a:r>
            <a:r>
              <a:rPr lang="ar-SA" b="1" dirty="0" err="1" smtClean="0">
                <a:cs typeface="Simplified Arabic" pitchFamily="2" charset="-78"/>
              </a:rPr>
              <a:t>غذوتك</a:t>
            </a:r>
            <a:r>
              <a:rPr lang="ar-SA" b="1" dirty="0" smtClean="0">
                <a:cs typeface="Simplified Arabic" pitchFamily="2" charset="-78"/>
              </a:rPr>
              <a:t> مولوداً ): </a:t>
            </a:r>
            <a:r>
              <a:rPr lang="ar-SA" b="1" dirty="0" err="1" smtClean="0">
                <a:cs typeface="Simplified Arabic" pitchFamily="2" charset="-78"/>
              </a:rPr>
              <a:t>غذوتك</a:t>
            </a:r>
            <a:r>
              <a:rPr lang="ar-SA" b="1" dirty="0" smtClean="0">
                <a:cs typeface="Simplified Arabic" pitchFamily="2" charset="-78"/>
              </a:rPr>
              <a:t>: فعل ماض ، والتاء ضمير مبني في محل رفع فاعل.والكاف ضمير مبني في محل نصب مفعول </a:t>
            </a:r>
            <a:r>
              <a:rPr lang="ar-SA" b="1" dirty="0" err="1" smtClean="0">
                <a:cs typeface="Simplified Arabic" pitchFamily="2" charset="-78"/>
              </a:rPr>
              <a:t>به</a:t>
            </a:r>
            <a:r>
              <a:rPr lang="ar-SA" b="1" dirty="0" smtClean="0">
                <a:cs typeface="Simplified Arabic" pitchFamily="2" charset="-78"/>
              </a:rPr>
              <a:t>. مولوداً: حال منصوبة بالفتحة.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2- ( كأنك أنت المنعم): كأن: حرف تشبيه ونصب. والكاف ضمير مبني على الفتح في محل نصب اسم كأن.أنت: ضمير فصل. المنعم: خبر كأن مرفوع بالضمة الظاهرة.</a:t>
            </a:r>
          </a:p>
          <a:p>
            <a:pPr algn="just" rtl="1"/>
            <a:r>
              <a:rPr lang="ar-SA" b="1" dirty="0" smtClean="0">
                <a:cs typeface="Simplified Arabic" pitchFamily="2" charset="-78"/>
              </a:rPr>
              <a:t>3- ( لم ترع حق أبوتي): لم: حرف جزم. ترع:مجزوم </a:t>
            </a:r>
            <a:r>
              <a:rPr lang="ar-SA" b="1" dirty="0" err="1" smtClean="0">
                <a:cs typeface="Simplified Arabic" pitchFamily="2" charset="-78"/>
              </a:rPr>
              <a:t>بـ</a:t>
            </a:r>
            <a:r>
              <a:rPr lang="ar-SA" b="1" dirty="0" smtClean="0">
                <a:cs typeface="Simplified Arabic" pitchFamily="2" charset="-78"/>
              </a:rPr>
              <a:t> لم وعلامة الجزم حذف حرف العلة وهو الألف.حق:مفعول </a:t>
            </a:r>
            <a:r>
              <a:rPr lang="ar-SA" b="1" dirty="0" err="1" smtClean="0">
                <a:cs typeface="Simplified Arabic" pitchFamily="2" charset="-78"/>
              </a:rPr>
              <a:t>به</a:t>
            </a:r>
            <a:r>
              <a:rPr lang="ar-SA" b="1" dirty="0" smtClean="0">
                <a:cs typeface="Simplified Arabic" pitchFamily="2" charset="-78"/>
              </a:rPr>
              <a:t> منصوب بالفتحة الظاهرة. </a:t>
            </a:r>
            <a:endParaRPr lang="ar-SA" b="1" dirty="0">
              <a:cs typeface="Simplified Arabic" pitchFamily="2" charset="-78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1513</TotalTime>
  <Words>645</Words>
  <Application>Microsoft Office PowerPoint</Application>
  <PresentationFormat>A4 Paper (210x297 mm)‎</PresentationFormat>
  <Paragraphs>72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المحاضرة الثامنة زفرة والد لأمية بن  أبي الصَّلت</vt:lpstr>
      <vt:lpstr>عناصر المحاضرة:</vt:lpstr>
      <vt:lpstr>مقدمة:</vt:lpstr>
      <vt:lpstr>النص:</vt:lpstr>
      <vt:lpstr>التعريف بالشاعر:</vt:lpstr>
      <vt:lpstr>المفردات:</vt:lpstr>
      <vt:lpstr>الأفكار الأساسية:</vt:lpstr>
      <vt:lpstr>العاطفة المسيطرة على النص:</vt:lpstr>
      <vt:lpstr>البلاغة والأساليب:</vt:lpstr>
      <vt:lpstr>الإعراب: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120</cp:revision>
  <dcterms:created xsi:type="dcterms:W3CDTF">2009-10-14T19:14:34Z</dcterms:created>
  <dcterms:modified xsi:type="dcterms:W3CDTF">2011-10-08T07:28:31Z</dcterms:modified>
</cp:coreProperties>
</file>