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259" r:id="rId5"/>
    <p:sldId id="287" r:id="rId6"/>
    <p:sldId id="288" r:id="rId7"/>
    <p:sldId id="289" r:id="rId8"/>
    <p:sldId id="290" r:id="rId9"/>
    <p:sldId id="291" r:id="rId10"/>
    <p:sldId id="292" r:id="rId11"/>
    <p:sldId id="293" r:id="rId12"/>
    <p:sldId id="294" r:id="rId13"/>
    <p:sldId id="295" r:id="rId14"/>
    <p:sldId id="296" r:id="rId15"/>
    <p:sldId id="297" r:id="rId16"/>
    <p:sldId id="298"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90" d="100"/>
          <a:sy n="90" d="100"/>
        </p:scale>
        <p:origin x="-378" y="210"/>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10/14/2011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0124705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لك</a:t>
            </a:r>
            <a:r>
              <a:rPr lang="ar-SA" sz="1600" b="1" baseline="0" dirty="0" smtClean="0">
                <a:solidFill>
                  <a:schemeClr val="bg1"/>
                </a:solidFill>
                <a:latin typeface="+mn-lt"/>
                <a:cs typeface="+mn-cs"/>
              </a:rPr>
              <a:t>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600" b="1" dirty="0" smtClean="0">
                <a:solidFill>
                  <a:schemeClr val="accent1">
                    <a:lumMod val="50000"/>
                  </a:schemeClr>
                </a:solidFill>
                <a:latin typeface="Calibri" pitchFamily="34" charset="0"/>
                <a:cs typeface="Times New Roman" pitchFamily="18" charset="0"/>
              </a:rPr>
              <a:t>النصوص الأدبية القديمة(1)</a:t>
            </a:r>
            <a:endParaRPr lang="en-US" sz="3600" b="1" dirty="0" smtClean="0">
              <a:solidFill>
                <a:schemeClr val="accent1">
                  <a:lumMod val="50000"/>
                </a:schemeClr>
              </a:solidFill>
              <a:latin typeface="Calibri" pitchFamily="34" charset="0"/>
            </a:endParaRPr>
          </a:p>
          <a:p>
            <a:pPr algn="ctr"/>
            <a:r>
              <a:rPr lang="ar-SA" sz="3600" b="1" dirty="0" smtClean="0">
                <a:solidFill>
                  <a:schemeClr val="accent1">
                    <a:lumMod val="50000"/>
                  </a:schemeClr>
                </a:solidFill>
                <a:latin typeface="Calibri" pitchFamily="34" charset="0"/>
                <a:cs typeface="Times New Roman" pitchFamily="18" charset="0"/>
              </a:rPr>
              <a:t>د.عمر </a:t>
            </a:r>
            <a:r>
              <a:rPr lang="ar-SA" sz="3600" b="1" dirty="0" err="1" smtClean="0">
                <a:solidFill>
                  <a:schemeClr val="accent1">
                    <a:lumMod val="50000"/>
                  </a:schemeClr>
                </a:solidFill>
                <a:latin typeface="Calibri" pitchFamily="34" charset="0"/>
                <a:cs typeface="Times New Roman" pitchFamily="18" charset="0"/>
              </a:rPr>
              <a:t>شحاته</a:t>
            </a:r>
            <a:r>
              <a:rPr lang="ar-SA" sz="3600" b="1" dirty="0" smtClean="0">
                <a:solidFill>
                  <a:schemeClr val="accent1">
                    <a:lumMod val="50000"/>
                  </a:schemeClr>
                </a:solidFill>
                <a:latin typeface="Calibri" pitchFamily="34" charset="0"/>
                <a:cs typeface="Times New Roman" pitchFamily="18" charset="0"/>
              </a:rPr>
              <a:t> محمد</a:t>
            </a:r>
            <a:endParaRPr lang="en-US" sz="3600" b="1" dirty="0">
              <a:solidFill>
                <a:schemeClr val="accent1">
                  <a:lumMod val="50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b="1" spc="-150" dirty="0" smtClean="0">
                <a:solidFill>
                  <a:srgbClr val="376092"/>
                </a:solidFill>
                <a:latin typeface="ae_AlMateen" pitchFamily="2" charset="-78"/>
                <a:cs typeface="+mn-cs"/>
              </a:rPr>
              <a:t>المحاضرة الثانية عشرة</a:t>
            </a:r>
            <a:br>
              <a:rPr lang="ar-SA" b="1" spc="-150" dirty="0" smtClean="0">
                <a:solidFill>
                  <a:srgbClr val="376092"/>
                </a:solidFill>
                <a:latin typeface="ae_AlMateen" pitchFamily="2" charset="-78"/>
                <a:cs typeface="+mn-cs"/>
              </a:rPr>
            </a:br>
            <a:r>
              <a:rPr lang="ar-SA" sz="4000" b="1" spc="-150" dirty="0" smtClean="0">
                <a:solidFill>
                  <a:srgbClr val="376092"/>
                </a:solidFill>
                <a:latin typeface="ae_AlMateen" pitchFamily="2" charset="-78"/>
                <a:cs typeface="+mn-cs"/>
              </a:rPr>
              <a:t>(المتنبي في مدح سيف الدولة)</a:t>
            </a:r>
            <a:endParaRPr lang="en-US" sz="4000" b="1" spc="-150" dirty="0" smtClean="0">
              <a:solidFill>
                <a:srgbClr val="376092"/>
              </a:solidFill>
              <a:latin typeface="ae_AlMateen" pitchFamily="2" charset="-78"/>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en-US" b="1" dirty="0" smtClean="0">
                <a:solidFill>
                  <a:schemeClr val="tx2">
                    <a:lumMod val="75000"/>
                  </a:schemeClr>
                </a:solidFill>
              </a:rPr>
              <a:t>:</a:t>
            </a:r>
            <a:r>
              <a:rPr lang="ar-SA" b="1" dirty="0" smtClean="0">
                <a:solidFill>
                  <a:schemeClr val="tx2">
                    <a:lumMod val="75000"/>
                  </a:schemeClr>
                </a:solidFill>
              </a:rPr>
              <a:t>عناصر المحاضرة</a:t>
            </a:r>
            <a:endParaRPr lang="en-US" b="1"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endParaRPr lang="ar-SA" b="1" dirty="0" smtClean="0">
              <a:cs typeface="Simplified Arabic" pitchFamily="2" charset="-78"/>
            </a:endParaRPr>
          </a:p>
          <a:p>
            <a:pPr rtl="1" eaLnBrk="1" hangingPunct="1">
              <a:buFont typeface="Arial" pitchFamily="34" charset="0"/>
              <a:buChar char="•"/>
            </a:pPr>
            <a:r>
              <a:rPr lang="ar-SA" b="1" dirty="0" smtClean="0">
                <a:cs typeface="Simplified Arabic" pitchFamily="2" charset="-78"/>
              </a:rPr>
              <a:t>النص.</a:t>
            </a:r>
          </a:p>
          <a:p>
            <a:pPr rtl="1" eaLnBrk="1" hangingPunct="1">
              <a:buFont typeface="Arial" pitchFamily="34" charset="0"/>
              <a:buChar char="•"/>
            </a:pPr>
            <a:r>
              <a:rPr lang="ar-SA" b="1" dirty="0" smtClean="0">
                <a:cs typeface="Simplified Arabic" pitchFamily="2" charset="-78"/>
              </a:rPr>
              <a:t>التعريف بالشاعر.</a:t>
            </a:r>
          </a:p>
          <a:p>
            <a:pPr rtl="1" eaLnBrk="1" hangingPunct="1">
              <a:buFont typeface="Arial" pitchFamily="34" charset="0"/>
              <a:buChar char="•"/>
            </a:pPr>
            <a:r>
              <a:rPr lang="ar-SA" b="1" dirty="0" smtClean="0">
                <a:cs typeface="Simplified Arabic" pitchFamily="2" charset="-78"/>
              </a:rPr>
              <a:t>المفردات.</a:t>
            </a:r>
          </a:p>
          <a:p>
            <a:pPr rtl="1" eaLnBrk="1" hangingPunct="1">
              <a:buFont typeface="Arial" pitchFamily="34" charset="0"/>
              <a:buChar char="•"/>
            </a:pPr>
            <a:r>
              <a:rPr lang="ar-SA" b="1" dirty="0" smtClean="0">
                <a:cs typeface="Simplified Arabic" pitchFamily="2" charset="-78"/>
              </a:rPr>
              <a:t>الأفكار الأساسية والشرح.</a:t>
            </a:r>
          </a:p>
          <a:p>
            <a:pPr rtl="1" eaLnBrk="1" hangingPunct="1">
              <a:buFont typeface="Arial" pitchFamily="34" charset="0"/>
              <a:buChar char="•"/>
            </a:pPr>
            <a:r>
              <a:rPr lang="ar-SA" b="1" dirty="0" smtClean="0">
                <a:cs typeface="Simplified Arabic" pitchFamily="2" charset="-78"/>
              </a:rPr>
              <a:t>البلاغة والأساليب.</a:t>
            </a:r>
          </a:p>
          <a:p>
            <a:pPr rtl="1" eaLnBrk="1" hangingPunct="1">
              <a:buFont typeface="Arial" pitchFamily="34" charset="0"/>
              <a:buChar char="•"/>
            </a:pPr>
            <a:r>
              <a:rPr lang="ar-SA" b="1" dirty="0" smtClean="0">
                <a:cs typeface="Simplified Arabic" pitchFamily="2" charset="-78"/>
              </a:rPr>
              <a:t>الإعراب.</a:t>
            </a:r>
          </a:p>
          <a:p>
            <a:pPr rtl="1" eaLnBrk="1" hangingPunct="1">
              <a:buFont typeface="Arial" pitchFamily="34" charset="0"/>
              <a:buChar char="•"/>
            </a:pPr>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b="1" dirty="0" smtClean="0">
                <a:solidFill>
                  <a:schemeClr val="tx2">
                    <a:lumMod val="75000"/>
                  </a:schemeClr>
                </a:solidFill>
                <a:cs typeface="Arial" pitchFamily="34" charset="0"/>
              </a:rPr>
              <a:t>مقدمة:</a:t>
            </a:r>
          </a:p>
        </p:txBody>
      </p:sp>
      <p:sp>
        <p:nvSpPr>
          <p:cNvPr id="8195" name="Content Placeholder 2"/>
          <p:cNvSpPr>
            <a:spLocks noGrp="1"/>
          </p:cNvSpPr>
          <p:nvPr>
            <p:ph idx="1"/>
          </p:nvPr>
        </p:nvSpPr>
        <p:spPr>
          <a:xfrm>
            <a:off x="228600" y="1295400"/>
            <a:ext cx="9144000" cy="4678363"/>
          </a:xfrm>
        </p:spPr>
        <p:txBody>
          <a:bodyPr/>
          <a:lstStyle/>
          <a:p>
            <a:pPr algn="just" rtl="1" eaLnBrk="1" hangingPunct="1">
              <a:lnSpc>
                <a:spcPct val="150000"/>
              </a:lnSpc>
            </a:pPr>
            <a:r>
              <a:rPr lang="ar-SA" b="1" dirty="0" smtClean="0">
                <a:latin typeface="Simplified Arabic" pitchFamily="18" charset="-78"/>
                <a:cs typeface="Simplified Arabic" pitchFamily="18" charset="-78"/>
              </a:rPr>
              <a:t>تناولنا في المحاضرة السابقة الشاعر الأموي قيس بن الملوح الملقب بمجنون ليلى وعرضنا لقصيدته </a:t>
            </a:r>
            <a:r>
              <a:rPr lang="ar-SA" b="1" dirty="0" smtClean="0">
                <a:latin typeface="Simplified Arabic" pitchFamily="18" charset="-78"/>
                <a:cs typeface="Simplified Arabic" pitchFamily="18" charset="-78"/>
              </a:rPr>
              <a:t>في“ </a:t>
            </a:r>
            <a:r>
              <a:rPr lang="ar-SA" b="1" dirty="0" smtClean="0">
                <a:latin typeface="Simplified Arabic" pitchFamily="18" charset="-78"/>
                <a:cs typeface="Simplified Arabic" pitchFamily="18" charset="-78"/>
              </a:rPr>
              <a:t>ليلى </a:t>
            </a:r>
            <a:r>
              <a:rPr lang="ar-SA" b="1" dirty="0" smtClean="0">
                <a:latin typeface="Simplified Arabic" pitchFamily="18" charset="-78"/>
                <a:cs typeface="Simplified Arabic" pitchFamily="18" charset="-78"/>
              </a:rPr>
              <a:t>”بعد </a:t>
            </a:r>
            <a:r>
              <a:rPr lang="ar-SA" b="1" dirty="0" smtClean="0">
                <a:latin typeface="Simplified Arabic" pitchFamily="18" charset="-78"/>
                <a:cs typeface="Simplified Arabic" pitchFamily="18" charset="-78"/>
              </a:rPr>
              <a:t>أن وقفنا على حياته وتعرضنا لما في القصيدة من لغويات وتحليل ومواطن بلاغية وإعرابية .</a:t>
            </a:r>
          </a:p>
          <a:p>
            <a:pPr algn="just" rtl="1" eaLnBrk="1" hangingPunct="1">
              <a:lnSpc>
                <a:spcPct val="150000"/>
              </a:lnSpc>
            </a:pPr>
            <a:r>
              <a:rPr lang="ar-SA" b="1" dirty="0" smtClean="0">
                <a:latin typeface="Simplified Arabic" pitchFamily="18" charset="-78"/>
                <a:cs typeface="Simplified Arabic" pitchFamily="18" charset="-78"/>
              </a:rPr>
              <a:t>وتحاول هذه المحاضرة أن تلقي الضوء على </a:t>
            </a:r>
            <a:r>
              <a:rPr lang="ar-SA" b="1" dirty="0" smtClean="0">
                <a:latin typeface="Simplified Arabic" pitchFamily="18" charset="-78"/>
                <a:cs typeface="Simplified Arabic" pitchFamily="18" charset="-78"/>
              </a:rPr>
              <a:t>شاعر عباسي، وهو المتنبي، في </a:t>
            </a:r>
            <a:r>
              <a:rPr lang="ar-SA" b="1" dirty="0" smtClean="0">
                <a:latin typeface="Simplified Arabic" pitchFamily="18" charset="-78"/>
                <a:cs typeface="Simplified Arabic" pitchFamily="18" charset="-78"/>
              </a:rPr>
              <a:t>أبياته التي يمدح فيها سيف الدولة.</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solidFill>
                  <a:schemeClr val="accent1">
                    <a:lumMod val="75000"/>
                  </a:schemeClr>
                </a:solidFill>
                <a:cs typeface="Arial" pitchFamily="34" charset="0"/>
              </a:rPr>
              <a:t>القصيدة:</a:t>
            </a: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r>
              <a:rPr lang="ar-SA" sz="2400" b="1" dirty="0" smtClean="0">
                <a:latin typeface="Simplified Arabic" pitchFamily="18" charset="-78"/>
                <a:cs typeface="Simplified Arabic" pitchFamily="18" charset="-78"/>
              </a:rPr>
              <a:t>عَلى قَدْرِ أهْلِ العَزْم تأتي العَزائِمُ             </a:t>
            </a:r>
          </a:p>
          <a:p>
            <a:pPr algn="l" eaLnBrk="1" hangingPunct="1">
              <a:buNone/>
            </a:pPr>
            <a:r>
              <a:rPr lang="ar-SA" sz="2400" b="1" dirty="0" smtClean="0">
                <a:latin typeface="Simplified Arabic" pitchFamily="18" charset="-78"/>
                <a:cs typeface="Simplified Arabic" pitchFamily="18" charset="-78"/>
              </a:rPr>
              <a:t>  وَتأتي علَى قَدْرِ الكِرامِ المَكارمُ</a:t>
            </a:r>
          </a:p>
          <a:p>
            <a:pPr eaLnBrk="1" hangingPunct="1">
              <a:buNone/>
            </a:pPr>
            <a:r>
              <a:rPr lang="ar-SA" sz="2400" b="1" dirty="0" smtClean="0">
                <a:latin typeface="Simplified Arabic" pitchFamily="18" charset="-78"/>
                <a:cs typeface="Simplified Arabic" pitchFamily="18" charset="-78"/>
              </a:rPr>
              <a:t>وَتَعْظُمُ في عَينِ الصّغيرِ صغارُها             </a:t>
            </a:r>
          </a:p>
          <a:p>
            <a:pPr algn="l" eaLnBrk="1" hangingPunct="1">
              <a:buNone/>
            </a:pPr>
            <a:r>
              <a:rPr lang="ar-SA" sz="2400" b="1" dirty="0" smtClean="0">
                <a:latin typeface="Simplified Arabic" pitchFamily="18" charset="-78"/>
                <a:cs typeface="Simplified Arabic" pitchFamily="18" charset="-78"/>
              </a:rPr>
              <a:t>وَتَصْغُرُ في عَين العَظيمِ العَظائِمُ</a:t>
            </a:r>
          </a:p>
          <a:p>
            <a:pPr eaLnBrk="1" hangingPunct="1">
              <a:buNone/>
            </a:pPr>
            <a:r>
              <a:rPr lang="ar-SA" sz="2400" b="1" dirty="0" smtClean="0">
                <a:latin typeface="Simplified Arabic" pitchFamily="18" charset="-78"/>
                <a:cs typeface="Simplified Arabic" pitchFamily="18" charset="-78"/>
              </a:rPr>
              <a:t>يُكَلِّفُ </a:t>
            </a:r>
            <a:r>
              <a:rPr lang="ar-SA" sz="2400" b="1" dirty="0" smtClean="0">
                <a:latin typeface="Simplified Arabic" pitchFamily="18" charset="-78"/>
                <a:cs typeface="Simplified Arabic" pitchFamily="18" charset="-78"/>
              </a:rPr>
              <a:t>سيفُ الدّوْلَةِ الجيشَ هَمّهُ           </a:t>
            </a:r>
          </a:p>
          <a:p>
            <a:pPr algn="l" eaLnBrk="1" hangingPunct="1">
              <a:buNone/>
            </a:pPr>
            <a:r>
              <a:rPr lang="ar-SA" sz="2400" b="1" dirty="0" smtClean="0">
                <a:latin typeface="Simplified Arabic" pitchFamily="18" charset="-78"/>
                <a:cs typeface="Simplified Arabic" pitchFamily="18" charset="-78"/>
              </a:rPr>
              <a:t>وَقد عَجِزَتْ عنهُ الجيوشُ </a:t>
            </a:r>
            <a:r>
              <a:rPr lang="ar-SA" sz="2400" b="1" dirty="0" err="1" smtClean="0">
                <a:latin typeface="Simplified Arabic" pitchFamily="18" charset="-78"/>
                <a:cs typeface="Simplified Arabic" pitchFamily="18" charset="-78"/>
              </a:rPr>
              <a:t>الخضارمُ</a:t>
            </a:r>
            <a:endParaRPr lang="ar-SA" sz="2400" b="1" dirty="0" smtClean="0">
              <a:latin typeface="Simplified Arabic" pitchFamily="18" charset="-78"/>
              <a:cs typeface="Simplified Arabic" pitchFamily="18" charset="-78"/>
            </a:endParaRPr>
          </a:p>
          <a:p>
            <a:pPr eaLnBrk="1" hangingPunct="1">
              <a:buNone/>
            </a:pPr>
            <a:r>
              <a:rPr lang="ar-SA" sz="2400" b="1" dirty="0" smtClean="0">
                <a:latin typeface="Simplified Arabic" pitchFamily="18" charset="-78"/>
                <a:cs typeface="Simplified Arabic" pitchFamily="18" charset="-78"/>
              </a:rPr>
              <a:t>وَيَطلُبُ عندَ النّاسِ ما عندَ نفسِه                   </a:t>
            </a:r>
          </a:p>
          <a:p>
            <a:pPr algn="l" eaLnBrk="1" hangingPunct="1">
              <a:buNone/>
            </a:pPr>
            <a:r>
              <a:rPr lang="ar-SA" sz="2400" b="1" dirty="0" smtClean="0">
                <a:latin typeface="Simplified Arabic" pitchFamily="18" charset="-78"/>
                <a:cs typeface="Simplified Arabic" pitchFamily="18" charset="-78"/>
              </a:rPr>
              <a:t>وَذلكَ ما لا تَدّعيهِ الضّرَاغِمُ</a:t>
            </a:r>
          </a:p>
          <a:p>
            <a:pPr eaLnBrk="1" hangingPunct="1">
              <a:buNone/>
            </a:pPr>
            <a:r>
              <a:rPr lang="ar-SA" sz="2400" b="1" dirty="0" smtClean="0">
                <a:latin typeface="Simplified Arabic" pitchFamily="18" charset="-78"/>
                <a:cs typeface="Simplified Arabic" pitchFamily="18" charset="-78"/>
              </a:rPr>
              <a:t>يُفَدّي أتَمُّ الطّيرِ عُمْراً سِلاحَهُ                   </a:t>
            </a:r>
          </a:p>
          <a:p>
            <a:pPr algn="l" eaLnBrk="1" hangingPunct="1">
              <a:buNone/>
            </a:pPr>
            <a:r>
              <a:rPr lang="ar-SA" sz="2400" b="1" dirty="0" smtClean="0">
                <a:latin typeface="Simplified Arabic" pitchFamily="18" charset="-78"/>
                <a:cs typeface="Simplified Arabic" pitchFamily="18" charset="-78"/>
              </a:rPr>
              <a:t> نُسُورُ </a:t>
            </a:r>
            <a:r>
              <a:rPr lang="ar-SA" sz="2400" b="1" dirty="0" err="1" smtClean="0">
                <a:latin typeface="Simplified Arabic" pitchFamily="18" charset="-78"/>
                <a:cs typeface="Simplified Arabic" pitchFamily="18" charset="-78"/>
              </a:rPr>
              <a:t>الفَلا</a:t>
            </a:r>
            <a:r>
              <a:rPr lang="ar-SA" sz="2400" b="1" dirty="0" smtClean="0">
                <a:latin typeface="Simplified Arabic" pitchFamily="18" charset="-78"/>
                <a:cs typeface="Simplified Arabic" pitchFamily="18" charset="-78"/>
              </a:rPr>
              <a:t> أحداثُها </a:t>
            </a:r>
            <a:r>
              <a:rPr lang="ar-SA" sz="2400" b="1" dirty="0" err="1" smtClean="0">
                <a:latin typeface="Simplified Arabic" pitchFamily="18" charset="-78"/>
                <a:cs typeface="Simplified Arabic" pitchFamily="18" charset="-78"/>
              </a:rPr>
              <a:t>وَالقَشاعِمُ</a:t>
            </a:r>
            <a:endParaRPr lang="ar-SA" sz="2400" b="1" dirty="0" smtClean="0">
              <a:latin typeface="Simplified Arabic" pitchFamily="18" charset="-78"/>
              <a:cs typeface="Simplified Arabic" pitchFamily="18" charset="-78"/>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a:t>
            </a:r>
            <a:endParaRPr lang="ar-SA" b="1" dirty="0"/>
          </a:p>
        </p:txBody>
      </p:sp>
      <p:sp>
        <p:nvSpPr>
          <p:cNvPr id="3" name="عنصر نائب للمحتوى 2"/>
          <p:cNvSpPr>
            <a:spLocks noGrp="1"/>
          </p:cNvSpPr>
          <p:nvPr>
            <p:ph idx="1"/>
          </p:nvPr>
        </p:nvSpPr>
        <p:spPr/>
        <p:txBody>
          <a:bodyPr/>
          <a:lstStyle/>
          <a:p>
            <a:pPr rtl="1" eaLnBrk="1" hangingPunct="1"/>
            <a:r>
              <a:rPr lang="ar-SA" sz="2800" b="1" dirty="0" smtClean="0">
                <a:latin typeface="Simplified Arabic" pitchFamily="18" charset="-78"/>
                <a:cs typeface="Simplified Arabic" pitchFamily="18" charset="-78"/>
              </a:rPr>
              <a:t>وَما ضَرّها خَلْقٌ بغَيرِ مَخالِبٍ              </a:t>
            </a:r>
          </a:p>
          <a:p>
            <a:pPr algn="l" rtl="1" eaLnBrk="1" hangingPunct="1"/>
            <a:r>
              <a:rPr lang="ar-SA" sz="2800" b="1" dirty="0" smtClean="0">
                <a:latin typeface="Simplified Arabic" pitchFamily="18" charset="-78"/>
                <a:cs typeface="Simplified Arabic" pitchFamily="18" charset="-78"/>
              </a:rPr>
              <a:t>وَقَدْ خُلِقَتْ أسيافُهُ وَالقَوائِمُ</a:t>
            </a:r>
          </a:p>
          <a:p>
            <a:pPr rtl="1" eaLnBrk="1" hangingPunct="1"/>
            <a:r>
              <a:rPr lang="ar-SA" sz="2800" b="1" dirty="0" smtClean="0">
                <a:latin typeface="Simplified Arabic" pitchFamily="18" charset="-78"/>
                <a:cs typeface="Simplified Arabic" pitchFamily="18" charset="-78"/>
              </a:rPr>
              <a:t>وَقَفْتَ وَما في المَوْتِ شكٌّ لوَاقِفٍ      </a:t>
            </a:r>
          </a:p>
          <a:p>
            <a:pPr algn="l" rtl="1" eaLnBrk="1" hangingPunct="1"/>
            <a:r>
              <a:rPr lang="ar-SA" sz="2800" b="1" dirty="0" smtClean="0">
                <a:latin typeface="Simplified Arabic" pitchFamily="18" charset="-78"/>
                <a:cs typeface="Simplified Arabic" pitchFamily="18" charset="-78"/>
              </a:rPr>
              <a:t>كأنّكَ في جَفنِ الرّدَى وهْوَ نائِمُ</a:t>
            </a:r>
          </a:p>
          <a:p>
            <a:pPr rtl="1" eaLnBrk="1" hangingPunct="1"/>
            <a:r>
              <a:rPr lang="ar-SA" sz="2800" b="1" dirty="0" smtClean="0">
                <a:latin typeface="Simplified Arabic" pitchFamily="18" charset="-78"/>
                <a:cs typeface="Simplified Arabic" pitchFamily="18" charset="-78"/>
              </a:rPr>
              <a:t>تَمُرّ بكَ الأبطالُ كَلْمَى هَزيمَةً           </a:t>
            </a:r>
          </a:p>
          <a:p>
            <a:pPr algn="l" rtl="1" eaLnBrk="1" hangingPunct="1"/>
            <a:r>
              <a:rPr lang="ar-SA" sz="2800" b="1" dirty="0" smtClean="0">
                <a:latin typeface="Simplified Arabic" pitchFamily="18" charset="-78"/>
                <a:cs typeface="Simplified Arabic" pitchFamily="18" charset="-78"/>
              </a:rPr>
              <a:t> وَوَجْهُكَ وَضّاحٌ وَثَغْرُكَ باسِمُ</a:t>
            </a:r>
          </a:p>
          <a:p>
            <a:pPr rtl="1" eaLnBrk="1" hangingPunct="1"/>
            <a:r>
              <a:rPr lang="ar-SA" sz="2800" b="1" dirty="0" smtClean="0">
                <a:latin typeface="Simplified Arabic" pitchFamily="18" charset="-78"/>
                <a:cs typeface="Simplified Arabic" pitchFamily="18" charset="-78"/>
              </a:rPr>
              <a:t>تجاوَزْتَ مِقدارَ الشّجاعَةِ والنُّهَى      </a:t>
            </a:r>
          </a:p>
          <a:p>
            <a:pPr algn="l" rtl="1" eaLnBrk="1" hangingPunct="1"/>
            <a:r>
              <a:rPr lang="ar-SA" sz="2800" b="1" dirty="0" smtClean="0">
                <a:latin typeface="Simplified Arabic" pitchFamily="18" charset="-78"/>
                <a:cs typeface="Simplified Arabic" pitchFamily="18" charset="-78"/>
              </a:rPr>
              <a:t>إلى قَوْلِ قَوْمٍ أنتَ بالغَيْبِ عالِمُ</a:t>
            </a:r>
            <a:endParaRPr lang="en-US" sz="2800" b="1" dirty="0" smtClean="0">
              <a:latin typeface="Simplified Arabic" pitchFamily="18" charset="-78"/>
              <a:cs typeface="Simplified Arabic" pitchFamily="18" charset="-78"/>
            </a:endParaRPr>
          </a:p>
          <a:p>
            <a:endParaRPr lang="ar-SA" sz="2800"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الشاعر:</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المتنبي:هو أحمد بن الحسين بن عبد الله الكندي(303-354هـ).</a:t>
            </a:r>
          </a:p>
          <a:p>
            <a:pPr algn="just" rtl="1"/>
            <a:r>
              <a:rPr lang="ar-SA" b="1" dirty="0" smtClean="0">
                <a:latin typeface="Simplified Arabic" pitchFamily="18" charset="-78"/>
                <a:cs typeface="Simplified Arabic" pitchFamily="18" charset="-78"/>
              </a:rPr>
              <a:t>شاعر عباسي، ولد بالكوفة ونشأ </a:t>
            </a:r>
            <a:r>
              <a:rPr lang="ar-SA" b="1" dirty="0" err="1" smtClean="0">
                <a:latin typeface="Simplified Arabic" pitchFamily="18" charset="-78"/>
                <a:cs typeface="Simplified Arabic" pitchFamily="18" charset="-78"/>
              </a:rPr>
              <a:t>بها</a:t>
            </a:r>
            <a:r>
              <a:rPr lang="ar-SA" b="1" dirty="0" smtClean="0">
                <a:latin typeface="Simplified Arabic" pitchFamily="18" charset="-78"/>
                <a:cs typeface="Simplified Arabic" pitchFamily="18" charset="-78"/>
              </a:rPr>
              <a:t>، وتلقى علومه الأولى فيها، ثم خرج إلى البادية ينشد الشعر ويأخذ اللغة: فتأدب بفصاحة أهل البدو.</a:t>
            </a:r>
          </a:p>
          <a:p>
            <a:pPr algn="just" rtl="1"/>
            <a:r>
              <a:rPr lang="ar-SA" b="1" dirty="0" smtClean="0">
                <a:latin typeface="Simplified Arabic" pitchFamily="18" charset="-78"/>
                <a:cs typeface="Simplified Arabic" pitchFamily="18" charset="-78"/>
              </a:rPr>
              <a:t>قيل إنه ادعى النبوة ، فسجنه والي حمص، ثم خرج ومدح الرؤساء والأمراء من أهل الشام بخاصة سيف الدولة، فقال فيه </a:t>
            </a:r>
            <a:r>
              <a:rPr lang="ar-SA" b="1" dirty="0" err="1" smtClean="0">
                <a:latin typeface="Simplified Arabic" pitchFamily="18" charset="-78"/>
                <a:cs typeface="Simplified Arabic" pitchFamily="18" charset="-78"/>
              </a:rPr>
              <a:t>سيفياته</a:t>
            </a:r>
            <a:r>
              <a:rPr lang="ar-SA" b="1" dirty="0" smtClean="0">
                <a:latin typeface="Simplified Arabic" pitchFamily="18" charset="-78"/>
                <a:cs typeface="Simplified Arabic" pitchFamily="18" charset="-78"/>
              </a:rPr>
              <a:t>.</a:t>
            </a:r>
          </a:p>
          <a:p>
            <a:pPr algn="just" rtl="1"/>
            <a:r>
              <a:rPr lang="ar-SA" b="1" dirty="0" smtClean="0">
                <a:latin typeface="Simplified Arabic" pitchFamily="18" charset="-78"/>
                <a:cs typeface="Simplified Arabic" pitchFamily="18" charset="-78"/>
              </a:rPr>
              <a:t>ثم ذهب إلى مصر فمدح كافور الإخشيدي ثم هجاه.ومدح </a:t>
            </a:r>
            <a:r>
              <a:rPr lang="ar-SA" b="1" dirty="0" smtClean="0">
                <a:latin typeface="Simplified Arabic" pitchFamily="18" charset="-78"/>
                <a:cs typeface="Simplified Arabic" pitchFamily="18" charset="-78"/>
              </a:rPr>
              <a:t>عضد </a:t>
            </a:r>
            <a:r>
              <a:rPr lang="ar-SA" b="1" dirty="0" smtClean="0">
                <a:latin typeface="Simplified Arabic" pitchFamily="18" charset="-78"/>
                <a:cs typeface="Simplified Arabic" pitchFamily="18" charset="-78"/>
              </a:rPr>
              <a:t>الدولة ووزيره ابن العميد. قتل قرب بغداد.له ديوان مطبوع.</a:t>
            </a: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المفردات:</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 العزم: الجد – العزائم: جمع عزيمة وهي ما يعزم عليه من الأمر ، المكارم: جمع مكرمة. فعل الكرم.</a:t>
            </a:r>
          </a:p>
          <a:p>
            <a:pPr algn="just" rtl="1"/>
            <a:r>
              <a:rPr lang="ar-SA" b="1" dirty="0" smtClean="0">
                <a:latin typeface="Simplified Arabic" pitchFamily="18" charset="-78"/>
                <a:cs typeface="Simplified Arabic" pitchFamily="18" charset="-78"/>
              </a:rPr>
              <a:t>- الهم والهمَّة: ما هممت </a:t>
            </a:r>
            <a:r>
              <a:rPr lang="ar-SA" b="1" dirty="0" err="1" smtClean="0">
                <a:latin typeface="Simplified Arabic" pitchFamily="18" charset="-78"/>
                <a:cs typeface="Simplified Arabic" pitchFamily="18" charset="-78"/>
              </a:rPr>
              <a:t>به</a:t>
            </a:r>
            <a:r>
              <a:rPr lang="ar-SA" b="1" dirty="0" smtClean="0">
                <a:latin typeface="Simplified Arabic" pitchFamily="18" charset="-78"/>
                <a:cs typeface="Simplified Arabic" pitchFamily="18" charset="-78"/>
              </a:rPr>
              <a:t> من أمرٍ لتفعله. </a:t>
            </a:r>
            <a:r>
              <a:rPr lang="ar-SA" b="1" dirty="0" err="1" smtClean="0">
                <a:latin typeface="Simplified Arabic" pitchFamily="18" charset="-78"/>
                <a:cs typeface="Simplified Arabic" pitchFamily="18" charset="-78"/>
              </a:rPr>
              <a:t>الخضارم</a:t>
            </a:r>
            <a:r>
              <a:rPr lang="ar-SA" b="1" dirty="0" smtClean="0">
                <a:latin typeface="Simplified Arabic" pitchFamily="18" charset="-78"/>
                <a:cs typeface="Simplified Arabic" pitchFamily="18" charset="-78"/>
              </a:rPr>
              <a:t>:جمع </a:t>
            </a:r>
            <a:r>
              <a:rPr lang="ar-SA" b="1" dirty="0" err="1" smtClean="0">
                <a:latin typeface="Simplified Arabic" pitchFamily="18" charset="-78"/>
                <a:cs typeface="Simplified Arabic" pitchFamily="18" charset="-78"/>
              </a:rPr>
              <a:t>خِضْرِم</a:t>
            </a:r>
            <a:r>
              <a:rPr lang="ar-SA" b="1" dirty="0" smtClean="0">
                <a:latin typeface="Simplified Arabic" pitchFamily="18" charset="-78"/>
                <a:cs typeface="Simplified Arabic" pitchFamily="18" charset="-78"/>
              </a:rPr>
              <a:t>. بكسر الخاء والراء. الكثير العظيم من كلِّ شيء.</a:t>
            </a:r>
          </a:p>
          <a:p>
            <a:pPr algn="just" rtl="1"/>
            <a:r>
              <a:rPr lang="ar-SA" b="1" dirty="0" smtClean="0">
                <a:latin typeface="Simplified Arabic" pitchFamily="18" charset="-78"/>
                <a:cs typeface="Simplified Arabic" pitchFamily="18" charset="-78"/>
              </a:rPr>
              <a:t>- الضراغم: جمع الضرغام: من صفات الأسود ، وهو الأسد.</a:t>
            </a:r>
          </a:p>
          <a:p>
            <a:pPr algn="just" rtl="1"/>
            <a:r>
              <a:rPr lang="ar-SA" b="1" dirty="0" smtClean="0">
                <a:latin typeface="Simplified Arabic" pitchFamily="18" charset="-78"/>
                <a:cs typeface="Simplified Arabic" pitchFamily="18" charset="-78"/>
              </a:rPr>
              <a:t>- </a:t>
            </a:r>
            <a:r>
              <a:rPr lang="ar-SA" b="1" dirty="0" err="1" smtClean="0">
                <a:latin typeface="Simplified Arabic" pitchFamily="18" charset="-78"/>
                <a:cs typeface="Simplified Arabic" pitchFamily="18" charset="-78"/>
              </a:rPr>
              <a:t>الفَلا</a:t>
            </a:r>
            <a:r>
              <a:rPr lang="ar-SA" b="1" dirty="0" smtClean="0">
                <a:latin typeface="Simplified Arabic" pitchFamily="18" charset="-78"/>
                <a:cs typeface="Simplified Arabic" pitchFamily="18" charset="-78"/>
              </a:rPr>
              <a:t>: جمع فلاة وهي الصحراء. والأحداث: الشابة، جمع حدث. </a:t>
            </a:r>
            <a:r>
              <a:rPr lang="ar-SA" b="1" dirty="0" err="1" smtClean="0">
                <a:latin typeface="Simplified Arabic" pitchFamily="18" charset="-78"/>
                <a:cs typeface="Simplified Arabic" pitchFamily="18" charset="-78"/>
              </a:rPr>
              <a:t>القشاعم</a:t>
            </a:r>
            <a:r>
              <a:rPr lang="ar-SA" b="1" dirty="0" smtClean="0">
                <a:latin typeface="Simplified Arabic" pitchFamily="18" charset="-78"/>
                <a:cs typeface="Simplified Arabic" pitchFamily="18" charset="-78"/>
              </a:rPr>
              <a:t>:جمع </a:t>
            </a:r>
            <a:r>
              <a:rPr lang="ar-SA" b="1" dirty="0" err="1" smtClean="0">
                <a:latin typeface="Simplified Arabic" pitchFamily="18" charset="-78"/>
                <a:cs typeface="Simplified Arabic" pitchFamily="18" charset="-78"/>
              </a:rPr>
              <a:t>القشعم</a:t>
            </a:r>
            <a:r>
              <a:rPr lang="ar-SA" b="1" dirty="0" smtClean="0">
                <a:latin typeface="Simplified Arabic" pitchFamily="18" charset="-78"/>
                <a:cs typeface="Simplified Arabic" pitchFamily="18" charset="-78"/>
              </a:rPr>
              <a:t>: النسور المسنة أي الطويلات العمر.</a:t>
            </a:r>
          </a:p>
          <a:p>
            <a:pPr algn="just" rtl="1"/>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a:t>
            </a:r>
            <a:endParaRPr lang="ar-SA" b="1" dirty="0"/>
          </a:p>
        </p:txBody>
      </p:sp>
      <p:sp>
        <p:nvSpPr>
          <p:cNvPr id="3" name="عنصر نائب للمحتوى 2"/>
          <p:cNvSpPr>
            <a:spLocks noGrp="1"/>
          </p:cNvSpPr>
          <p:nvPr>
            <p:ph idx="1"/>
          </p:nvPr>
        </p:nvSpPr>
        <p:spPr/>
        <p:txBody>
          <a:bodyPr/>
          <a:lstStyle/>
          <a:p>
            <a:pPr rtl="1"/>
            <a:r>
              <a:rPr lang="ar-SA" b="1" dirty="0" smtClean="0">
                <a:latin typeface="Simplified Arabic" pitchFamily="18" charset="-78"/>
                <a:cs typeface="Simplified Arabic" pitchFamily="18" charset="-78"/>
              </a:rPr>
              <a:t>- خَلْقٌ: مصدر: خلق. يخلق. المخالب:جمع مخلب وهو </a:t>
            </a:r>
            <a:r>
              <a:rPr lang="ar-SA" b="1" dirty="0" smtClean="0">
                <a:latin typeface="Simplified Arabic" pitchFamily="18" charset="-78"/>
                <a:cs typeface="Simplified Arabic" pitchFamily="18" charset="-78"/>
              </a:rPr>
              <a:t>لسبع </a:t>
            </a:r>
            <a:r>
              <a:rPr lang="ar-SA" b="1" dirty="0" smtClean="0">
                <a:latin typeface="Simplified Arabic" pitchFamily="18" charset="-78"/>
                <a:cs typeface="Simplified Arabic" pitchFamily="18" charset="-78"/>
              </a:rPr>
              <a:t>الطير كالظفر للإنسان. القوائم: جمع قائم وهو قائم السيف </a:t>
            </a:r>
            <a:r>
              <a:rPr lang="ar-SA" b="1" dirty="0" smtClean="0">
                <a:latin typeface="Simplified Arabic" pitchFamily="18" charset="-78"/>
                <a:cs typeface="Simplified Arabic" pitchFamily="18" charset="-78"/>
              </a:rPr>
              <a:t>أي: </a:t>
            </a:r>
            <a:r>
              <a:rPr lang="ar-SA" b="1" dirty="0" smtClean="0">
                <a:latin typeface="Simplified Arabic" pitchFamily="18" charset="-78"/>
                <a:cs typeface="Simplified Arabic" pitchFamily="18" charset="-78"/>
              </a:rPr>
              <a:t>مقبضه.</a:t>
            </a:r>
          </a:p>
          <a:p>
            <a:pPr rtl="1">
              <a:buFontTx/>
              <a:buChar char="-"/>
            </a:pPr>
            <a:r>
              <a:rPr lang="ar-SA" b="1" dirty="0" smtClean="0">
                <a:latin typeface="Simplified Arabic" pitchFamily="18" charset="-78"/>
                <a:cs typeface="Simplified Arabic" pitchFamily="18" charset="-78"/>
              </a:rPr>
              <a:t>الردى: الهلاك.</a:t>
            </a:r>
          </a:p>
          <a:p>
            <a:pPr rtl="1">
              <a:buFontTx/>
              <a:buChar char="-"/>
            </a:pPr>
            <a:r>
              <a:rPr lang="ar-SA" b="1" dirty="0" smtClean="0">
                <a:latin typeface="Simplified Arabic" pitchFamily="18" charset="-78"/>
                <a:cs typeface="Simplified Arabic" pitchFamily="18" charset="-78"/>
              </a:rPr>
              <a:t>كلْمى: جمع كليم بمعنى جريح. هزيمة: أي: منهزمة.</a:t>
            </a:r>
          </a:p>
          <a:p>
            <a:pPr rtl="1"/>
            <a:r>
              <a:rPr lang="ar-SA" b="1" dirty="0" smtClean="0">
                <a:latin typeface="Simplified Arabic" pitchFamily="18" charset="-78"/>
                <a:cs typeface="Simplified Arabic" pitchFamily="18" charset="-78"/>
              </a:rPr>
              <a:t>وضَّاح:مشرق.</a:t>
            </a:r>
          </a:p>
          <a:p>
            <a:pPr rtl="1"/>
            <a:r>
              <a:rPr lang="ar-SA" b="1" dirty="0" smtClean="0">
                <a:latin typeface="Simplified Arabic" pitchFamily="18" charset="-78"/>
                <a:cs typeface="Simplified Arabic" pitchFamily="18" charset="-78"/>
              </a:rPr>
              <a:t>- </a:t>
            </a:r>
            <a:r>
              <a:rPr lang="ar-SA" b="1" dirty="0" smtClean="0">
                <a:latin typeface="Simplified Arabic" pitchFamily="18" charset="-78"/>
                <a:cs typeface="Simplified Arabic" pitchFamily="18" charset="-78"/>
              </a:rPr>
              <a:t>النُّهي</a:t>
            </a:r>
            <a:r>
              <a:rPr lang="ar-SA" b="1" dirty="0" smtClean="0">
                <a:latin typeface="Simplified Arabic" pitchFamily="18" charset="-78"/>
                <a:cs typeface="Simplified Arabic" pitchFamily="18" charset="-78"/>
              </a:rPr>
              <a:t>: جمع </a:t>
            </a:r>
            <a:r>
              <a:rPr lang="ar-SA" b="1" dirty="0" err="1" smtClean="0">
                <a:latin typeface="Simplified Arabic" pitchFamily="18" charset="-78"/>
                <a:cs typeface="Simplified Arabic" pitchFamily="18" charset="-78"/>
              </a:rPr>
              <a:t>النُّهْية</a:t>
            </a:r>
            <a:r>
              <a:rPr lang="ar-SA" b="1" dirty="0" smtClean="0">
                <a:latin typeface="Simplified Arabic" pitchFamily="18" charset="-78"/>
                <a:cs typeface="Simplified Arabic" pitchFamily="18" charset="-78"/>
              </a:rPr>
              <a:t> ، أي: العقول.</a:t>
            </a:r>
          </a:p>
          <a:p>
            <a:pPr rtl="1"/>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التحليل:</a:t>
            </a:r>
            <a:endParaRPr lang="ar-SA" b="1" dirty="0"/>
          </a:p>
        </p:txBody>
      </p:sp>
      <p:sp>
        <p:nvSpPr>
          <p:cNvPr id="3" name="عنصر نائب للمحتوى 2"/>
          <p:cNvSpPr>
            <a:spLocks noGrp="1"/>
          </p:cNvSpPr>
          <p:nvPr>
            <p:ph idx="1"/>
          </p:nvPr>
        </p:nvSpPr>
        <p:spPr/>
        <p:txBody>
          <a:bodyPr/>
          <a:lstStyle/>
          <a:p>
            <a:pPr rtl="1"/>
            <a:r>
              <a:rPr lang="ar-SA" b="1" dirty="0" smtClean="0">
                <a:latin typeface="Simplified Arabic" pitchFamily="18" charset="-78"/>
                <a:cs typeface="Simplified Arabic" pitchFamily="18" charset="-78"/>
              </a:rPr>
              <a:t>العزائم والمكارم تكونان على قدر أهلها، فمن كان قوي العزائم كريماً. كان ما يعزم عليه من الأمور عظيماً، يأتيه من المكرمات ما هو عظيم أيضاً. فمن كان عظيم القدر كانت عظائم الأمور في عينيه صغيرة، ومن كان صغير القدر كانت صغار العزائم والمكارم في عينيه كبيرة تملأ عينيه، وسيف الدولة عظيم وشريف، ولعظمته صغرت العظائم لأن في هِمَّته فضلة عنها.</a:t>
            </a:r>
          </a:p>
          <a:p>
            <a:pPr rtl="1"/>
            <a:r>
              <a:rPr lang="ar-SA" b="1" dirty="0" smtClean="0">
                <a:latin typeface="Simplified Arabic" pitchFamily="18" charset="-78"/>
                <a:cs typeface="Simplified Arabic" pitchFamily="18" charset="-78"/>
              </a:rPr>
              <a:t>الممدوح يريد أن يكون الناس مثله شجاعة وإقداماً، وهذا أمر لا تدعيه الأسود، فكيف يبلغه البشر؟. </a:t>
            </a:r>
            <a:endParaRPr lang="ar-SA" b="1" dirty="0">
              <a:latin typeface="Simplified Arabic" pitchFamily="18" charset="-78"/>
              <a:cs typeface="Simplified Arabic" pitchFamily="18" charset="-78"/>
            </a:endParaRPr>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تابع:</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صغار النُّسور وكبارها تقول لأسلحة الممدوح فديناك بأنفسنا، لأن هذه الأسلحة كفتنا </a:t>
            </a:r>
            <a:r>
              <a:rPr lang="ar-SA" b="1" dirty="0" err="1" smtClean="0">
                <a:latin typeface="Simplified Arabic" pitchFamily="18" charset="-78"/>
                <a:cs typeface="Simplified Arabic" pitchFamily="18" charset="-78"/>
              </a:rPr>
              <a:t>مؤنة</a:t>
            </a:r>
            <a:r>
              <a:rPr lang="ar-SA" b="1" dirty="0" smtClean="0">
                <a:latin typeface="Simplified Arabic" pitchFamily="18" charset="-78"/>
                <a:cs typeface="Simplified Arabic" pitchFamily="18" charset="-78"/>
              </a:rPr>
              <a:t> طلب الأقوات لكثرة القتلى في وقائع الممدوح. وليس يضر صغار النسور وكبارها أن تكون لها مخالب قوية مفترسة بعد أن </a:t>
            </a:r>
            <a:r>
              <a:rPr lang="ar-SA" b="1" dirty="0" smtClean="0">
                <a:latin typeface="Simplified Arabic" pitchFamily="18" charset="-78"/>
                <a:cs typeface="Simplified Arabic" pitchFamily="18" charset="-78"/>
              </a:rPr>
              <a:t>خلَّفت </a:t>
            </a:r>
            <a:r>
              <a:rPr lang="ar-SA" b="1" dirty="0" smtClean="0">
                <a:latin typeface="Simplified Arabic" pitchFamily="18" charset="-78"/>
                <a:cs typeface="Simplified Arabic" pitchFamily="18" charset="-78"/>
              </a:rPr>
              <a:t>أسياف سيف الدولة </a:t>
            </a:r>
            <a:r>
              <a:rPr lang="ar-SA" b="1" dirty="0" err="1" smtClean="0">
                <a:latin typeface="Simplified Arabic" pitchFamily="18" charset="-78"/>
                <a:cs typeface="Simplified Arabic" pitchFamily="18" charset="-78"/>
              </a:rPr>
              <a:t>مؤنتها</a:t>
            </a:r>
            <a:r>
              <a:rPr lang="ar-SA" b="1" dirty="0" smtClean="0">
                <a:latin typeface="Simplified Arabic" pitchFamily="18" charset="-78"/>
                <a:cs typeface="Simplified Arabic" pitchFamily="18" charset="-78"/>
              </a:rPr>
              <a:t>.</a:t>
            </a:r>
          </a:p>
          <a:p>
            <a:pPr algn="just" rtl="1"/>
            <a:r>
              <a:rPr lang="ar-SA" b="1" dirty="0" smtClean="0">
                <a:latin typeface="Simplified Arabic" pitchFamily="18" charset="-78"/>
                <a:cs typeface="Simplified Arabic" pitchFamily="18" charset="-78"/>
              </a:rPr>
              <a:t>وقف الممدوح في ساحة القتال حين لا يشك واقفٌ في الموت، حتى كأن الممدوح في جفن الردى وهو نائم، فلم يبصره الردى وغفل عنه بسبب فسلم الممدوح.</a:t>
            </a:r>
            <a:endParaRPr lang="ar-SA"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يمر </a:t>
            </a:r>
            <a:r>
              <a:rPr lang="ar-SA" b="1" dirty="0" smtClean="0">
                <a:latin typeface="Simplified Arabic" pitchFamily="18" charset="-78"/>
                <a:cs typeface="Simplified Arabic" pitchFamily="18" charset="-78"/>
              </a:rPr>
              <a:t>بالممدوح الجرحى من الأبطال منهزمين مستسلمين، وهذا الموقف لا يثني عزم الممدوح ولا يضعف نفسه، بل هو باسم وضَّاح الوجه، واثق من النصر من عدوه.</a:t>
            </a:r>
          </a:p>
          <a:p>
            <a:pPr algn="just" rtl="1"/>
            <a:r>
              <a:rPr lang="ar-SA" b="1" dirty="0" smtClean="0">
                <a:latin typeface="Simplified Arabic" pitchFamily="18" charset="-78"/>
                <a:cs typeface="Simplified Arabic" pitchFamily="18" charset="-78"/>
              </a:rPr>
              <a:t>أظهر الممدوح من الإقدام والجلد على المخاوف ما تجاوز </a:t>
            </a:r>
            <a:r>
              <a:rPr lang="ar-SA" b="1" dirty="0" err="1" smtClean="0">
                <a:latin typeface="Simplified Arabic" pitchFamily="18" charset="-78"/>
                <a:cs typeface="Simplified Arabic" pitchFamily="18" charset="-78"/>
              </a:rPr>
              <a:t>به</a:t>
            </a:r>
            <a:r>
              <a:rPr lang="ar-SA" b="1" dirty="0" smtClean="0">
                <a:latin typeface="Simplified Arabic" pitchFamily="18" charset="-78"/>
                <a:cs typeface="Simplified Arabic" pitchFamily="18" charset="-78"/>
              </a:rPr>
              <a:t> حد الشجاعة والعقل، حتى حسب قوم أنك تعلم عواقب الأمور قبل وقوعها. </a:t>
            </a:r>
            <a:endParaRPr lang="ar-SA"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عاطفة الشاعر:</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عاطفة المتنبي في هذه الأبيات هي عاطفة الإعجاب بشخصية سيف الدولة </a:t>
            </a:r>
            <a:r>
              <a:rPr lang="ar-SA" b="1" dirty="0" smtClean="0">
                <a:latin typeface="Simplified Arabic" pitchFamily="18" charset="-78"/>
                <a:cs typeface="Simplified Arabic" pitchFamily="18" charset="-78"/>
              </a:rPr>
              <a:t>وبطولته، </a:t>
            </a:r>
            <a:r>
              <a:rPr lang="ar-SA" b="1" dirty="0" smtClean="0">
                <a:latin typeface="Simplified Arabic" pitchFamily="18" charset="-78"/>
                <a:cs typeface="Simplified Arabic" pitchFamily="18" charset="-78"/>
              </a:rPr>
              <a:t>وهي عاطفة قوية في هذه القصيدة شأنها في أكثر شعر المتنبي.</a:t>
            </a:r>
          </a:p>
          <a:p>
            <a:pPr algn="just" rtl="1"/>
            <a:r>
              <a:rPr lang="ar-SA" b="1" dirty="0" smtClean="0">
                <a:latin typeface="Simplified Arabic" pitchFamily="18" charset="-78"/>
                <a:cs typeface="Simplified Arabic" pitchFamily="18" charset="-78"/>
              </a:rPr>
              <a:t>والشاعر صادق فيما </a:t>
            </a:r>
            <a:r>
              <a:rPr lang="ar-SA" b="1" dirty="0" smtClean="0">
                <a:latin typeface="Simplified Arabic" pitchFamily="18" charset="-78"/>
                <a:cs typeface="Simplified Arabic" pitchFamily="18" charset="-78"/>
              </a:rPr>
              <a:t>يقول، </a:t>
            </a:r>
            <a:r>
              <a:rPr lang="ar-SA" b="1" dirty="0" smtClean="0">
                <a:latin typeface="Simplified Arabic" pitchFamily="18" charset="-78"/>
                <a:cs typeface="Simplified Arabic" pitchFamily="18" charset="-78"/>
              </a:rPr>
              <a:t>لا يتصنع التقدير لسيف </a:t>
            </a:r>
            <a:r>
              <a:rPr lang="ar-SA" b="1" dirty="0" smtClean="0">
                <a:latin typeface="Simplified Arabic" pitchFamily="18" charset="-78"/>
                <a:cs typeface="Simplified Arabic" pitchFamily="18" charset="-78"/>
              </a:rPr>
              <a:t>الدولة، </a:t>
            </a:r>
            <a:r>
              <a:rPr lang="ar-SA" b="1" dirty="0" smtClean="0">
                <a:latin typeface="Simplified Arabic" pitchFamily="18" charset="-78"/>
                <a:cs typeface="Simplified Arabic" pitchFamily="18" charset="-78"/>
              </a:rPr>
              <a:t>ولا يكذب على نفسه </a:t>
            </a:r>
            <a:r>
              <a:rPr lang="ar-SA" b="1" dirty="0" err="1" smtClean="0">
                <a:latin typeface="Simplified Arabic" pitchFamily="18" charset="-78"/>
                <a:cs typeface="Simplified Arabic" pitchFamily="18" charset="-78"/>
              </a:rPr>
              <a:t>و</a:t>
            </a:r>
            <a:r>
              <a:rPr lang="ar-SA" b="1" dirty="0" smtClean="0">
                <a:latin typeface="Simplified Arabic" pitchFamily="18" charset="-78"/>
                <a:cs typeface="Simplified Arabic" pitchFamily="18" charset="-78"/>
              </a:rPr>
              <a:t> على الناس، وإنما يقول قصائده في </a:t>
            </a:r>
            <a:r>
              <a:rPr lang="ar-SA" b="1" dirty="0" err="1" smtClean="0">
                <a:latin typeface="Simplified Arabic" pitchFamily="18" charset="-78"/>
                <a:cs typeface="Simplified Arabic" pitchFamily="18" charset="-78"/>
              </a:rPr>
              <a:t>ممدوحه</a:t>
            </a:r>
            <a:r>
              <a:rPr lang="ar-SA" b="1" dirty="0" smtClean="0">
                <a:latin typeface="Simplified Arabic" pitchFamily="18" charset="-78"/>
                <a:cs typeface="Simplified Arabic" pitchFamily="18" charset="-78"/>
              </a:rPr>
              <a:t> صادقة، هادرة بما يجيش </a:t>
            </a:r>
            <a:r>
              <a:rPr lang="ar-SA" b="1" dirty="0" err="1" smtClean="0">
                <a:latin typeface="Simplified Arabic" pitchFamily="18" charset="-78"/>
                <a:cs typeface="Simplified Arabic" pitchFamily="18" charset="-78"/>
              </a:rPr>
              <a:t>به</a:t>
            </a:r>
            <a:r>
              <a:rPr lang="ar-SA" b="1" dirty="0" smtClean="0">
                <a:latin typeface="Simplified Arabic" pitchFamily="18" charset="-78"/>
                <a:cs typeface="Simplified Arabic" pitchFamily="18" charset="-78"/>
              </a:rPr>
              <a:t> صدره .</a:t>
            </a:r>
            <a:endParaRPr lang="ar-SA"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البلاغة:</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بين ( العزم)و( العزائم): جناس.</a:t>
            </a:r>
          </a:p>
          <a:p>
            <a:pPr algn="just" rtl="1"/>
            <a:r>
              <a:rPr lang="ar-SA" b="1" dirty="0" smtClean="0">
                <a:latin typeface="Simplified Arabic" pitchFamily="18" charset="-78"/>
                <a:cs typeface="Simplified Arabic" pitchFamily="18" charset="-78"/>
              </a:rPr>
              <a:t>وبين(الكرام)و(المكارم): جناس.</a:t>
            </a:r>
          </a:p>
          <a:p>
            <a:pPr algn="just" rtl="1"/>
            <a:r>
              <a:rPr lang="ar-SA" b="1" dirty="0" smtClean="0">
                <a:latin typeface="Simplified Arabic" pitchFamily="18" charset="-78"/>
                <a:cs typeface="Simplified Arabic" pitchFamily="18" charset="-78"/>
              </a:rPr>
              <a:t>وبين(تعظم)و(العظيم)و(العظائم):جناس.</a:t>
            </a:r>
          </a:p>
          <a:p>
            <a:pPr algn="just" rtl="1"/>
            <a:r>
              <a:rPr lang="ar-SA" b="1" dirty="0" smtClean="0">
                <a:latin typeface="Simplified Arabic" pitchFamily="18" charset="-78"/>
                <a:cs typeface="Simplified Arabic" pitchFamily="18" charset="-78"/>
              </a:rPr>
              <a:t>وبين(الصغير)و(الصغائر):جناس.</a:t>
            </a:r>
          </a:p>
          <a:p>
            <a:pPr algn="just" rtl="1"/>
            <a:r>
              <a:rPr lang="ar-SA" b="1" dirty="0" smtClean="0">
                <a:latin typeface="Simplified Arabic" pitchFamily="18" charset="-78"/>
                <a:cs typeface="Simplified Arabic" pitchFamily="18" charset="-78"/>
              </a:rPr>
              <a:t>وبين(الجيش)و(الجيوش):جناس.</a:t>
            </a:r>
          </a:p>
          <a:p>
            <a:pPr algn="just" rtl="1"/>
            <a:r>
              <a:rPr lang="ar-SA" b="1" dirty="0" smtClean="0">
                <a:latin typeface="Simplified Arabic" pitchFamily="18" charset="-78"/>
                <a:cs typeface="Simplified Arabic" pitchFamily="18" charset="-78"/>
              </a:rPr>
              <a:t>وبين(وقفت)و(لواقف):جناس.</a:t>
            </a:r>
          </a:p>
          <a:p>
            <a:pPr algn="just" rtl="1"/>
            <a:r>
              <a:rPr lang="ar-SA" b="1" dirty="0" smtClean="0">
                <a:latin typeface="Simplified Arabic" pitchFamily="18" charset="-78"/>
                <a:cs typeface="Simplified Arabic" pitchFamily="18" charset="-78"/>
              </a:rPr>
              <a:t>كما أن القصيدة مليئة بالصور البيانية، منها التشخيص في:</a:t>
            </a:r>
          </a:p>
          <a:p>
            <a:pPr algn="just" rtl="1"/>
            <a:r>
              <a:rPr lang="ar-SA" b="1" dirty="0" smtClean="0">
                <a:latin typeface="Simplified Arabic" pitchFamily="18" charset="-78"/>
                <a:cs typeface="Simplified Arabic" pitchFamily="18" charset="-78"/>
              </a:rPr>
              <a:t>(تأتي العزائم)و(تأتي.....المكارم)</a:t>
            </a:r>
          </a:p>
          <a:p>
            <a:pPr algn="just" rtl="1"/>
            <a:endParaRPr lang="ar-SA"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تابع:</a:t>
            </a:r>
            <a:endParaRPr lang="ar-SA" b="1" dirty="0"/>
          </a:p>
        </p:txBody>
      </p:sp>
      <p:sp>
        <p:nvSpPr>
          <p:cNvPr id="3" name="عنصر نائب للمحتوى 2"/>
          <p:cNvSpPr>
            <a:spLocks noGrp="1"/>
          </p:cNvSpPr>
          <p:nvPr>
            <p:ph idx="1"/>
          </p:nvPr>
        </p:nvSpPr>
        <p:spPr/>
        <p:txBody>
          <a:bodyPr/>
          <a:lstStyle/>
          <a:p>
            <a:pPr rtl="1"/>
            <a:r>
              <a:rPr lang="ar-SA" b="1" dirty="0" smtClean="0">
                <a:latin typeface="Simplified Arabic" pitchFamily="18" charset="-78"/>
                <a:cs typeface="Simplified Arabic" pitchFamily="18" charset="-78"/>
              </a:rPr>
              <a:t>التشبيه في (كأنك في جفن الردى).والصورة البيانية:</a:t>
            </a:r>
            <a:r>
              <a:rPr lang="ar-SA" b="1" dirty="0" smtClean="0">
                <a:latin typeface="Simplified Arabic" pitchFamily="18" charset="-78"/>
                <a:cs typeface="Simplified Arabic" pitchFamily="18" charset="-78"/>
                <a:sym typeface="Wingdings" pitchFamily="2" charset="2"/>
              </a:rPr>
              <a:t> (جفن الردى)</a:t>
            </a:r>
          </a:p>
          <a:p>
            <a:pPr rtl="1"/>
            <a:r>
              <a:rPr lang="ar-SA" b="1" dirty="0" smtClean="0">
                <a:latin typeface="Simplified Arabic" pitchFamily="18" charset="-78"/>
                <a:cs typeface="Simplified Arabic" pitchFamily="18" charset="-78"/>
                <a:sym typeface="Wingdings" pitchFamily="2" charset="2"/>
              </a:rPr>
              <a:t>حيث شخص الموت بشخص له جفن.</a:t>
            </a:r>
            <a:endParaRPr lang="ar-SA" b="1" dirty="0" smtClean="0">
              <a:latin typeface="Simplified Arabic" pitchFamily="18" charset="-78"/>
              <a:cs typeface="Simplified Arabic" pitchFamily="18" charset="-78"/>
            </a:endParaRPr>
          </a:p>
          <a:p>
            <a:pPr rtl="1"/>
            <a:r>
              <a:rPr lang="ar-SA" b="1" dirty="0" smtClean="0">
                <a:latin typeface="Simplified Arabic" pitchFamily="18" charset="-78"/>
                <a:cs typeface="Simplified Arabic" pitchFamily="18" charset="-78"/>
              </a:rPr>
              <a:t>والصورة البيانية في قوله: (</a:t>
            </a:r>
            <a:r>
              <a:rPr lang="ar-SA" b="1" dirty="0" smtClean="0">
                <a:latin typeface="Simplified Arabic" pitchFamily="18" charset="-78"/>
                <a:cs typeface="Simplified Arabic" pitchFamily="18" charset="-78"/>
                <a:sym typeface="Wingdings" pitchFamily="2" charset="2"/>
              </a:rPr>
              <a:t>تمر بك البطال), ( وجهك وضاح): تصوير للوجه بالشمس والمصباح المنير.</a:t>
            </a:r>
          </a:p>
          <a:p>
            <a:pPr rtl="1"/>
            <a:r>
              <a:rPr lang="ar-SA" b="1" dirty="0" smtClean="0">
                <a:latin typeface="Simplified Arabic" pitchFamily="18" charset="-78"/>
                <a:cs typeface="Simplified Arabic" pitchFamily="18" charset="-78"/>
                <a:sym typeface="Wingdings" pitchFamily="2" charset="2"/>
              </a:rPr>
              <a:t>بين( الموت)و (الردى) : ترادف معنوي.</a:t>
            </a:r>
          </a:p>
          <a:p>
            <a:pPr rtl="1"/>
            <a:endParaRPr lang="ar-SA"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الإعراب:</a:t>
            </a:r>
            <a:endParaRPr lang="ar-SA" b="1" dirty="0"/>
          </a:p>
        </p:txBody>
      </p:sp>
      <p:sp>
        <p:nvSpPr>
          <p:cNvPr id="3" name="عنصر نائب للمحتوى 2"/>
          <p:cNvSpPr>
            <a:spLocks noGrp="1"/>
          </p:cNvSpPr>
          <p:nvPr>
            <p:ph idx="1"/>
          </p:nvPr>
        </p:nvSpPr>
        <p:spPr/>
        <p:txBody>
          <a:bodyPr/>
          <a:lstStyle/>
          <a:p>
            <a:pPr algn="just" rtl="1"/>
            <a:r>
              <a:rPr lang="ar-SA" b="1" dirty="0" smtClean="0">
                <a:latin typeface="Simplified Arabic" pitchFamily="18" charset="-78"/>
                <a:cs typeface="Simplified Arabic" pitchFamily="18" charset="-78"/>
              </a:rPr>
              <a:t> (على قدر): جار ومجرور متعلق بالفعل تأتي.</a:t>
            </a:r>
          </a:p>
          <a:p>
            <a:pPr algn="just" rtl="1"/>
            <a:r>
              <a:rPr lang="ar-SA" b="1" dirty="0" smtClean="0">
                <a:latin typeface="Simplified Arabic" pitchFamily="18" charset="-78"/>
                <a:cs typeface="Simplified Arabic" pitchFamily="18" charset="-78"/>
              </a:rPr>
              <a:t>(ضرها خلق):ضر: فعل ماضٍ مبني على الفتح.(الهاء): ضمير مبني على السكون في محل نصب مفعول </a:t>
            </a:r>
            <a:r>
              <a:rPr lang="ar-SA" b="1" dirty="0" err="1" smtClean="0">
                <a:latin typeface="Simplified Arabic" pitchFamily="18" charset="-78"/>
                <a:cs typeface="Simplified Arabic" pitchFamily="18" charset="-78"/>
              </a:rPr>
              <a:t>به</a:t>
            </a:r>
            <a:r>
              <a:rPr lang="ar-SA" b="1" dirty="0" smtClean="0">
                <a:latin typeface="Simplified Arabic" pitchFamily="18" charset="-78"/>
                <a:cs typeface="Simplified Arabic" pitchFamily="18" charset="-78"/>
              </a:rPr>
              <a:t>.</a:t>
            </a:r>
          </a:p>
          <a:p>
            <a:pPr algn="just" rtl="1"/>
            <a:r>
              <a:rPr lang="ar-SA" b="1" dirty="0" smtClean="0">
                <a:latin typeface="Simplified Arabic" pitchFamily="18" charset="-78"/>
                <a:cs typeface="Simplified Arabic" pitchFamily="18" charset="-78"/>
              </a:rPr>
              <a:t>خلق: فاعل مرفوعة بالضمة.</a:t>
            </a:r>
          </a:p>
          <a:p>
            <a:pPr algn="just" rtl="1"/>
            <a:r>
              <a:rPr lang="ar-SA" b="1" dirty="0" smtClean="0">
                <a:latin typeface="Simplified Arabic" pitchFamily="18" charset="-78"/>
                <a:cs typeface="Simplified Arabic" pitchFamily="18" charset="-78"/>
              </a:rPr>
              <a:t>(صغارها):فاعل لـ (تعظم) مرفوع بالضمة.</a:t>
            </a:r>
          </a:p>
          <a:p>
            <a:pPr algn="just" rtl="1"/>
            <a:r>
              <a:rPr lang="ar-SA" b="1" dirty="0" smtClean="0">
                <a:latin typeface="Simplified Arabic" pitchFamily="18" charset="-78"/>
                <a:cs typeface="Simplified Arabic" pitchFamily="18" charset="-78"/>
              </a:rPr>
              <a:t>(أنت بالغيب عالم):أنت: ضمير مبني على السكون في محل رفع مبتدأ.  بالغيب: جار ومجرور.عالم: خبر المبتدأ مرفوع بالضمة.</a:t>
            </a:r>
            <a:endParaRPr lang="ar-SA" dirty="0"/>
          </a:p>
        </p:txBody>
      </p:sp>
      <p:sp>
        <p:nvSpPr>
          <p:cNvPr id="4" name="Slide Number Placeholder 3"/>
          <p:cNvSpPr txBox="1">
            <a:spLocks/>
          </p:cNvSpPr>
          <p:nvPr/>
        </p:nvSpPr>
        <p:spPr bwMode="auto">
          <a:xfrm>
            <a:off x="4876800" y="6356350"/>
            <a:ext cx="482600" cy="3651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D16D93-8795-4AD6-9A1F-54CC01E741BE}" type="slidenum">
              <a:rPr kumimoji="0" lang="ar-SA" sz="1200" b="0" i="0" u="none" strike="noStrike" kern="1200" cap="none" spc="0" normalizeH="0" baseline="0" noProof="0" smtClean="0">
                <a:ln>
                  <a:noFill/>
                </a:ln>
                <a:solidFill>
                  <a:schemeClr val="bg1"/>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smtClean="0">
              <a:ln>
                <a:noFill/>
              </a:ln>
              <a:solidFill>
                <a:schemeClr val="bg1"/>
              </a:solidFill>
              <a:effectLst/>
              <a:uLnTx/>
              <a:uFillTx/>
              <a:latin typeface="Calibri" pitchFamily="34" charset="0"/>
              <a:ea typeface="+mn-ea"/>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1519</TotalTime>
  <Words>909</Words>
  <Application>Microsoft Office PowerPoint</Application>
  <PresentationFormat>A4 Paper (210x297 mm)‎</PresentationFormat>
  <Paragraphs>109</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الثانية عشرة (المتنبي في مدح سيف الدولة)</vt:lpstr>
      <vt:lpstr>:عناصر المحاضرة</vt:lpstr>
      <vt:lpstr>مقدمة:</vt:lpstr>
      <vt:lpstr>القصيدة:</vt:lpstr>
      <vt:lpstr>تابع:</vt:lpstr>
      <vt:lpstr>الشاعر:</vt:lpstr>
      <vt:lpstr>المفردات:</vt:lpstr>
      <vt:lpstr>تابع:</vt:lpstr>
      <vt:lpstr>التحليل:</vt:lpstr>
      <vt:lpstr>تابع:</vt:lpstr>
      <vt:lpstr>تابع:</vt:lpstr>
      <vt:lpstr>عاطفة الشاعر:</vt:lpstr>
      <vt:lpstr>البلاغة:</vt:lpstr>
      <vt:lpstr>تابع:</vt:lpstr>
      <vt:lpstr>الإعراب:</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DigiTal Line</cp:lastModifiedBy>
  <cp:revision>120</cp:revision>
  <dcterms:created xsi:type="dcterms:W3CDTF">2009-10-14T19:14:34Z</dcterms:created>
  <dcterms:modified xsi:type="dcterms:W3CDTF">2011-10-14T20:46:54Z</dcterms:modified>
</cp:coreProperties>
</file>